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5.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13" r:id="rId5"/>
    <p:sldMasterId id="2147483742" r:id="rId6"/>
    <p:sldMasterId id="2147483829" r:id="rId7"/>
    <p:sldMasterId id="2147483887" r:id="rId8"/>
    <p:sldMasterId id="2147484056" r:id="rId9"/>
    <p:sldMasterId id="2147484158" r:id="rId10"/>
  </p:sldMasterIdLst>
  <p:notesMasterIdLst>
    <p:notesMasterId r:id="rId68"/>
  </p:notesMasterIdLst>
  <p:handoutMasterIdLst>
    <p:handoutMasterId r:id="rId69"/>
  </p:handoutMasterIdLst>
  <p:sldIdLst>
    <p:sldId id="496" r:id="rId11"/>
    <p:sldId id="746" r:id="rId12"/>
    <p:sldId id="781" r:id="rId13"/>
    <p:sldId id="757" r:id="rId14"/>
    <p:sldId id="750" r:id="rId15"/>
    <p:sldId id="782" r:id="rId16"/>
    <p:sldId id="728" r:id="rId17"/>
    <p:sldId id="541" r:id="rId18"/>
    <p:sldId id="636" r:id="rId19"/>
    <p:sldId id="780" r:id="rId20"/>
    <p:sldId id="820" r:id="rId21"/>
    <p:sldId id="783" r:id="rId22"/>
    <p:sldId id="784" r:id="rId23"/>
    <p:sldId id="785" r:id="rId24"/>
    <p:sldId id="786" r:id="rId25"/>
    <p:sldId id="787" r:id="rId26"/>
    <p:sldId id="789" r:id="rId27"/>
    <p:sldId id="821" r:id="rId28"/>
    <p:sldId id="816" r:id="rId29"/>
    <p:sldId id="817" r:id="rId30"/>
    <p:sldId id="790" r:id="rId31"/>
    <p:sldId id="619" r:id="rId32"/>
    <p:sldId id="791" r:id="rId33"/>
    <p:sldId id="792" r:id="rId34"/>
    <p:sldId id="793" r:id="rId35"/>
    <p:sldId id="794" r:id="rId36"/>
    <p:sldId id="795" r:id="rId37"/>
    <p:sldId id="818" r:id="rId38"/>
    <p:sldId id="819" r:id="rId39"/>
    <p:sldId id="796" r:id="rId40"/>
    <p:sldId id="803" r:id="rId41"/>
    <p:sldId id="797" r:id="rId42"/>
    <p:sldId id="798" r:id="rId43"/>
    <p:sldId id="799" r:id="rId44"/>
    <p:sldId id="800" r:id="rId45"/>
    <p:sldId id="801" r:id="rId46"/>
    <p:sldId id="802" r:id="rId47"/>
    <p:sldId id="804" r:id="rId48"/>
    <p:sldId id="809" r:id="rId49"/>
    <p:sldId id="810" r:id="rId50"/>
    <p:sldId id="805" r:id="rId51"/>
    <p:sldId id="806" r:id="rId52"/>
    <p:sldId id="808" r:id="rId53"/>
    <p:sldId id="807" r:id="rId54"/>
    <p:sldId id="648" r:id="rId55"/>
    <p:sldId id="649" r:id="rId56"/>
    <p:sldId id="650" r:id="rId57"/>
    <p:sldId id="651" r:id="rId58"/>
    <p:sldId id="822" r:id="rId59"/>
    <p:sldId id="823" r:id="rId60"/>
    <p:sldId id="811" r:id="rId61"/>
    <p:sldId id="824" r:id="rId62"/>
    <p:sldId id="825" r:id="rId63"/>
    <p:sldId id="814" r:id="rId64"/>
    <p:sldId id="815" r:id="rId65"/>
    <p:sldId id="548" r:id="rId66"/>
    <p:sldId id="549" r:id="rId67"/>
  </p:sldIdLst>
  <p:sldSz cx="12192000" cy="6858000"/>
  <p:notesSz cx="9942513" cy="6810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verest Expedition: 10 mins" id="{8B03EA36-7BE6-4C52-8A27-5524B144D7EA}">
          <p14:sldIdLst>
            <p14:sldId id="496"/>
            <p14:sldId id="746"/>
            <p14:sldId id="781"/>
            <p14:sldId id="757"/>
            <p14:sldId id="750"/>
            <p14:sldId id="782"/>
            <p14:sldId id="728"/>
            <p14:sldId id="541"/>
            <p14:sldId id="636"/>
            <p14:sldId id="780"/>
          </p14:sldIdLst>
        </p14:section>
        <p14:section name="F* background" id="{3B7B1564-B0B2-4A1E-A400-C9F7660B4233}">
          <p14:sldIdLst>
            <p14:sldId id="820"/>
            <p14:sldId id="783"/>
            <p14:sldId id="784"/>
            <p14:sldId id="785"/>
            <p14:sldId id="786"/>
            <p14:sldId id="787"/>
            <p14:sldId id="789"/>
            <p14:sldId id="821"/>
            <p14:sldId id="816"/>
            <p14:sldId id="817"/>
            <p14:sldId id="790"/>
            <p14:sldId id="619"/>
            <p14:sldId id="791"/>
            <p14:sldId id="792"/>
            <p14:sldId id="793"/>
          </p14:sldIdLst>
        </p14:section>
        <p14:section name="Metaprogramming" id="{7772862E-9FD0-4293-AFC2-65B25BAFD9FF}">
          <p14:sldIdLst>
            <p14:sldId id="794"/>
            <p14:sldId id="795"/>
            <p14:sldId id="818"/>
            <p14:sldId id="819"/>
            <p14:sldId id="796"/>
            <p14:sldId id="803"/>
            <p14:sldId id="797"/>
            <p14:sldId id="798"/>
            <p14:sldId id="799"/>
            <p14:sldId id="800"/>
            <p14:sldId id="801"/>
            <p14:sldId id="802"/>
            <p14:sldId id="804"/>
            <p14:sldId id="809"/>
            <p14:sldId id="810"/>
            <p14:sldId id="805"/>
            <p14:sldId id="806"/>
            <p14:sldId id="808"/>
            <p14:sldId id="807"/>
            <p14:sldId id="648"/>
            <p14:sldId id="649"/>
            <p14:sldId id="650"/>
            <p14:sldId id="651"/>
          </p14:sldIdLst>
        </p14:section>
        <p14:section name="Running tactics" id="{E94BB8F6-D2E0-2642-8BF5-6AB6AD5B5183}">
          <p14:sldIdLst>
            <p14:sldId id="822"/>
            <p14:sldId id="823"/>
            <p14:sldId id="811"/>
            <p14:sldId id="824"/>
            <p14:sldId id="825"/>
          </p14:sldIdLst>
        </p14:section>
        <p14:section name="Wrap up" id="{F5D2D8C7-19EB-4F7D-8759-C717CA66079E}">
          <p14:sldIdLst>
            <p14:sldId id="814"/>
            <p14:sldId id="815"/>
            <p14:sldId id="548"/>
            <p14:sldId id="5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dric Fournet" initials="CF" lastIdx="8" clrIdx="0">
    <p:extLst>
      <p:ext uri="{19B8F6BF-5375-455C-9EA6-DF929625EA0E}">
        <p15:presenceInfo xmlns:p15="http://schemas.microsoft.com/office/powerpoint/2012/main" userId="S-1-5-21-1721254763-462695806-1538882281-36286" providerId="AD"/>
      </p:ext>
    </p:extLst>
  </p:cmAuthor>
  <p:cmAuthor id="2" name="Barry Bond" initials="BB" lastIdx="3" clrIdx="1">
    <p:extLst>
      <p:ext uri="{19B8F6BF-5375-455C-9EA6-DF929625EA0E}">
        <p15:presenceInfo xmlns:p15="http://schemas.microsoft.com/office/powerpoint/2012/main" userId="S-1-12-1-3073127134-1219418553-1355537854-3334797183" providerId="AD"/>
      </p:ext>
    </p:extLst>
  </p:cmAuthor>
  <p:cmAuthor id="3" name="Sachin Kulkarni (WDG)" initials="S(" lastIdx="1" clrIdx="2">
    <p:extLst>
      <p:ext uri="{19B8F6BF-5375-455C-9EA6-DF929625EA0E}">
        <p15:presenceInfo xmlns:p15="http://schemas.microsoft.com/office/powerpoint/2012/main" userId="S0037FFE88C5F47C@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CD47"/>
    <a:srgbClr val="A24228"/>
    <a:srgbClr val="4F81BD"/>
    <a:srgbClr val="000000"/>
    <a:srgbClr val="FF0000"/>
    <a:srgbClr val="FFCC00"/>
    <a:srgbClr val="005E79"/>
    <a:srgbClr val="58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5014" autoAdjust="0"/>
  </p:normalViewPr>
  <p:slideViewPr>
    <p:cSldViewPr snapToGrid="0">
      <p:cViewPr varScale="1">
        <p:scale>
          <a:sx n="84" d="100"/>
          <a:sy n="84" d="100"/>
        </p:scale>
        <p:origin x="184" y="656"/>
      </p:cViewPr>
      <p:guideLst/>
    </p:cSldViewPr>
  </p:slideViewPr>
  <p:notesTextViewPr>
    <p:cViewPr>
      <p:scale>
        <a:sx n="3" d="2"/>
        <a:sy n="3" d="2"/>
      </p:scale>
      <p:origin x="0" y="0"/>
    </p:cViewPr>
  </p:notesTextViewPr>
  <p:sorterViewPr>
    <p:cViewPr>
      <p:scale>
        <a:sx n="40" d="100"/>
        <a:sy n="40" d="100"/>
      </p:scale>
      <p:origin x="0" y="-2235"/>
    </p:cViewPr>
  </p:sorterViewPr>
  <p:notesViewPr>
    <p:cSldViewPr snapToGrid="0">
      <p:cViewPr varScale="1">
        <p:scale>
          <a:sx n="104" d="100"/>
          <a:sy n="104" d="100"/>
        </p:scale>
        <p:origin x="1203"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34144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31774" y="0"/>
            <a:ext cx="4308423" cy="341443"/>
          </a:xfrm>
          <a:prstGeom prst="rect">
            <a:avLst/>
          </a:prstGeom>
        </p:spPr>
        <p:txBody>
          <a:bodyPr vert="horz" lIns="91440" tIns="45720" rIns="91440" bIns="45720" rtlCol="0"/>
          <a:lstStyle>
            <a:lvl1pPr algn="r">
              <a:defRPr sz="1200"/>
            </a:lvl1pPr>
          </a:lstStyle>
          <a:p>
            <a:fld id="{7D207EE5-98EA-4760-A52C-DD87442D521E}" type="datetimeFigureOut">
              <a:rPr lang="en-GB" smtClean="0"/>
              <a:t>16/11/2018</a:t>
            </a:fld>
            <a:endParaRPr lang="en-GB"/>
          </a:p>
        </p:txBody>
      </p:sp>
      <p:sp>
        <p:nvSpPr>
          <p:cNvPr id="4" name="Footer Placeholder 3"/>
          <p:cNvSpPr>
            <a:spLocks noGrp="1"/>
          </p:cNvSpPr>
          <p:nvPr>
            <p:ph type="ftr" sz="quarter" idx="2"/>
          </p:nvPr>
        </p:nvSpPr>
        <p:spPr>
          <a:xfrm>
            <a:off x="1" y="6468932"/>
            <a:ext cx="4308423" cy="34144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31774" y="6468932"/>
            <a:ext cx="4308423" cy="341443"/>
          </a:xfrm>
          <a:prstGeom prst="rect">
            <a:avLst/>
          </a:prstGeom>
        </p:spPr>
        <p:txBody>
          <a:bodyPr vert="horz" lIns="91440" tIns="45720" rIns="91440" bIns="45720" rtlCol="0" anchor="b"/>
          <a:lstStyle>
            <a:lvl1pPr algn="r">
              <a:defRPr sz="1200"/>
            </a:lvl1pPr>
          </a:lstStyle>
          <a:p>
            <a:fld id="{6A0D9EED-8DAF-48D0-BDDB-B1BCCC8978B7}" type="slidenum">
              <a:rPr lang="en-GB" smtClean="0"/>
              <a:t>‹#›</a:t>
            </a:fld>
            <a:endParaRPr lang="en-GB"/>
          </a:p>
        </p:txBody>
      </p:sp>
    </p:spTree>
    <p:extLst>
      <p:ext uri="{BB962C8B-B14F-4D97-AF65-F5344CB8AC3E}">
        <p14:creationId xmlns:p14="http://schemas.microsoft.com/office/powerpoint/2010/main" val="118032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34170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1790" y="0"/>
            <a:ext cx="4308423" cy="341701"/>
          </a:xfrm>
          <a:prstGeom prst="rect">
            <a:avLst/>
          </a:prstGeom>
        </p:spPr>
        <p:txBody>
          <a:bodyPr vert="horz" lIns="91440" tIns="45720" rIns="91440" bIns="45720" rtlCol="0"/>
          <a:lstStyle>
            <a:lvl1pPr algn="r">
              <a:defRPr sz="1200"/>
            </a:lvl1pPr>
          </a:lstStyle>
          <a:p>
            <a:fld id="{C50ECBD1-F5E6-4DB9-9E27-515FFADE99F4}" type="datetimeFigureOut">
              <a:rPr lang="en-GB" smtClean="0"/>
              <a:t>16/11/2018</a:t>
            </a:fld>
            <a:endParaRPr lang="en-GB"/>
          </a:p>
        </p:txBody>
      </p:sp>
      <p:sp>
        <p:nvSpPr>
          <p:cNvPr id="4" name="Slide Image Placeholder 3"/>
          <p:cNvSpPr>
            <a:spLocks noGrp="1" noRot="1" noChangeAspect="1"/>
          </p:cNvSpPr>
          <p:nvPr>
            <p:ph type="sldImg" idx="2"/>
          </p:nvPr>
        </p:nvSpPr>
        <p:spPr>
          <a:xfrm>
            <a:off x="2927350" y="850900"/>
            <a:ext cx="4087813" cy="2298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4252" y="3277493"/>
            <a:ext cx="7954010" cy="2681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68675"/>
            <a:ext cx="4308423" cy="34170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1790" y="6468675"/>
            <a:ext cx="4308423" cy="341701"/>
          </a:xfrm>
          <a:prstGeom prst="rect">
            <a:avLst/>
          </a:prstGeom>
        </p:spPr>
        <p:txBody>
          <a:bodyPr vert="horz" lIns="91440" tIns="45720" rIns="91440" bIns="45720" rtlCol="0" anchor="b"/>
          <a:lstStyle>
            <a:lvl1pPr algn="r">
              <a:defRPr sz="1200"/>
            </a:lvl1pPr>
          </a:lstStyle>
          <a:p>
            <a:fld id="{2DEED06D-FB8E-43CB-A18A-8424790432EB}" type="slidenum">
              <a:rPr lang="en-GB" smtClean="0"/>
              <a:t>‹#›</a:t>
            </a:fld>
            <a:endParaRPr lang="en-GB"/>
          </a:p>
        </p:txBody>
      </p:sp>
    </p:spTree>
    <p:extLst>
      <p:ext uri="{BB962C8B-B14F-4D97-AF65-F5344CB8AC3E}">
        <p14:creationId xmlns:p14="http://schemas.microsoft.com/office/powerpoint/2010/main" val="314585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2013</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11/16/18 1:41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1116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Fully-verified </a:t>
            </a:r>
            <a:r>
              <a:rPr lang="en-US" i="1" dirty="0"/>
              <a:t>standards-compliant</a:t>
            </a:r>
            <a:r>
              <a:rPr lang="en-US" i="1" baseline="0" dirty="0"/>
              <a:t> </a:t>
            </a:r>
            <a:r>
              <a:rPr lang="en-US" baseline="0" dirty="0"/>
              <a:t>replacement</a:t>
            </a:r>
          </a:p>
          <a:p>
            <a:r>
              <a:rPr lang="en-US" baseline="0" dirty="0"/>
              <a:t>    - We will prove cryptographic security, not just eliminate bugs.  </a:t>
            </a:r>
          </a:p>
          <a:p>
            <a:r>
              <a:rPr lang="en-US" baseline="0" dirty="0"/>
              <a:t>    - As a result, we rule out both past attacks, and attacks we haven’t even thought of yet</a:t>
            </a:r>
            <a:endParaRPr lang="en-US" dirty="0"/>
          </a:p>
          <a:p>
            <a:r>
              <a:rPr lang="en-US" dirty="0"/>
              <a:t>Many academically</a:t>
            </a:r>
            <a:r>
              <a:rPr lang="en-US" baseline="0" dirty="0"/>
              <a:t> successful verification projects.  Few deployments.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A5B87-607C-4943-88E9-30ED9315F7FB}"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71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ED06D-FB8E-43CB-A18A-8424790432EB}" type="slidenum">
              <a:rPr lang="en-GB" smtClean="0"/>
              <a:t>21</a:t>
            </a:fld>
            <a:endParaRPr lang="en-GB"/>
          </a:p>
        </p:txBody>
      </p:sp>
    </p:spTree>
    <p:extLst>
      <p:ext uri="{BB962C8B-B14F-4D97-AF65-F5344CB8AC3E}">
        <p14:creationId xmlns:p14="http://schemas.microsoft.com/office/powerpoint/2010/main" val="67958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ED06D-FB8E-43CB-A18A-8424790432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39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ED06D-FB8E-43CB-A18A-8424790432EB}" type="slidenum">
              <a:rPr lang="en-GB" smtClean="0"/>
              <a:t>27</a:t>
            </a:fld>
            <a:endParaRPr lang="en-GB"/>
          </a:p>
        </p:txBody>
      </p:sp>
    </p:spTree>
    <p:extLst>
      <p:ext uri="{BB962C8B-B14F-4D97-AF65-F5344CB8AC3E}">
        <p14:creationId xmlns:p14="http://schemas.microsoft.com/office/powerpoint/2010/main" val="279053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Fully-verified </a:t>
            </a:r>
            <a:r>
              <a:rPr lang="en-US" i="1" dirty="0"/>
              <a:t>standards-compliant</a:t>
            </a:r>
            <a:r>
              <a:rPr lang="en-US" i="1" baseline="0" dirty="0"/>
              <a:t> </a:t>
            </a:r>
            <a:r>
              <a:rPr lang="en-US" baseline="0" dirty="0"/>
              <a:t>replacement</a:t>
            </a:r>
          </a:p>
          <a:p>
            <a:r>
              <a:rPr lang="en-US" baseline="0" dirty="0"/>
              <a:t>    - We will prove cryptographic security, not just eliminate bugs.  </a:t>
            </a:r>
          </a:p>
          <a:p>
            <a:r>
              <a:rPr lang="en-US" baseline="0" dirty="0"/>
              <a:t>    - As a result, we rule out both past attacks, and attacks we haven’t even thought of yet</a:t>
            </a:r>
            <a:endParaRPr lang="en-US" dirty="0"/>
          </a:p>
          <a:p>
            <a:r>
              <a:rPr lang="en-US" dirty="0"/>
              <a:t>Many academically</a:t>
            </a:r>
            <a:r>
              <a:rPr lang="en-US" baseline="0" dirty="0"/>
              <a:t> successful verification projects.  Few deployments.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A5B87-607C-4943-88E9-30ED9315F7FB}"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91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what we prove;</a:t>
            </a:r>
            <a:r>
              <a:rPr lang="en-GB" baseline="0"/>
              <a:t> this specificat</a:t>
            </a:r>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EED06D-FB8E-43CB-A18A-8424790432EB}"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491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ED06D-FB8E-43CB-A18A-8424790432EB}" type="slidenum">
              <a:rPr lang="en-GB" smtClean="0"/>
              <a:t>2</a:t>
            </a:fld>
            <a:endParaRPr lang="en-GB"/>
          </a:p>
        </p:txBody>
      </p:sp>
    </p:spTree>
    <p:extLst>
      <p:ext uri="{BB962C8B-B14F-4D97-AF65-F5344CB8AC3E}">
        <p14:creationId xmlns:p14="http://schemas.microsoft.com/office/powerpoint/2010/main" val="195667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first</a:t>
            </a:r>
            <a:r>
              <a:rPr lang="en-US" sz="2400" baseline="0" dirty="0"/>
              <a:t> research question is: how </a:t>
            </a:r>
            <a:r>
              <a:rPr lang="en-US" sz="2400" dirty="0"/>
              <a:t>do we decide whether https:// is secure?</a:t>
            </a:r>
          </a:p>
          <a:p>
            <a:r>
              <a:rPr lang="en-US" sz="2400" dirty="0"/>
              <a:t>This is not part of the standards. </a:t>
            </a:r>
          </a:p>
          <a:p>
            <a:r>
              <a:rPr lang="en-US" sz="2000" dirty="0"/>
              <a:t>Especially when interoperating in a dangerous ecosystem.</a:t>
            </a:r>
          </a:p>
          <a:p>
            <a:r>
              <a:rPr lang="en-US" sz="2000" dirty="0"/>
              <a:t>We</a:t>
            </a:r>
            <a:r>
              <a:rPr lang="en-US" sz="2000" baseline="0" dirty="0"/>
              <a:t> want to express clear, strong security guarantees at the HTTPS API (hiding all cryptographic details). </a:t>
            </a:r>
            <a:endParaRPr lang="en-US" sz="200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2013</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11/16/18 1:41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0820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first</a:t>
            </a:r>
            <a:r>
              <a:rPr lang="en-US" sz="2400" baseline="0" dirty="0"/>
              <a:t> research question is: how </a:t>
            </a:r>
            <a:r>
              <a:rPr lang="en-US" sz="2400" dirty="0"/>
              <a:t>do we decide whether https:// is secure?</a:t>
            </a:r>
          </a:p>
          <a:p>
            <a:r>
              <a:rPr lang="en-US" sz="2400" dirty="0"/>
              <a:t>This is not part of the standards. </a:t>
            </a:r>
          </a:p>
          <a:p>
            <a:r>
              <a:rPr lang="en-US" sz="2000" dirty="0"/>
              <a:t>Especially when interoperating in a dangerous ecosystem.</a:t>
            </a:r>
          </a:p>
          <a:p>
            <a:r>
              <a:rPr lang="en-US" sz="2000" dirty="0"/>
              <a:t>We</a:t>
            </a:r>
            <a:r>
              <a:rPr lang="en-US" sz="2000" baseline="0" dirty="0"/>
              <a:t> want to express clear, strong security guarantees at the HTTPS API (hiding all cryptographic details). </a:t>
            </a:r>
            <a:endParaRPr lang="en-US" sz="200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2013</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11/16/18 1:41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7509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IETF drafting the new standard.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ED06D-FB8E-43CB-A18A-8424790432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00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Fully-verified </a:t>
            </a:r>
            <a:r>
              <a:rPr lang="en-US" i="1" dirty="0"/>
              <a:t>standards-compliant</a:t>
            </a:r>
            <a:r>
              <a:rPr lang="en-US" i="1" baseline="0" dirty="0"/>
              <a:t> </a:t>
            </a:r>
            <a:r>
              <a:rPr lang="en-US" baseline="0" dirty="0"/>
              <a:t>replacement</a:t>
            </a:r>
          </a:p>
          <a:p>
            <a:r>
              <a:rPr lang="en-US" baseline="0" dirty="0"/>
              <a:t>    - We will prove cryptographic security, not just eliminate bugs.  </a:t>
            </a:r>
          </a:p>
          <a:p>
            <a:r>
              <a:rPr lang="en-US" baseline="0" dirty="0"/>
              <a:t>    - As a result, we rule out both past attacks, and attacks we haven’t even thought of yet</a:t>
            </a:r>
            <a:endParaRPr lang="en-US" dirty="0"/>
          </a:p>
          <a:p>
            <a:r>
              <a:rPr lang="en-US" dirty="0"/>
              <a:t>Many academically</a:t>
            </a:r>
            <a:r>
              <a:rPr lang="en-US" baseline="0" dirty="0"/>
              <a:t> successful verification projects.  Few deployments.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A5B87-607C-4943-88E9-30ED9315F7FB}"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75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Long-term research effort, not specific to communications security.</a:t>
            </a:r>
          </a:p>
          <a:p>
            <a:r>
              <a:rPr lang="en-US" baseline="0" dirty="0"/>
              <a:t>By necessity we will improve our tools and their usability. </a:t>
            </a:r>
          </a:p>
          <a:p>
            <a:r>
              <a:rPr lang="en-US" baseline="0" dirty="0"/>
              <a:t>Automation is key (Z3) </a:t>
            </a:r>
          </a:p>
          <a:p>
            <a:endParaRPr lang="en-US" baseline="0" dirty="0"/>
          </a:p>
          <a:p>
            <a:endParaRPr lang="en-US" baseline="0" dirty="0"/>
          </a:p>
          <a:p>
            <a:r>
              <a:rPr lang="en-US" baseline="0" dirty="0"/>
              <a:t>Format a bit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A5B87-607C-4943-88E9-30ED9315F7FB}"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30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Secrecy includes side-channel resistance.</a:t>
            </a:r>
          </a:p>
          <a:p>
            <a:endParaRPr lang="en-US" dirty="0"/>
          </a:p>
          <a:p>
            <a:r>
              <a:rPr lang="en-US" dirty="0"/>
              <a:t>All of this applies to both code in F* and in Vale.  We verify the assembly code follows the “rules of the road” for calling convention, as well as that no secrets are leaked on the stack or in any register (even x86 EFLAGS) when we return out of assembly code.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B8BA1-6F7F-4D43-9316-51B823195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57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Fully-verified </a:t>
            </a:r>
            <a:r>
              <a:rPr lang="en-US" i="1" dirty="0"/>
              <a:t>standards-compliant</a:t>
            </a:r>
            <a:r>
              <a:rPr lang="en-US" i="1" baseline="0" dirty="0"/>
              <a:t> </a:t>
            </a:r>
            <a:r>
              <a:rPr lang="en-US" baseline="0" dirty="0"/>
              <a:t>replacement</a:t>
            </a:r>
          </a:p>
          <a:p>
            <a:r>
              <a:rPr lang="en-US" baseline="0" dirty="0"/>
              <a:t>    - We will prove cryptographic security, not just eliminate bugs.  </a:t>
            </a:r>
          </a:p>
          <a:p>
            <a:r>
              <a:rPr lang="en-US" baseline="0" dirty="0"/>
              <a:t>    - As a result, we rule out both past attacks, and attacks we haven’t even thought of yet</a:t>
            </a:r>
            <a:endParaRPr lang="en-US" dirty="0"/>
          </a:p>
          <a:p>
            <a:r>
              <a:rPr lang="en-US" dirty="0"/>
              <a:t>Many academically</a:t>
            </a:r>
            <a:r>
              <a:rPr lang="en-US" baseline="0" dirty="0"/>
              <a:t> successful verification projects.  Few deployments.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A5B87-607C-4943-88E9-30ED9315F7FB}"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939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1.emf"/></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1.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1.emf"/></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8.emf"/></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emf"/></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1.emf"/></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8.emf"/></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4"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2760264759"/>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7122583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977488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118158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131042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3477570"/>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633074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86115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2265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3740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2444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40" y="1192417"/>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5478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0411163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943640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914367"/>
            <a:fld id="{1D8BD707-D9CF-40AE-B4C6-C98DA3205C09}" type="datetimeFigureOut">
              <a:rPr lang="en-US" sz="1200" smtClean="0">
                <a:solidFill>
                  <a:prstClr val="black">
                    <a:tint val="75000"/>
                  </a:prstClr>
                </a:solidFill>
                <a:latin typeface="Calibri"/>
              </a:rPr>
              <a:pPr defTabSz="914367"/>
              <a:t>11/16/18</a:t>
            </a:fld>
            <a:endParaRPr lang="en-US" sz="1200">
              <a:solidFill>
                <a:prstClr val="black">
                  <a:tint val="75000"/>
                </a:prstClr>
              </a:solidFill>
              <a:latin typeface="Calibri"/>
            </a:endParaRPr>
          </a:p>
        </p:txBody>
      </p:sp>
      <p:sp>
        <p:nvSpPr>
          <p:cNvPr id="6" name="Footer Placeholder 5"/>
          <p:cNvSpPr>
            <a:spLocks noGrp="1"/>
          </p:cNvSpPr>
          <p:nvPr>
            <p:ph type="ftr" sz="quarter" idx="11"/>
          </p:nvPr>
        </p:nvSpPr>
        <p:spPr>
          <a:xfrm>
            <a:off x="4165600" y="6356351"/>
            <a:ext cx="3860801" cy="365125"/>
          </a:xfrm>
          <a:prstGeom prst="rect">
            <a:avLst/>
          </a:prstGeom>
        </p:spPr>
        <p:txBody>
          <a:bodyPr/>
          <a:lstStyle/>
          <a:p>
            <a:pPr algn="ctr" defTabSz="914367"/>
            <a:endParaRPr lang="en-US" sz="1200">
              <a:solidFill>
                <a:prstClr val="black">
                  <a:tint val="75000"/>
                </a:prstClr>
              </a:solidFill>
              <a:latin typeface="Calibri"/>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defTabSz="914367"/>
            <a:fld id="{B6F15528-21DE-4FAA-801E-634DDDAF4B2B}" type="slidenum">
              <a:rPr lang="en-US" sz="1200" smtClean="0">
                <a:solidFill>
                  <a:prstClr val="black">
                    <a:tint val="75000"/>
                  </a:prstClr>
                </a:solidFill>
                <a:latin typeface="Calibri"/>
              </a:rPr>
              <a:pPr algn="r" defTabSz="914367"/>
              <a:t>‹#›</a:t>
            </a:fld>
            <a:endParaRPr lang="en-US" sz="1200">
              <a:solidFill>
                <a:prstClr val="black">
                  <a:tint val="75000"/>
                </a:prstClr>
              </a:solidFill>
              <a:latin typeface="Calibri"/>
            </a:endParaRPr>
          </a:p>
        </p:txBody>
      </p:sp>
    </p:spTree>
    <p:extLst>
      <p:ext uri="{BB962C8B-B14F-4D97-AF65-F5344CB8AC3E}">
        <p14:creationId xmlns:p14="http://schemas.microsoft.com/office/powerpoint/2010/main" val="32327653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3"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1"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1" y="6406271"/>
            <a:ext cx="2134156" cy="273844"/>
          </a:xfrm>
          <a:prstGeom prst="rect">
            <a:avLst/>
          </a:prstGeom>
        </p:spPr>
        <p:txBody>
          <a:bodyPr/>
          <a:lstStyle>
            <a:lvl1pPr>
              <a:defRPr>
                <a:solidFill>
                  <a:schemeClr val="tx1"/>
                </a:solidFill>
              </a:defRPr>
            </a:lvl1pPr>
          </a:lstStyle>
          <a:p>
            <a:pPr defTabSz="914367"/>
            <a:fld id="{20CE17AF-4091-48A7-8681-C3B1BE5CA3B0}" type="datetime1">
              <a:rPr lang="en-GB" sz="1765" smtClean="0">
                <a:solidFill>
                  <a:srgbClr val="525051"/>
                </a:solidFill>
              </a:rPr>
              <a:pPr defTabSz="914367"/>
              <a:t>16/11/2018</a:t>
            </a:fld>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20" y="509826"/>
            <a:ext cx="2538329" cy="240001"/>
          </a:xfrm>
          <a:prstGeom prst="rect">
            <a:avLst/>
          </a:prstGeom>
        </p:spPr>
      </p:pic>
    </p:spTree>
    <p:extLst>
      <p:ext uri="{BB962C8B-B14F-4D97-AF65-F5344CB8AC3E}">
        <p14:creationId xmlns:p14="http://schemas.microsoft.com/office/powerpoint/2010/main" val="2815105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7"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6" y="6042781"/>
            <a:ext cx="1611036" cy="345156"/>
          </a:xfrm>
          <a:prstGeom prst="rect">
            <a:avLst/>
          </a:prstGeom>
        </p:spPr>
      </p:pic>
    </p:spTree>
    <p:extLst>
      <p:ext uri="{BB962C8B-B14F-4D97-AF65-F5344CB8AC3E}">
        <p14:creationId xmlns:p14="http://schemas.microsoft.com/office/powerpoint/2010/main" val="2669255569"/>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16">
          <p15:clr>
            <a:srgbClr val="C35EA4"/>
          </p15:clr>
        </p15:guide>
        <p15:guide id="3" pos="5659">
          <p15:clr>
            <a:srgbClr val="C35EA4"/>
          </p15:clr>
        </p15:guide>
        <p15:guide id="4" orient="horz" pos="4104">
          <p15:clr>
            <a:srgbClr val="C35E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
        <p:nvSpPr>
          <p:cNvPr id="16" name="Freeform 5"/>
          <p:cNvSpPr>
            <a:spLocks noEditPoints="1"/>
          </p:cNvSpPr>
          <p:nvPr userDrawn="1"/>
        </p:nvSpPr>
        <p:spPr bwMode="auto">
          <a:xfrm>
            <a:off x="4751367"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5"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856284749"/>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16">
          <p15:clr>
            <a:srgbClr val="C35EA4"/>
          </p15:clr>
        </p15:guide>
        <p15:guide id="3" pos="5659">
          <p15:clr>
            <a:srgbClr val="C35EA4"/>
          </p15:clr>
        </p15:guide>
        <p15:guide id="4" orient="horz" pos="4104">
          <p15:clr>
            <a:srgbClr val="C35E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7" y="3987037"/>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41"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41"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41"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8"/>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Tree>
    <p:extLst>
      <p:ext uri="{BB962C8B-B14F-4D97-AF65-F5344CB8AC3E}">
        <p14:creationId xmlns:p14="http://schemas.microsoft.com/office/powerpoint/2010/main" val="727654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2" y="4"/>
            <a:ext cx="12192000" cy="6858000"/>
          </a:xfrm>
          <a:prstGeom prst="rect">
            <a:avLst/>
          </a:prstGeom>
        </p:spPr>
      </p:pic>
      <p:sp>
        <p:nvSpPr>
          <p:cNvPr id="16" name="Text Placeholder 4"/>
          <p:cNvSpPr>
            <a:spLocks noGrp="1"/>
          </p:cNvSpPr>
          <p:nvPr>
            <p:ph type="body" sz="quarter" idx="12" hasCustomPrompt="1"/>
          </p:nvPr>
        </p:nvSpPr>
        <p:spPr bwMode="white">
          <a:xfrm>
            <a:off x="269241"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40" y="2215665"/>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31"/>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2" y="6251580"/>
            <a:ext cx="1293277" cy="275938"/>
          </a:xfrm>
          <a:prstGeom prst="rect">
            <a:avLst/>
          </a:prstGeom>
        </p:spPr>
      </p:pic>
    </p:spTree>
    <p:extLst>
      <p:ext uri="{BB962C8B-B14F-4D97-AF65-F5344CB8AC3E}">
        <p14:creationId xmlns:p14="http://schemas.microsoft.com/office/powerpoint/2010/main" val="16191158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1" y="0"/>
            <a:ext cx="12305167" cy="6858000"/>
          </a:xfrm>
          <a:prstGeom prst="rect">
            <a:avLst/>
          </a:prstGeom>
        </p:spPr>
      </p:pic>
      <p:pic>
        <p:nvPicPr>
          <p:cNvPr id="10" name="Picture 9"/>
          <p:cNvPicPr>
            <a:picLocks noChangeAspect="1"/>
          </p:cNvPicPr>
          <p:nvPr userDrawn="1"/>
        </p:nvPicPr>
        <p:blipFill>
          <a:blip r:embed="rId3"/>
          <a:stretch>
            <a:fillRect/>
          </a:stretch>
        </p:blipFill>
        <p:spPr>
          <a:xfrm>
            <a:off x="231480" y="225831"/>
            <a:ext cx="1957478" cy="1954386"/>
          </a:xfrm>
          <a:prstGeom prst="rect">
            <a:avLst/>
          </a:prstGeom>
        </p:spPr>
      </p:pic>
      <p:sp>
        <p:nvSpPr>
          <p:cNvPr id="5" name="Text Placeholder 4"/>
          <p:cNvSpPr>
            <a:spLocks noGrp="1"/>
          </p:cNvSpPr>
          <p:nvPr>
            <p:ph type="body" sz="quarter" idx="12" hasCustomPrompt="1"/>
          </p:nvPr>
        </p:nvSpPr>
        <p:spPr bwMode="white">
          <a:xfrm>
            <a:off x="271104" y="4155896"/>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5" y="2215666"/>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8" y="6167174"/>
            <a:ext cx="1293277" cy="275938"/>
          </a:xfrm>
          <a:prstGeom prst="rect">
            <a:avLst/>
          </a:prstGeom>
        </p:spPr>
      </p:pic>
    </p:spTree>
    <p:extLst>
      <p:ext uri="{BB962C8B-B14F-4D97-AF65-F5344CB8AC3E}">
        <p14:creationId xmlns:p14="http://schemas.microsoft.com/office/powerpoint/2010/main" val="1767232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41"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5" y="4458017"/>
            <a:ext cx="8962383"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6"/>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6" y="470072"/>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8"/>
            <a:ext cx="1798278" cy="1798533"/>
          </a:xfrm>
          <a:prstGeom prst="rect">
            <a:avLst/>
          </a:prstGeom>
        </p:spPr>
      </p:pic>
    </p:spTree>
    <p:extLst>
      <p:ext uri="{BB962C8B-B14F-4D97-AF65-F5344CB8AC3E}">
        <p14:creationId xmlns:p14="http://schemas.microsoft.com/office/powerpoint/2010/main" val="1137933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2" y="476922"/>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2" y="1182567"/>
            <a:ext cx="7221283" cy="3598324"/>
          </a:xfrm>
          <a:prstGeom prst="rect">
            <a:avLst/>
          </a:prstGeom>
          <a:solidFill>
            <a:srgbClr val="90FF00"/>
          </a:solidFill>
        </p:spPr>
      </p:pic>
      <p:sp>
        <p:nvSpPr>
          <p:cNvPr id="8" name="Title 1"/>
          <p:cNvSpPr>
            <a:spLocks noGrp="1"/>
          </p:cNvSpPr>
          <p:nvPr>
            <p:ph type="title" hasCustomPrompt="1"/>
          </p:nvPr>
        </p:nvSpPr>
        <p:spPr>
          <a:xfrm>
            <a:off x="269241" y="1187649"/>
            <a:ext cx="7171398"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63942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5534106"/>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2" y="0"/>
            <a:ext cx="12192000" cy="6858001"/>
          </a:xfrm>
          <a:prstGeom prst="rect">
            <a:avLst/>
          </a:prstGeom>
        </p:spPr>
      </p:pic>
      <p:sp>
        <p:nvSpPr>
          <p:cNvPr id="5" name="Rectangle 4"/>
          <p:cNvSpPr/>
          <p:nvPr userDrawn="1"/>
        </p:nvSpPr>
        <p:spPr bwMode="auto">
          <a:xfrm>
            <a:off x="269241" y="1186356"/>
            <a:ext cx="7171398"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3"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920306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6"/>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919617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6"/>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32665714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6"/>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7832780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1931322"/>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559485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1931322"/>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695560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5"/>
            <a:ext cx="11653523" cy="1931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3471156"/>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31322"/>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637887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80"/>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7" y="1189180"/>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405932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80"/>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7"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16504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2179711"/>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80"/>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7" y="1189180"/>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618281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80"/>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7" y="1189180"/>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433350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074573"/>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638004"/>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5473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0080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4666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3"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41" y="1192416"/>
            <a:ext cx="11653522" cy="189058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846450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981893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3"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1"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1" y="6406271"/>
            <a:ext cx="2134156"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spTree>
    <p:extLst>
      <p:ext uri="{BB962C8B-B14F-4D97-AF65-F5344CB8AC3E}">
        <p14:creationId xmlns:p14="http://schemas.microsoft.com/office/powerpoint/2010/main" val="554273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4"/>
            <a:ext cx="11653523" cy="218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8475329"/>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6"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4" y="6042779"/>
            <a:ext cx="1611036" cy="345156"/>
          </a:xfrm>
          <a:prstGeom prst="rect">
            <a:avLst/>
          </a:prstGeom>
        </p:spPr>
      </p:pic>
    </p:spTree>
    <p:extLst>
      <p:ext uri="{BB962C8B-B14F-4D97-AF65-F5344CB8AC3E}">
        <p14:creationId xmlns:p14="http://schemas.microsoft.com/office/powerpoint/2010/main" val="103398355"/>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16">
          <p15:clr>
            <a:srgbClr val="C35EA4"/>
          </p15:clr>
        </p15:guide>
        <p15:guide id="3" pos="5659">
          <p15:clr>
            <a:srgbClr val="C35EA4"/>
          </p15:clr>
        </p15:guide>
        <p15:guide id="4" orient="horz" pos="4104">
          <p15:clr>
            <a:srgbClr val="C35EA4"/>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
        <p:nvSpPr>
          <p:cNvPr id="16" name="Freeform 5"/>
          <p:cNvSpPr>
            <a:spLocks noEditPoints="1"/>
          </p:cNvSpPr>
          <p:nvPr userDrawn="1"/>
        </p:nvSpPr>
        <p:spPr bwMode="auto">
          <a:xfrm>
            <a:off x="4751365"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5"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915759455"/>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16">
          <p15:clr>
            <a:srgbClr val="C35EA4"/>
          </p15:clr>
        </p15:guide>
        <p15:guide id="3" pos="5659">
          <p15:clr>
            <a:srgbClr val="C35EA4"/>
          </p15:clr>
        </p15:guide>
        <p15:guide id="4" orient="horz" pos="4104">
          <p15:clr>
            <a:srgbClr val="C35EA4"/>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6" y="3987035"/>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40"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40"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40"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6"/>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Tree>
    <p:extLst>
      <p:ext uri="{BB962C8B-B14F-4D97-AF65-F5344CB8AC3E}">
        <p14:creationId xmlns:p14="http://schemas.microsoft.com/office/powerpoint/2010/main" val="3079510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1" y="2"/>
            <a:ext cx="12192000" cy="6858000"/>
          </a:xfrm>
          <a:prstGeom prst="rect">
            <a:avLst/>
          </a:prstGeom>
        </p:spPr>
      </p:pic>
      <p:sp>
        <p:nvSpPr>
          <p:cNvPr id="16" name="Text Placeholder 4"/>
          <p:cNvSpPr>
            <a:spLocks noGrp="1"/>
          </p:cNvSpPr>
          <p:nvPr>
            <p:ph type="body" sz="quarter" idx="12" hasCustomPrompt="1"/>
          </p:nvPr>
        </p:nvSpPr>
        <p:spPr bwMode="white">
          <a:xfrm>
            <a:off x="269240"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40" y="2215664"/>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9"/>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1" y="6251578"/>
            <a:ext cx="1293277" cy="275938"/>
          </a:xfrm>
          <a:prstGeom prst="rect">
            <a:avLst/>
          </a:prstGeom>
        </p:spPr>
      </p:pic>
    </p:spTree>
    <p:extLst>
      <p:ext uri="{BB962C8B-B14F-4D97-AF65-F5344CB8AC3E}">
        <p14:creationId xmlns:p14="http://schemas.microsoft.com/office/powerpoint/2010/main" val="1373128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1" y="0"/>
            <a:ext cx="12305167" cy="6858000"/>
          </a:xfrm>
          <a:prstGeom prst="rect">
            <a:avLst/>
          </a:prstGeom>
        </p:spPr>
      </p:pic>
      <p:pic>
        <p:nvPicPr>
          <p:cNvPr id="10" name="Picture 9"/>
          <p:cNvPicPr>
            <a:picLocks noChangeAspect="1"/>
          </p:cNvPicPr>
          <p:nvPr userDrawn="1"/>
        </p:nvPicPr>
        <p:blipFill>
          <a:blip r:embed="rId3"/>
          <a:stretch>
            <a:fillRect/>
          </a:stretch>
        </p:blipFill>
        <p:spPr>
          <a:xfrm>
            <a:off x="231480" y="225829"/>
            <a:ext cx="1957478" cy="1954386"/>
          </a:xfrm>
          <a:prstGeom prst="rect">
            <a:avLst/>
          </a:prstGeom>
        </p:spPr>
      </p:pic>
      <p:sp>
        <p:nvSpPr>
          <p:cNvPr id="5" name="Text Placeholder 4"/>
          <p:cNvSpPr>
            <a:spLocks noGrp="1"/>
          </p:cNvSpPr>
          <p:nvPr>
            <p:ph type="body" sz="quarter" idx="12" hasCustomPrompt="1"/>
          </p:nvPr>
        </p:nvSpPr>
        <p:spPr bwMode="white">
          <a:xfrm>
            <a:off x="271104" y="4155894"/>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4"/>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7" y="6167172"/>
            <a:ext cx="1293277" cy="275938"/>
          </a:xfrm>
          <a:prstGeom prst="rect">
            <a:avLst/>
          </a:prstGeom>
        </p:spPr>
      </p:pic>
    </p:spTree>
    <p:extLst>
      <p:ext uri="{BB962C8B-B14F-4D97-AF65-F5344CB8AC3E}">
        <p14:creationId xmlns:p14="http://schemas.microsoft.com/office/powerpoint/2010/main" val="827967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40"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5" y="4458017"/>
            <a:ext cx="8962383"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4"/>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4" y="470070"/>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6"/>
            <a:ext cx="1798278" cy="1798533"/>
          </a:xfrm>
          <a:prstGeom prst="rect">
            <a:avLst/>
          </a:prstGeom>
        </p:spPr>
      </p:pic>
    </p:spTree>
    <p:extLst>
      <p:ext uri="{BB962C8B-B14F-4D97-AF65-F5344CB8AC3E}">
        <p14:creationId xmlns:p14="http://schemas.microsoft.com/office/powerpoint/2010/main" val="993241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1" y="476920"/>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1" y="1182566"/>
            <a:ext cx="7221283" cy="3598324"/>
          </a:xfrm>
          <a:prstGeom prst="rect">
            <a:avLst/>
          </a:prstGeom>
          <a:solidFill>
            <a:srgbClr val="90FF00"/>
          </a:solidFill>
        </p:spPr>
      </p:pic>
      <p:sp>
        <p:nvSpPr>
          <p:cNvPr id="8" name="Title 1"/>
          <p:cNvSpPr>
            <a:spLocks noGrp="1"/>
          </p:cNvSpPr>
          <p:nvPr>
            <p:ph type="title" hasCustomPrompt="1"/>
          </p:nvPr>
        </p:nvSpPr>
        <p:spPr>
          <a:xfrm>
            <a:off x="269240" y="1187647"/>
            <a:ext cx="7171398"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21868954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1" y="0"/>
            <a:ext cx="12192000" cy="6858001"/>
          </a:xfrm>
          <a:prstGeom prst="rect">
            <a:avLst/>
          </a:prstGeom>
        </p:spPr>
      </p:pic>
      <p:sp>
        <p:nvSpPr>
          <p:cNvPr id="5" name="Rectangle 4"/>
          <p:cNvSpPr/>
          <p:nvPr userDrawn="1"/>
        </p:nvSpPr>
        <p:spPr bwMode="auto">
          <a:xfrm>
            <a:off x="269240" y="1186356"/>
            <a:ext cx="7171398"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1"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9283756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0428193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8316620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45501"/>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9540865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1931322"/>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0314979"/>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1931322"/>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8327734"/>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5"/>
            <a:ext cx="11653523" cy="1931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8074794"/>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31322"/>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9568887"/>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0835787"/>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747956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8502286"/>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147708"/>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1978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9030272"/>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222088"/>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6579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0694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14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40" y="1192416"/>
            <a:ext cx="11653522" cy="189058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7754455"/>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107913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914367"/>
            <a:fld id="{1D8BD707-D9CF-40AE-B4C6-C98DA3205C09}" type="datetimeFigureOut">
              <a:rPr lang="en-US" sz="1200" smtClean="0">
                <a:solidFill>
                  <a:prstClr val="black">
                    <a:tint val="75000"/>
                  </a:prstClr>
                </a:solidFill>
                <a:latin typeface="Calibri"/>
              </a:rPr>
              <a:pPr defTabSz="914367"/>
              <a:t>11/16/18</a:t>
            </a:fld>
            <a:endParaRPr lang="en-US" sz="1200">
              <a:solidFill>
                <a:prstClr val="black">
                  <a:tint val="75000"/>
                </a:prstClr>
              </a:solidFill>
              <a:latin typeface="Calibri"/>
            </a:endParaRPr>
          </a:p>
        </p:txBody>
      </p:sp>
      <p:sp>
        <p:nvSpPr>
          <p:cNvPr id="6" name="Footer Placeholder 5"/>
          <p:cNvSpPr>
            <a:spLocks noGrp="1"/>
          </p:cNvSpPr>
          <p:nvPr>
            <p:ph type="ftr" sz="quarter" idx="11"/>
          </p:nvPr>
        </p:nvSpPr>
        <p:spPr>
          <a:xfrm>
            <a:off x="4165600" y="6356351"/>
            <a:ext cx="3860801" cy="365125"/>
          </a:xfrm>
          <a:prstGeom prst="rect">
            <a:avLst/>
          </a:prstGeom>
        </p:spPr>
        <p:txBody>
          <a:bodyPr/>
          <a:lstStyle/>
          <a:p>
            <a:pPr algn="ctr" defTabSz="914367"/>
            <a:endParaRPr lang="en-US" sz="1200">
              <a:solidFill>
                <a:prstClr val="black">
                  <a:tint val="75000"/>
                </a:prstClr>
              </a:solidFill>
              <a:latin typeface="Calibri"/>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defTabSz="914367"/>
            <a:fld id="{B6F15528-21DE-4FAA-801E-634DDDAF4B2B}" type="slidenum">
              <a:rPr lang="en-US" sz="1200" smtClean="0">
                <a:solidFill>
                  <a:prstClr val="black">
                    <a:tint val="75000"/>
                  </a:prstClr>
                </a:solidFill>
                <a:latin typeface="Calibri"/>
              </a:rPr>
              <a:pPr algn="r" defTabSz="914367"/>
              <a:t>‹#›</a:t>
            </a:fld>
            <a:endParaRPr lang="en-US" sz="1200">
              <a:solidFill>
                <a:prstClr val="black">
                  <a:tint val="75000"/>
                </a:prstClr>
              </a:solidFill>
              <a:latin typeface="Calibri"/>
            </a:endParaRPr>
          </a:p>
        </p:txBody>
      </p:sp>
    </p:spTree>
    <p:extLst>
      <p:ext uri="{BB962C8B-B14F-4D97-AF65-F5344CB8AC3E}">
        <p14:creationId xmlns:p14="http://schemas.microsoft.com/office/powerpoint/2010/main" val="279751535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3"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1"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1" y="6406271"/>
            <a:ext cx="2134156" cy="273844"/>
          </a:xfrm>
          <a:prstGeom prst="rect">
            <a:avLst/>
          </a:prstGeom>
        </p:spPr>
        <p:txBody>
          <a:bodyPr/>
          <a:lstStyle>
            <a:lvl1pPr>
              <a:defRPr>
                <a:solidFill>
                  <a:schemeClr val="tx1"/>
                </a:solidFill>
              </a:defRPr>
            </a:lvl1pPr>
          </a:lstStyle>
          <a:p>
            <a:pPr defTabSz="914367"/>
            <a:fld id="{20CE17AF-4091-48A7-8681-C3B1BE5CA3B0}" type="datetime1">
              <a:rPr lang="en-GB" sz="1765" smtClean="0">
                <a:solidFill>
                  <a:srgbClr val="525051"/>
                </a:solidFill>
              </a:rPr>
              <a:pPr defTabSz="914367"/>
              <a:t>16/11/2018</a:t>
            </a:fld>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spTree>
    <p:extLst>
      <p:ext uri="{BB962C8B-B14F-4D97-AF65-F5344CB8AC3E}">
        <p14:creationId xmlns:p14="http://schemas.microsoft.com/office/powerpoint/2010/main" val="2498495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4"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3688987605"/>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16"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6"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4076918249"/>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6274352"/>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4"/>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2197635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0" y="0"/>
            <a:ext cx="12192000" cy="6858000"/>
          </a:xfrm>
          <a:prstGeom prst="rect">
            <a:avLst/>
          </a:prstGeom>
        </p:spPr>
      </p:pic>
      <p:sp>
        <p:nvSpPr>
          <p:cNvPr id="16" name="Text Placeholder 4"/>
          <p:cNvSpPr>
            <a:spLocks noGrp="1"/>
          </p:cNvSpPr>
          <p:nvPr>
            <p:ph type="body" sz="quarter" idx="12" hasCustomPrompt="1"/>
          </p:nvPr>
        </p:nvSpPr>
        <p:spPr bwMode="white">
          <a:xfrm>
            <a:off x="269239"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39" y="2215662"/>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7"/>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0" y="6251576"/>
            <a:ext cx="1293277" cy="275938"/>
          </a:xfrm>
          <a:prstGeom prst="rect">
            <a:avLst/>
          </a:prstGeom>
        </p:spPr>
      </p:pic>
    </p:spTree>
    <p:extLst>
      <p:ext uri="{BB962C8B-B14F-4D97-AF65-F5344CB8AC3E}">
        <p14:creationId xmlns:p14="http://schemas.microsoft.com/office/powerpoint/2010/main" val="242684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3" y="0"/>
            <a:ext cx="12305168" cy="6858000"/>
          </a:xfrm>
          <a:prstGeom prst="rect">
            <a:avLst/>
          </a:prstGeom>
        </p:spPr>
      </p:pic>
      <p:pic>
        <p:nvPicPr>
          <p:cNvPr id="10" name="Picture 9"/>
          <p:cNvPicPr>
            <a:picLocks noChangeAspect="1"/>
          </p:cNvPicPr>
          <p:nvPr userDrawn="1"/>
        </p:nvPicPr>
        <p:blipFill>
          <a:blip r:embed="rId3"/>
          <a:stretch>
            <a:fillRect/>
          </a:stretch>
        </p:blipFill>
        <p:spPr>
          <a:xfrm>
            <a:off x="231480" y="225827"/>
            <a:ext cx="1957478" cy="1954386"/>
          </a:xfrm>
          <a:prstGeom prst="rect">
            <a:avLst/>
          </a:prstGeom>
        </p:spPr>
      </p:pic>
      <p:sp>
        <p:nvSpPr>
          <p:cNvPr id="5" name="Text Placeholder 4"/>
          <p:cNvSpPr>
            <a:spLocks noGrp="1"/>
          </p:cNvSpPr>
          <p:nvPr>
            <p:ph type="body" sz="quarter" idx="12" hasCustomPrompt="1"/>
          </p:nvPr>
        </p:nvSpPr>
        <p:spPr bwMode="white">
          <a:xfrm>
            <a:off x="271104" y="4155892"/>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2"/>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6" y="6167170"/>
            <a:ext cx="1293277" cy="275938"/>
          </a:xfrm>
          <a:prstGeom prst="rect">
            <a:avLst/>
          </a:prstGeom>
        </p:spPr>
      </p:pic>
    </p:spTree>
    <p:extLst>
      <p:ext uri="{BB962C8B-B14F-4D97-AF65-F5344CB8AC3E}">
        <p14:creationId xmlns:p14="http://schemas.microsoft.com/office/powerpoint/2010/main" val="8858195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39"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4" y="4458017"/>
            <a:ext cx="8962384"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2"/>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2362011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0" y="476918"/>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0" y="1182564"/>
            <a:ext cx="7221283" cy="3598324"/>
          </a:xfrm>
          <a:prstGeom prst="rect">
            <a:avLst/>
          </a:prstGeom>
          <a:solidFill>
            <a:srgbClr val="90FF00"/>
          </a:solidFill>
        </p:spPr>
      </p:pic>
      <p:sp>
        <p:nvSpPr>
          <p:cNvPr id="8" name="Title 1"/>
          <p:cNvSpPr>
            <a:spLocks noGrp="1"/>
          </p:cNvSpPr>
          <p:nvPr>
            <p:ph type="title" hasCustomPrompt="1"/>
          </p:nvPr>
        </p:nvSpPr>
        <p:spPr>
          <a:xfrm>
            <a:off x="269239" y="1187645"/>
            <a:ext cx="7171399"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1101626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0" y="0"/>
            <a:ext cx="12192000" cy="6858001"/>
          </a:xfrm>
          <a:prstGeom prst="rect">
            <a:avLst/>
          </a:prstGeom>
        </p:spPr>
      </p:pic>
      <p:sp>
        <p:nvSpPr>
          <p:cNvPr id="5" name="Rectangle 4"/>
          <p:cNvSpPr/>
          <p:nvPr userDrawn="1"/>
        </p:nvSpPr>
        <p:spPr bwMode="auto">
          <a:xfrm>
            <a:off x="269239" y="1186356"/>
            <a:ext cx="7171399"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1288499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178645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4078898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32030260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121624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79216"/>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206797"/>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4"/>
            <a:ext cx="11653523" cy="218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769548"/>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8418061"/>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7575884"/>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1190960"/>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7951230"/>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529112"/>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699370"/>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041570"/>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4419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825336"/>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4292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3919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5977142"/>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15629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16"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52505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6"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906858289"/>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497724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2897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7461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133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5601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771148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14685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914367"/>
            <a:fld id="{1D8BD707-D9CF-40AE-B4C6-C98DA3205C09}" type="datetimeFigureOut">
              <a:rPr lang="en-US" sz="1200" smtClean="0">
                <a:solidFill>
                  <a:prstClr val="black">
                    <a:tint val="75000"/>
                  </a:prstClr>
                </a:solidFill>
                <a:latin typeface="Calibri"/>
              </a:rPr>
              <a:pPr defTabSz="914367"/>
              <a:t>11/16/18</a:t>
            </a:fld>
            <a:endParaRPr lang="en-US" sz="1200">
              <a:solidFill>
                <a:prstClr val="black">
                  <a:tint val="75000"/>
                </a:prstClr>
              </a:solidFill>
              <a:latin typeface="Calibri"/>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lgn="ctr" defTabSz="914367"/>
            <a:endParaRPr lang="en-US" sz="1200">
              <a:solidFill>
                <a:prstClr val="black">
                  <a:tint val="75000"/>
                </a:prstClr>
              </a:solidFill>
              <a:latin typeface="Calibri"/>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defTabSz="914367"/>
            <a:fld id="{B6F15528-21DE-4FAA-801E-634DDDAF4B2B}" type="slidenum">
              <a:rPr lang="en-US" sz="1200" smtClean="0">
                <a:solidFill>
                  <a:prstClr val="black">
                    <a:tint val="75000"/>
                  </a:prstClr>
                </a:solidFill>
                <a:latin typeface="Calibri"/>
              </a:rPr>
              <a:pPr algn="r" defTabSz="914367"/>
              <a:t>‹#›</a:t>
            </a:fld>
            <a:endParaRPr lang="en-US" sz="1200">
              <a:solidFill>
                <a:prstClr val="black">
                  <a:tint val="75000"/>
                </a:prstClr>
              </a:solidFill>
              <a:latin typeface="Calibri"/>
            </a:endParaRPr>
          </a:p>
        </p:txBody>
      </p:sp>
    </p:spTree>
    <p:extLst>
      <p:ext uri="{BB962C8B-B14F-4D97-AF65-F5344CB8AC3E}">
        <p14:creationId xmlns:p14="http://schemas.microsoft.com/office/powerpoint/2010/main" val="928193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891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4"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2910611990"/>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rgbClr val="525051"/>
                  </a:gs>
                  <a:gs pos="100000">
                    <a:srgbClr val="525051"/>
                  </a:gs>
                </a:gsLst>
                <a:lin ang="5400000" scaled="0"/>
              </a:gradFill>
            </a:endParaRPr>
          </a:p>
        </p:txBody>
      </p:sp>
      <p:sp>
        <p:nvSpPr>
          <p:cNvPr id="23" name="Text Placeholder 4"/>
          <p:cNvSpPr>
            <a:spLocks noGrp="1"/>
          </p:cNvSpPr>
          <p:nvPr userDrawn="1">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4"/>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661061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16"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6"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1921668158"/>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4"/>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3248265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0" y="0"/>
            <a:ext cx="12192000" cy="6858000"/>
          </a:xfrm>
          <a:prstGeom prst="rect">
            <a:avLst/>
          </a:prstGeom>
        </p:spPr>
      </p:pic>
      <p:sp>
        <p:nvSpPr>
          <p:cNvPr id="16" name="Text Placeholder 4"/>
          <p:cNvSpPr>
            <a:spLocks noGrp="1"/>
          </p:cNvSpPr>
          <p:nvPr>
            <p:ph type="body" sz="quarter" idx="12" hasCustomPrompt="1"/>
          </p:nvPr>
        </p:nvSpPr>
        <p:spPr bwMode="white">
          <a:xfrm>
            <a:off x="269239"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39" y="2215662"/>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7"/>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0" y="6251576"/>
            <a:ext cx="1293277" cy="275938"/>
          </a:xfrm>
          <a:prstGeom prst="rect">
            <a:avLst/>
          </a:prstGeom>
        </p:spPr>
      </p:pic>
    </p:spTree>
    <p:extLst>
      <p:ext uri="{BB962C8B-B14F-4D97-AF65-F5344CB8AC3E}">
        <p14:creationId xmlns:p14="http://schemas.microsoft.com/office/powerpoint/2010/main" val="357126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3" y="0"/>
            <a:ext cx="12305168" cy="6858000"/>
          </a:xfrm>
          <a:prstGeom prst="rect">
            <a:avLst/>
          </a:prstGeom>
        </p:spPr>
      </p:pic>
      <p:pic>
        <p:nvPicPr>
          <p:cNvPr id="10" name="Picture 9"/>
          <p:cNvPicPr>
            <a:picLocks noChangeAspect="1"/>
          </p:cNvPicPr>
          <p:nvPr userDrawn="1"/>
        </p:nvPicPr>
        <p:blipFill>
          <a:blip r:embed="rId3"/>
          <a:stretch>
            <a:fillRect/>
          </a:stretch>
        </p:blipFill>
        <p:spPr>
          <a:xfrm>
            <a:off x="231480" y="225827"/>
            <a:ext cx="1957478" cy="1954386"/>
          </a:xfrm>
          <a:prstGeom prst="rect">
            <a:avLst/>
          </a:prstGeom>
        </p:spPr>
      </p:pic>
      <p:sp>
        <p:nvSpPr>
          <p:cNvPr id="5" name="Text Placeholder 4"/>
          <p:cNvSpPr>
            <a:spLocks noGrp="1"/>
          </p:cNvSpPr>
          <p:nvPr>
            <p:ph type="body" sz="quarter" idx="12" hasCustomPrompt="1"/>
          </p:nvPr>
        </p:nvSpPr>
        <p:spPr bwMode="white">
          <a:xfrm>
            <a:off x="271104" y="4155892"/>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2"/>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6" y="6167170"/>
            <a:ext cx="1293277" cy="275938"/>
          </a:xfrm>
          <a:prstGeom prst="rect">
            <a:avLst/>
          </a:prstGeom>
        </p:spPr>
      </p:pic>
    </p:spTree>
    <p:extLst>
      <p:ext uri="{BB962C8B-B14F-4D97-AF65-F5344CB8AC3E}">
        <p14:creationId xmlns:p14="http://schemas.microsoft.com/office/powerpoint/2010/main" val="645606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39"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4" y="4458017"/>
            <a:ext cx="8962384"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2"/>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3944438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0" y="476918"/>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0" y="1182564"/>
            <a:ext cx="7221283" cy="3598324"/>
          </a:xfrm>
          <a:prstGeom prst="rect">
            <a:avLst/>
          </a:prstGeom>
          <a:solidFill>
            <a:srgbClr val="90FF00"/>
          </a:solidFill>
        </p:spPr>
      </p:pic>
      <p:sp>
        <p:nvSpPr>
          <p:cNvPr id="8" name="Title 1"/>
          <p:cNvSpPr>
            <a:spLocks noGrp="1"/>
          </p:cNvSpPr>
          <p:nvPr>
            <p:ph type="title" hasCustomPrompt="1"/>
          </p:nvPr>
        </p:nvSpPr>
        <p:spPr>
          <a:xfrm>
            <a:off x="269239" y="1187645"/>
            <a:ext cx="7171399"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40664507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0" y="0"/>
            <a:ext cx="12192000" cy="6858001"/>
          </a:xfrm>
          <a:prstGeom prst="rect">
            <a:avLst/>
          </a:prstGeom>
        </p:spPr>
      </p:pic>
      <p:sp>
        <p:nvSpPr>
          <p:cNvPr id="5" name="Rectangle 4"/>
          <p:cNvSpPr/>
          <p:nvPr userDrawn="1"/>
        </p:nvSpPr>
        <p:spPr bwMode="auto">
          <a:xfrm>
            <a:off x="269239" y="1186356"/>
            <a:ext cx="7171399"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634808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8090604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2257508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634082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0" y="0"/>
            <a:ext cx="12192000" cy="6858000"/>
          </a:xfrm>
          <a:prstGeom prst="rect">
            <a:avLst/>
          </a:prstGeom>
        </p:spPr>
      </p:pic>
      <p:sp>
        <p:nvSpPr>
          <p:cNvPr id="16" name="Text Placeholder 4"/>
          <p:cNvSpPr>
            <a:spLocks noGrp="1"/>
          </p:cNvSpPr>
          <p:nvPr>
            <p:ph type="body" sz="quarter" idx="12" hasCustomPrompt="1"/>
          </p:nvPr>
        </p:nvSpPr>
        <p:spPr bwMode="white">
          <a:xfrm>
            <a:off x="269239"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39" y="2215662"/>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7"/>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0" y="6251576"/>
            <a:ext cx="1293277" cy="275938"/>
          </a:xfrm>
          <a:prstGeom prst="rect">
            <a:avLst/>
          </a:prstGeom>
        </p:spPr>
      </p:pic>
    </p:spTree>
    <p:extLst>
      <p:ext uri="{BB962C8B-B14F-4D97-AF65-F5344CB8AC3E}">
        <p14:creationId xmlns:p14="http://schemas.microsoft.com/office/powerpoint/2010/main" val="22090364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603550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730852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4"/>
            <a:ext cx="11653523" cy="218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793576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643165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877691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6579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634098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109833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149840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8262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3" y="0"/>
            <a:ext cx="12305168" cy="6858000"/>
          </a:xfrm>
          <a:prstGeom prst="rect">
            <a:avLst/>
          </a:prstGeom>
        </p:spPr>
      </p:pic>
      <p:pic>
        <p:nvPicPr>
          <p:cNvPr id="10" name="Picture 9"/>
          <p:cNvPicPr>
            <a:picLocks noChangeAspect="1"/>
          </p:cNvPicPr>
          <p:nvPr userDrawn="1"/>
        </p:nvPicPr>
        <p:blipFill>
          <a:blip r:embed="rId3"/>
          <a:stretch>
            <a:fillRect/>
          </a:stretch>
        </p:blipFill>
        <p:spPr>
          <a:xfrm>
            <a:off x="231480" y="225827"/>
            <a:ext cx="1957478" cy="1954386"/>
          </a:xfrm>
          <a:prstGeom prst="rect">
            <a:avLst/>
          </a:prstGeom>
        </p:spPr>
      </p:pic>
      <p:sp>
        <p:nvSpPr>
          <p:cNvPr id="5" name="Text Placeholder 4"/>
          <p:cNvSpPr>
            <a:spLocks noGrp="1"/>
          </p:cNvSpPr>
          <p:nvPr>
            <p:ph type="body" sz="quarter" idx="12" hasCustomPrompt="1"/>
          </p:nvPr>
        </p:nvSpPr>
        <p:spPr bwMode="white">
          <a:xfrm>
            <a:off x="271104" y="4155892"/>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2"/>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6" y="6167170"/>
            <a:ext cx="1293277" cy="275938"/>
          </a:xfrm>
          <a:prstGeom prst="rect">
            <a:avLst/>
          </a:prstGeom>
        </p:spPr>
      </p:pic>
    </p:spTree>
    <p:extLst>
      <p:ext uri="{BB962C8B-B14F-4D97-AF65-F5344CB8AC3E}">
        <p14:creationId xmlns:p14="http://schemas.microsoft.com/office/powerpoint/2010/main" val="3135011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5635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2396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02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729324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225122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0"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0" y="6406271"/>
            <a:ext cx="2134156" cy="273844"/>
          </a:xfrm>
          <a:prstGeom prst="rect">
            <a:avLst/>
          </a:prstGeom>
        </p:spPr>
        <p:txBody>
          <a:bodyPr/>
          <a:lstStyle>
            <a:lvl1pPr>
              <a:defRPr>
                <a:solidFill>
                  <a:schemeClr val="tx1"/>
                </a:solidFill>
              </a:defRPr>
            </a:lvl1pPr>
          </a:lstStyle>
          <a:p>
            <a:pPr defTabSz="914367"/>
            <a:fld id="{20CE17AF-4091-48A7-8681-C3B1BE5CA3B0}" type="datetime1">
              <a:rPr lang="en-GB" sz="1765" smtClean="0">
                <a:solidFill>
                  <a:srgbClr val="525051"/>
                </a:solidFill>
              </a:rPr>
              <a:pPr defTabSz="914367"/>
              <a:t>16/11/2018</a:t>
            </a:fld>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20" y="509824"/>
            <a:ext cx="2538329" cy="240001"/>
          </a:xfrm>
          <a:prstGeom prst="rect">
            <a:avLst/>
          </a:prstGeom>
        </p:spPr>
      </p:pic>
    </p:spTree>
    <p:extLst>
      <p:ext uri="{BB962C8B-B14F-4D97-AF65-F5344CB8AC3E}">
        <p14:creationId xmlns:p14="http://schemas.microsoft.com/office/powerpoint/2010/main" val="2229308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A548-3B8A-8C48-858A-B82A921EAB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3299C-72D8-AE46-808C-AF8AB8BDDC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8C5E8-652A-F442-9BA0-A32D7011D4EB}"/>
              </a:ext>
            </a:extLst>
          </p:cNvPr>
          <p:cNvSpPr>
            <a:spLocks noGrp="1"/>
          </p:cNvSpPr>
          <p:nvPr>
            <p:ph type="dt" sz="half" idx="10"/>
          </p:nvPr>
        </p:nvSpPr>
        <p:spPr/>
        <p:txBody>
          <a:bodyPr/>
          <a:lstStyle/>
          <a:p>
            <a:fld id="{6E0C5539-2435-3E4A-ADCF-E54583B2E5B7}" type="datetimeFigureOut">
              <a:rPr lang="en-US" smtClean="0"/>
              <a:t>11/26/18</a:t>
            </a:fld>
            <a:endParaRPr lang="en-US"/>
          </a:p>
        </p:txBody>
      </p:sp>
      <p:sp>
        <p:nvSpPr>
          <p:cNvPr id="5" name="Footer Placeholder 4">
            <a:extLst>
              <a:ext uri="{FF2B5EF4-FFF2-40B4-BE49-F238E27FC236}">
                <a16:creationId xmlns:a16="http://schemas.microsoft.com/office/drawing/2014/main" id="{FC8BF2A4-E391-944F-B8AB-452AD1D19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445CD-F200-2E44-ABBD-F9C7BEC2A166}"/>
              </a:ext>
            </a:extLst>
          </p:cNvPr>
          <p:cNvSpPr>
            <a:spLocks noGrp="1"/>
          </p:cNvSpPr>
          <p:nvPr>
            <p:ph type="sldNum" sz="quarter" idx="12"/>
          </p:nvPr>
        </p:nvSpPr>
        <p:spPr/>
        <p:txBody>
          <a:bodyPr/>
          <a:lstStyle/>
          <a:p>
            <a:fld id="{EC4C678C-40DB-9843-B7EA-8A799190884E}" type="slidenum">
              <a:rPr lang="en-US" smtClean="0"/>
              <a:t>‹#›</a:t>
            </a:fld>
            <a:endParaRPr lang="en-US"/>
          </a:p>
        </p:txBody>
      </p:sp>
    </p:spTree>
    <p:extLst>
      <p:ext uri="{BB962C8B-B14F-4D97-AF65-F5344CB8AC3E}">
        <p14:creationId xmlns:p14="http://schemas.microsoft.com/office/powerpoint/2010/main" val="1479174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4"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684743106"/>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16"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6"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027734577"/>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4"/>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3972577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39"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71104" y="4458017"/>
            <a:ext cx="8962384"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2"/>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1023678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0" y="0"/>
            <a:ext cx="12192000" cy="6858000"/>
          </a:xfrm>
          <a:prstGeom prst="rect">
            <a:avLst/>
          </a:prstGeom>
        </p:spPr>
      </p:pic>
      <p:sp>
        <p:nvSpPr>
          <p:cNvPr id="16" name="Text Placeholder 4"/>
          <p:cNvSpPr>
            <a:spLocks noGrp="1"/>
          </p:cNvSpPr>
          <p:nvPr>
            <p:ph type="body" sz="quarter" idx="12" hasCustomPrompt="1"/>
          </p:nvPr>
        </p:nvSpPr>
        <p:spPr bwMode="white">
          <a:xfrm>
            <a:off x="269239"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39" y="2215662"/>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7"/>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0" y="6251576"/>
            <a:ext cx="1293277" cy="275938"/>
          </a:xfrm>
          <a:prstGeom prst="rect">
            <a:avLst/>
          </a:prstGeom>
        </p:spPr>
      </p:pic>
    </p:spTree>
    <p:extLst>
      <p:ext uri="{BB962C8B-B14F-4D97-AF65-F5344CB8AC3E}">
        <p14:creationId xmlns:p14="http://schemas.microsoft.com/office/powerpoint/2010/main" val="3670093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3" y="0"/>
            <a:ext cx="12305168" cy="6858000"/>
          </a:xfrm>
          <a:prstGeom prst="rect">
            <a:avLst/>
          </a:prstGeom>
        </p:spPr>
      </p:pic>
      <p:pic>
        <p:nvPicPr>
          <p:cNvPr id="10" name="Picture 9"/>
          <p:cNvPicPr>
            <a:picLocks noChangeAspect="1"/>
          </p:cNvPicPr>
          <p:nvPr userDrawn="1"/>
        </p:nvPicPr>
        <p:blipFill>
          <a:blip r:embed="rId3"/>
          <a:stretch>
            <a:fillRect/>
          </a:stretch>
        </p:blipFill>
        <p:spPr>
          <a:xfrm>
            <a:off x="231480" y="225827"/>
            <a:ext cx="1957478" cy="1954386"/>
          </a:xfrm>
          <a:prstGeom prst="rect">
            <a:avLst/>
          </a:prstGeom>
        </p:spPr>
      </p:pic>
      <p:sp>
        <p:nvSpPr>
          <p:cNvPr id="5" name="Text Placeholder 4"/>
          <p:cNvSpPr>
            <a:spLocks noGrp="1"/>
          </p:cNvSpPr>
          <p:nvPr>
            <p:ph type="body" sz="quarter" idx="12" hasCustomPrompt="1"/>
          </p:nvPr>
        </p:nvSpPr>
        <p:spPr bwMode="white">
          <a:xfrm>
            <a:off x="271104" y="4155892"/>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2"/>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6" y="6167170"/>
            <a:ext cx="1293277" cy="275938"/>
          </a:xfrm>
          <a:prstGeom prst="rect">
            <a:avLst/>
          </a:prstGeom>
        </p:spPr>
      </p:pic>
    </p:spTree>
    <p:extLst>
      <p:ext uri="{BB962C8B-B14F-4D97-AF65-F5344CB8AC3E}">
        <p14:creationId xmlns:p14="http://schemas.microsoft.com/office/powerpoint/2010/main" val="1269190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39"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4" y="4458017"/>
            <a:ext cx="8962384"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2"/>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279790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0" y="476918"/>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0" y="1182564"/>
            <a:ext cx="7221283" cy="3598324"/>
          </a:xfrm>
          <a:prstGeom prst="rect">
            <a:avLst/>
          </a:prstGeom>
          <a:solidFill>
            <a:srgbClr val="90FF00"/>
          </a:solidFill>
        </p:spPr>
      </p:pic>
      <p:sp>
        <p:nvSpPr>
          <p:cNvPr id="8" name="Title 1"/>
          <p:cNvSpPr>
            <a:spLocks noGrp="1"/>
          </p:cNvSpPr>
          <p:nvPr>
            <p:ph type="title" hasCustomPrompt="1"/>
          </p:nvPr>
        </p:nvSpPr>
        <p:spPr>
          <a:xfrm>
            <a:off x="269239" y="1187645"/>
            <a:ext cx="7171399"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4142511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0" y="0"/>
            <a:ext cx="12192000" cy="6858001"/>
          </a:xfrm>
          <a:prstGeom prst="rect">
            <a:avLst/>
          </a:prstGeom>
        </p:spPr>
      </p:pic>
      <p:sp>
        <p:nvSpPr>
          <p:cNvPr id="5" name="Rectangle 4"/>
          <p:cNvSpPr/>
          <p:nvPr userDrawn="1"/>
        </p:nvSpPr>
        <p:spPr bwMode="auto">
          <a:xfrm>
            <a:off x="269239" y="1186356"/>
            <a:ext cx="7171399"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165055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2815780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2609131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3652256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693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72038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0" y="476918"/>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0" y="1182564"/>
            <a:ext cx="7221283" cy="3598324"/>
          </a:xfrm>
          <a:prstGeom prst="rect">
            <a:avLst/>
          </a:prstGeom>
          <a:solidFill>
            <a:srgbClr val="90FF00"/>
          </a:solidFill>
        </p:spPr>
      </p:pic>
      <p:sp>
        <p:nvSpPr>
          <p:cNvPr id="8" name="Title 1"/>
          <p:cNvSpPr>
            <a:spLocks noGrp="1"/>
          </p:cNvSpPr>
          <p:nvPr>
            <p:ph type="title" hasCustomPrompt="1"/>
          </p:nvPr>
        </p:nvSpPr>
        <p:spPr>
          <a:xfrm>
            <a:off x="269239" y="1187645"/>
            <a:ext cx="7171399"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706838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4"/>
            <a:ext cx="11653523" cy="218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749365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23532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06811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001444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981843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079072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700177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4528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0305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7514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0" y="0"/>
            <a:ext cx="12192000" cy="6858001"/>
          </a:xfrm>
          <a:prstGeom prst="rect">
            <a:avLst/>
          </a:prstGeom>
        </p:spPr>
      </p:pic>
      <p:sp>
        <p:nvSpPr>
          <p:cNvPr id="5" name="Rectangle 4"/>
          <p:cNvSpPr/>
          <p:nvPr userDrawn="1"/>
        </p:nvSpPr>
        <p:spPr bwMode="auto">
          <a:xfrm>
            <a:off x="269239" y="1186356"/>
            <a:ext cx="7171399"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141537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590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405989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939662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914367"/>
            <a:fld id="{1D8BD707-D9CF-40AE-B4C6-C98DA3205C09}" type="datetimeFigureOut">
              <a:rPr lang="en-US" sz="1200" smtClean="0">
                <a:solidFill>
                  <a:prstClr val="black">
                    <a:tint val="75000"/>
                  </a:prstClr>
                </a:solidFill>
                <a:latin typeface="Calibri"/>
              </a:rPr>
              <a:pPr defTabSz="914367"/>
              <a:t>11/16/18</a:t>
            </a:fld>
            <a:endParaRPr lang="en-US" sz="1200">
              <a:solidFill>
                <a:prstClr val="black">
                  <a:tint val="75000"/>
                </a:prstClr>
              </a:solidFill>
              <a:latin typeface="Calibri"/>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lgn="ctr" defTabSz="914367"/>
            <a:endParaRPr lang="en-US" sz="1200">
              <a:solidFill>
                <a:prstClr val="black">
                  <a:tint val="75000"/>
                </a:prstClr>
              </a:solidFill>
              <a:latin typeface="Calibri"/>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defTabSz="914367"/>
            <a:fld id="{B6F15528-21DE-4FAA-801E-634DDDAF4B2B}" type="slidenum">
              <a:rPr lang="en-US" sz="1200" smtClean="0">
                <a:solidFill>
                  <a:prstClr val="black">
                    <a:tint val="75000"/>
                  </a:prstClr>
                </a:solidFill>
                <a:latin typeface="Calibri"/>
              </a:rPr>
              <a:pPr algn="r" defTabSz="914367"/>
              <a:t>‹#›</a:t>
            </a:fld>
            <a:endParaRPr lang="en-US" sz="1200">
              <a:solidFill>
                <a:prstClr val="black">
                  <a:tint val="75000"/>
                </a:prstClr>
              </a:solidFill>
              <a:latin typeface="Calibri"/>
            </a:endParaRPr>
          </a:p>
        </p:txBody>
      </p:sp>
    </p:spTree>
    <p:extLst>
      <p:ext uri="{BB962C8B-B14F-4D97-AF65-F5344CB8AC3E}">
        <p14:creationId xmlns:p14="http://schemas.microsoft.com/office/powerpoint/2010/main" val="1204290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0"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0" y="6406271"/>
            <a:ext cx="2134156" cy="273844"/>
          </a:xfrm>
          <a:prstGeom prst="rect">
            <a:avLst/>
          </a:prstGeom>
        </p:spPr>
        <p:txBody>
          <a:bodyPr/>
          <a:lstStyle>
            <a:lvl1pPr>
              <a:defRPr>
                <a:solidFill>
                  <a:schemeClr val="tx1"/>
                </a:solidFill>
              </a:defRPr>
            </a:lvl1pPr>
          </a:lstStyle>
          <a:p>
            <a:pPr defTabSz="914367"/>
            <a:fld id="{20CE17AF-4091-48A7-8681-C3B1BE5CA3B0}" type="datetime1">
              <a:rPr lang="en-GB" sz="1765" smtClean="0">
                <a:solidFill>
                  <a:srgbClr val="525051"/>
                </a:solidFill>
              </a:rPr>
              <a:pPr defTabSz="914367"/>
              <a:t>16/11/2018</a:t>
            </a:fld>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20" y="509824"/>
            <a:ext cx="2538329" cy="240001"/>
          </a:xfrm>
          <a:prstGeom prst="rect">
            <a:avLst/>
          </a:prstGeom>
        </p:spPr>
      </p:pic>
    </p:spTree>
    <p:extLst>
      <p:ext uri="{BB962C8B-B14F-4D97-AF65-F5344CB8AC3E}">
        <p14:creationId xmlns:p14="http://schemas.microsoft.com/office/powerpoint/2010/main" val="2672205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6"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4" y="6042779"/>
            <a:ext cx="1611036" cy="345156"/>
          </a:xfrm>
          <a:prstGeom prst="rect">
            <a:avLst/>
          </a:prstGeom>
        </p:spPr>
      </p:pic>
    </p:spTree>
    <p:extLst>
      <p:ext uri="{BB962C8B-B14F-4D97-AF65-F5344CB8AC3E}">
        <p14:creationId xmlns:p14="http://schemas.microsoft.com/office/powerpoint/2010/main" val="4101515504"/>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
        <p:nvSpPr>
          <p:cNvPr id="16" name="Freeform 5"/>
          <p:cNvSpPr>
            <a:spLocks noEditPoints="1"/>
          </p:cNvSpPr>
          <p:nvPr userDrawn="1"/>
        </p:nvSpPr>
        <p:spPr bwMode="auto">
          <a:xfrm>
            <a:off x="4751365"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5"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1433232547"/>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6" y="3987035"/>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40"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40"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40"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6"/>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Tree>
    <p:extLst>
      <p:ext uri="{BB962C8B-B14F-4D97-AF65-F5344CB8AC3E}">
        <p14:creationId xmlns:p14="http://schemas.microsoft.com/office/powerpoint/2010/main" val="3137892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1" y="2"/>
            <a:ext cx="12192000" cy="6858000"/>
          </a:xfrm>
          <a:prstGeom prst="rect">
            <a:avLst/>
          </a:prstGeom>
        </p:spPr>
      </p:pic>
      <p:sp>
        <p:nvSpPr>
          <p:cNvPr id="16" name="Text Placeholder 4"/>
          <p:cNvSpPr>
            <a:spLocks noGrp="1"/>
          </p:cNvSpPr>
          <p:nvPr>
            <p:ph type="body" sz="quarter" idx="12" hasCustomPrompt="1"/>
          </p:nvPr>
        </p:nvSpPr>
        <p:spPr bwMode="white">
          <a:xfrm>
            <a:off x="269240"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40" y="2215664"/>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9"/>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1" y="6251578"/>
            <a:ext cx="1293277" cy="275938"/>
          </a:xfrm>
          <a:prstGeom prst="rect">
            <a:avLst/>
          </a:prstGeom>
        </p:spPr>
      </p:pic>
    </p:spTree>
    <p:extLst>
      <p:ext uri="{BB962C8B-B14F-4D97-AF65-F5344CB8AC3E}">
        <p14:creationId xmlns:p14="http://schemas.microsoft.com/office/powerpoint/2010/main" val="36539301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1" y="0"/>
            <a:ext cx="12305167" cy="6858000"/>
          </a:xfrm>
          <a:prstGeom prst="rect">
            <a:avLst/>
          </a:prstGeom>
        </p:spPr>
      </p:pic>
      <p:pic>
        <p:nvPicPr>
          <p:cNvPr id="10" name="Picture 9"/>
          <p:cNvPicPr>
            <a:picLocks noChangeAspect="1"/>
          </p:cNvPicPr>
          <p:nvPr userDrawn="1"/>
        </p:nvPicPr>
        <p:blipFill>
          <a:blip r:embed="rId3"/>
          <a:stretch>
            <a:fillRect/>
          </a:stretch>
        </p:blipFill>
        <p:spPr>
          <a:xfrm>
            <a:off x="231480" y="225829"/>
            <a:ext cx="1957478" cy="1954386"/>
          </a:xfrm>
          <a:prstGeom prst="rect">
            <a:avLst/>
          </a:prstGeom>
        </p:spPr>
      </p:pic>
      <p:sp>
        <p:nvSpPr>
          <p:cNvPr id="5" name="Text Placeholder 4"/>
          <p:cNvSpPr>
            <a:spLocks noGrp="1"/>
          </p:cNvSpPr>
          <p:nvPr>
            <p:ph type="body" sz="quarter" idx="12" hasCustomPrompt="1"/>
          </p:nvPr>
        </p:nvSpPr>
        <p:spPr bwMode="white">
          <a:xfrm>
            <a:off x="271104" y="4155894"/>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4"/>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7" y="6167172"/>
            <a:ext cx="1293277" cy="275938"/>
          </a:xfrm>
          <a:prstGeom prst="rect">
            <a:avLst/>
          </a:prstGeom>
        </p:spPr>
      </p:pic>
    </p:spTree>
    <p:extLst>
      <p:ext uri="{BB962C8B-B14F-4D97-AF65-F5344CB8AC3E}">
        <p14:creationId xmlns:p14="http://schemas.microsoft.com/office/powerpoint/2010/main" val="448069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938021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40"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5" y="4458017"/>
            <a:ext cx="8962383"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4"/>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4" y="470070"/>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6"/>
            <a:ext cx="1798278" cy="1798533"/>
          </a:xfrm>
          <a:prstGeom prst="rect">
            <a:avLst/>
          </a:prstGeom>
        </p:spPr>
      </p:pic>
    </p:spTree>
    <p:extLst>
      <p:ext uri="{BB962C8B-B14F-4D97-AF65-F5344CB8AC3E}">
        <p14:creationId xmlns:p14="http://schemas.microsoft.com/office/powerpoint/2010/main" val="658172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1" y="476920"/>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1" y="1182566"/>
            <a:ext cx="7221283" cy="3598324"/>
          </a:xfrm>
          <a:prstGeom prst="rect">
            <a:avLst/>
          </a:prstGeom>
          <a:solidFill>
            <a:srgbClr val="90FF00"/>
          </a:solidFill>
        </p:spPr>
      </p:pic>
      <p:sp>
        <p:nvSpPr>
          <p:cNvPr id="8" name="Title 1"/>
          <p:cNvSpPr>
            <a:spLocks noGrp="1"/>
          </p:cNvSpPr>
          <p:nvPr>
            <p:ph type="title" hasCustomPrompt="1"/>
          </p:nvPr>
        </p:nvSpPr>
        <p:spPr>
          <a:xfrm>
            <a:off x="269240" y="1187647"/>
            <a:ext cx="7171398"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1659014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1" y="0"/>
            <a:ext cx="12192000" cy="6858001"/>
          </a:xfrm>
          <a:prstGeom prst="rect">
            <a:avLst/>
          </a:prstGeom>
        </p:spPr>
      </p:pic>
      <p:sp>
        <p:nvSpPr>
          <p:cNvPr id="5" name="Rectangle 4"/>
          <p:cNvSpPr/>
          <p:nvPr userDrawn="1"/>
        </p:nvSpPr>
        <p:spPr bwMode="auto">
          <a:xfrm>
            <a:off x="269240" y="1186356"/>
            <a:ext cx="7171398"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1"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733404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0372143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1823698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2283926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069875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631459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5"/>
            <a:ext cx="11653523" cy="2184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9815145"/>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17229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theme" Target="../theme/theme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theme" Target="../theme/theme5.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 Type="http://schemas.openxmlformats.org/officeDocument/2006/relationships/slideLayout" Target="../slideLayouts/slideLayout142.xml"/><Relationship Id="rId21" Type="http://schemas.openxmlformats.org/officeDocument/2006/relationships/slideLayout" Target="../slideLayouts/slideLayout160.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theme" Target="../theme/theme6.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slideLayout" Target="../slideLayouts/slideLayout193.xml"/><Relationship Id="rId3" Type="http://schemas.openxmlformats.org/officeDocument/2006/relationships/slideLayout" Target="../slideLayouts/slideLayout170.xml"/><Relationship Id="rId21" Type="http://schemas.openxmlformats.org/officeDocument/2006/relationships/slideLayout" Target="../slideLayouts/slideLayout188.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0" Type="http://schemas.openxmlformats.org/officeDocument/2006/relationships/slideLayout" Target="../slideLayouts/slideLayout187.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76561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4239" r:id="rId28"/>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384834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1" r:id="rId27"/>
    <p:sldLayoutId id="2147484240" r:id="rId28"/>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3970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4"/>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2"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09553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8">
          <p15:clr>
            <a:srgbClr val="A4A3A4"/>
          </p15:clr>
        </p15:guide>
        <p15:guide id="14" pos="3054">
          <p15:clr>
            <a:srgbClr val="A4A3A4"/>
          </p15:clr>
        </p15:guide>
        <p15:guide id="15" pos="3630">
          <p15:clr>
            <a:srgbClr val="A4A3A4"/>
          </p15:clr>
        </p15:guide>
        <p15:guide id="16" pos="4204">
          <p15:clr>
            <a:srgbClr val="A4A3A4"/>
          </p15:clr>
        </p15:guide>
        <p15:guide id="17" pos="4780">
          <p15:clr>
            <a:srgbClr val="A4A3A4"/>
          </p15:clr>
        </p15:guide>
        <p15:guide id="18" pos="5356">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6"/>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2" y="1189181"/>
            <a:ext cx="11653521" cy="1969546"/>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032048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Lst>
  <p:transition>
    <p:fade/>
  </p:transition>
  <p:hf hdr="0" ftr="0" dt="0"/>
  <p:txStyles>
    <p:titleStyle>
      <a:lvl1pPr algn="ctr" defTabSz="914367" rtl="0" eaLnBrk="1" latinLnBrk="0" hangingPunct="1">
        <a:lnSpc>
          <a:spcPct val="90000"/>
        </a:lnSpc>
        <a:spcBef>
          <a:spcPct val="0"/>
        </a:spcBef>
        <a:buNone/>
        <a:defRPr lang="en-US" sz="431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29">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561">
          <p15:clr>
            <a:srgbClr val="A4A3A4"/>
          </p15:clr>
        </p15:guide>
        <p15:guide id="11" pos="993">
          <p15:clr>
            <a:srgbClr val="A4A3A4"/>
          </p15:clr>
        </p15:guide>
        <p15:guide id="12" pos="1425">
          <p15:clr>
            <a:srgbClr val="A4A3A4"/>
          </p15:clr>
        </p15:guide>
        <p15:guide id="13" pos="1857">
          <p15:clr>
            <a:srgbClr val="A4A3A4"/>
          </p15:clr>
        </p15:guide>
        <p15:guide id="14" pos="2290">
          <p15:clr>
            <a:srgbClr val="A4A3A4"/>
          </p15:clr>
        </p15:guide>
        <p15:guide id="15" pos="2722">
          <p15:clr>
            <a:srgbClr val="A4A3A4"/>
          </p15:clr>
        </p15:guide>
        <p15:guide id="16" pos="3154">
          <p15:clr>
            <a:srgbClr val="A4A3A4"/>
          </p15:clr>
        </p15:guide>
        <p15:guide id="17" pos="3586">
          <p15:clr>
            <a:srgbClr val="A4A3A4"/>
          </p15:clr>
        </p15:guide>
        <p15:guide id="18" pos="4016">
          <p15:clr>
            <a:srgbClr val="A4A3A4"/>
          </p15:clr>
        </p15:guide>
        <p15:guide id="19" pos="4448">
          <p15:clr>
            <a:srgbClr val="A4A3A4"/>
          </p15:clr>
        </p15:guide>
        <p15:guide id="20" pos="4880">
          <p15:clr>
            <a:srgbClr val="A4A3A4"/>
          </p15:clr>
        </p15:guide>
        <p15:guide id="21" pos="5312">
          <p15:clr>
            <a:srgbClr val="A4A3A4"/>
          </p15:clr>
        </p15:guide>
        <p15:guide id="22" pos="5744">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4"/>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2" y="1189179"/>
            <a:ext cx="11653521" cy="1969546"/>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200314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 id="2147484074" r:id="rId18"/>
    <p:sldLayoutId id="2147484075" r:id="rId19"/>
    <p:sldLayoutId id="2147484076" r:id="rId20"/>
    <p:sldLayoutId id="2147484077" r:id="rId21"/>
    <p:sldLayoutId id="2147484078" r:id="rId22"/>
    <p:sldLayoutId id="2147484079" r:id="rId23"/>
    <p:sldLayoutId id="2147484080" r:id="rId24"/>
    <p:sldLayoutId id="2147484081" r:id="rId25"/>
    <p:sldLayoutId id="2147484082" r:id="rId26"/>
    <p:sldLayoutId id="2147484083" r:id="rId27"/>
    <p:sldLayoutId id="2147484084" r:id="rId28"/>
  </p:sldLayoutIdLst>
  <p:transition>
    <p:fade/>
  </p:transition>
  <p:txStyles>
    <p:titleStyle>
      <a:lvl1pPr algn="ctr" defTabSz="914367" rtl="0" eaLnBrk="1" latinLnBrk="0" hangingPunct="1">
        <a:lnSpc>
          <a:spcPct val="90000"/>
        </a:lnSpc>
        <a:spcBef>
          <a:spcPct val="0"/>
        </a:spcBef>
        <a:buNone/>
        <a:defRPr lang="en-US" sz="431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30">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562">
          <p15:clr>
            <a:srgbClr val="A4A3A4"/>
          </p15:clr>
        </p15:guide>
        <p15:guide id="11" pos="994">
          <p15:clr>
            <a:srgbClr val="A4A3A4"/>
          </p15:clr>
        </p15:guide>
        <p15:guide id="12" pos="1426">
          <p15:clr>
            <a:srgbClr val="A4A3A4"/>
          </p15:clr>
        </p15:guide>
        <p15:guide id="13" pos="1858">
          <p15:clr>
            <a:srgbClr val="A4A3A4"/>
          </p15:clr>
        </p15:guide>
        <p15:guide id="14" pos="2290">
          <p15:clr>
            <a:srgbClr val="A4A3A4"/>
          </p15:clr>
        </p15:guide>
        <p15:guide id="15" pos="2722">
          <p15:clr>
            <a:srgbClr val="A4A3A4"/>
          </p15:clr>
        </p15:guide>
        <p15:guide id="16" pos="3153">
          <p15:clr>
            <a:srgbClr val="A4A3A4"/>
          </p15:clr>
        </p15:guide>
        <p15:guide id="17" pos="3585">
          <p15:clr>
            <a:srgbClr val="A4A3A4"/>
          </p15:clr>
        </p15:guide>
        <p15:guide id="18" pos="4017">
          <p15:clr>
            <a:srgbClr val="A4A3A4"/>
          </p15:clr>
        </p15:guide>
        <p15:guide id="19" pos="4449">
          <p15:clr>
            <a:srgbClr val="A4A3A4"/>
          </p15:clr>
        </p15:guide>
        <p15:guide id="20" pos="4881">
          <p15:clr>
            <a:srgbClr val="A4A3A4"/>
          </p15:clr>
        </p15:guide>
        <p15:guide id="21" pos="5313">
          <p15:clr>
            <a:srgbClr val="A4A3A4"/>
          </p15:clr>
        </p15:guide>
        <p15:guide id="22" pos="5745">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MSIPCM9ae74b3f80cdb4f48817d4ca" descr="{&quot;HashCode&quot;:231139426,&quot;Placement&quot;:&quot;Footer&quot;,&quot;Top&quot;:519.343,&quot;Left&quot;:0.0,&quot;SlideWidth&quot;:960,&quot;SlideHeight&quot;:540}">
            <a:extLst>
              <a:ext uri="{FF2B5EF4-FFF2-40B4-BE49-F238E27FC236}">
                <a16:creationId xmlns:a16="http://schemas.microsoft.com/office/drawing/2014/main" id="{D330F12E-824B-4D92-A709-3ABBCA82FF75}"/>
              </a:ext>
            </a:extLst>
          </p:cNvPr>
          <p:cNvSpPr txBox="1"/>
          <p:nvPr userDrawn="1"/>
        </p:nvSpPr>
        <p:spPr>
          <a:xfrm>
            <a:off x="0" y="6595656"/>
            <a:ext cx="2123853" cy="262344"/>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1000">
                <a:solidFill>
                  <a:srgbClr val="000000"/>
                </a:solidFill>
                <a:latin typeface="Calibri" panose="020F0502020204030204" pitchFamily="34" charset="0"/>
              </a:rPr>
              <a:t>Classified as Microsoft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77808813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 id="2147484174" r:id="rId16"/>
    <p:sldLayoutId id="2147484175" r:id="rId17"/>
    <p:sldLayoutId id="2147484176" r:id="rId18"/>
    <p:sldLayoutId id="2147484177" r:id="rId19"/>
    <p:sldLayoutId id="2147484178" r:id="rId20"/>
    <p:sldLayoutId id="2147484179" r:id="rId21"/>
    <p:sldLayoutId id="2147484180" r:id="rId22"/>
    <p:sldLayoutId id="2147484181" r:id="rId23"/>
    <p:sldLayoutId id="2147484182" r:id="rId24"/>
    <p:sldLayoutId id="2147484183" r:id="rId25"/>
    <p:sldLayoutId id="2147484184" r:id="rId26"/>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fstar-lang.github.io/" TargetMode="Externa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77.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0.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8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9.xml"/><Relationship Id="rId1" Type="http://schemas.openxmlformats.org/officeDocument/2006/relationships/tags" Target="../tags/tag1.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20.xml"/><Relationship Id="rId1" Type="http://schemas.openxmlformats.org/officeDocument/2006/relationships/tags" Target="../tags/tag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emf"/><Relationship Id="rId10" Type="http://schemas.openxmlformats.org/officeDocument/2006/relationships/image" Target="../media/image34.png"/><Relationship Id="rId4" Type="http://schemas.openxmlformats.org/officeDocument/2006/relationships/image" Target="../media/image28.jpg"/><Relationship Id="rId9" Type="http://schemas.openxmlformats.org/officeDocument/2006/relationships/image" Target="../media/image33.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98.xml"/><Relationship Id="rId4" Type="http://schemas.openxmlformats.org/officeDocument/2006/relationships/image" Target="../media/image3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hyperlink" Target="https://project-everest.github.io/" TargetMode="External"/><Relationship Id="rId5" Type="http://schemas.openxmlformats.org/officeDocument/2006/relationships/hyperlink" Target="https://fstar-lang.github.io/" TargetMode="Externa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54" y="1416942"/>
            <a:ext cx="12355406" cy="2916763"/>
          </a:xfrm>
          <a:solidFill>
            <a:schemeClr val="bg1"/>
          </a:solidFill>
        </p:spPr>
        <p:txBody>
          <a:bodyPr/>
          <a:lstStyle/>
          <a:p>
            <a:r>
              <a:rPr lang="en-GB" sz="4800" dirty="0"/>
              <a:t>Language Extensibility,</a:t>
            </a:r>
            <a:br>
              <a:rPr lang="en-GB" sz="4800" dirty="0"/>
            </a:br>
            <a:r>
              <a:rPr lang="en-GB" sz="4800" dirty="0"/>
              <a:t>Metaprogramming and</a:t>
            </a:r>
            <a:br>
              <a:rPr lang="en-GB" sz="4800" dirty="0"/>
            </a:br>
            <a:r>
              <a:rPr lang="en-GB" sz="4800" dirty="0"/>
              <a:t>Proof automation</a:t>
            </a:r>
            <a:br>
              <a:rPr lang="en-GB" sz="6000" dirty="0">
                <a:solidFill>
                  <a:srgbClr val="4F81BD"/>
                </a:solidFill>
                <a:latin typeface="+mn-lt"/>
              </a:rPr>
            </a:br>
            <a:endParaRPr lang="en-GB" sz="6000" dirty="0">
              <a:solidFill>
                <a:srgbClr val="4F81BD"/>
              </a:solidFill>
              <a:latin typeface="+mn-lt"/>
            </a:endParaRPr>
          </a:p>
        </p:txBody>
      </p:sp>
      <p:pic>
        <p:nvPicPr>
          <p:cNvPr id="9" name="Picture 8"/>
          <p:cNvPicPr>
            <a:picLocks noChangeAspect="1"/>
          </p:cNvPicPr>
          <p:nvPr/>
        </p:nvPicPr>
        <p:blipFill>
          <a:blip r:embed="rId3" cstate="print">
            <a:clrChange>
              <a:clrFrom>
                <a:srgbClr val="317FC1"/>
              </a:clrFrom>
              <a:clrTo>
                <a:srgbClr val="317FC1">
                  <a:alpha val="0"/>
                </a:srgbClr>
              </a:clrTo>
            </a:clrChange>
            <a:extLst>
              <a:ext uri="{28A0092B-C50C-407E-A947-70E740481C1C}">
                <a14:useLocalDpi xmlns:a14="http://schemas.microsoft.com/office/drawing/2010/main" val="0"/>
              </a:ext>
            </a:extLst>
          </a:blip>
          <a:stretch>
            <a:fillRect/>
          </a:stretch>
        </p:blipFill>
        <p:spPr>
          <a:xfrm>
            <a:off x="4897930" y="3009043"/>
            <a:ext cx="7813510" cy="5485735"/>
          </a:xfrm>
          <a:prstGeom prst="rect">
            <a:avLst/>
          </a:prstGeom>
          <a:effectLst>
            <a:outerShdw blurRad="50800" dist="50800" dir="5400000" algn="ctr" rotWithShape="0">
              <a:srgbClr val="000000">
                <a:alpha val="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531" y="5456572"/>
            <a:ext cx="1410139" cy="528802"/>
          </a:xfrm>
          <a:prstGeom prst="rect">
            <a:avLst/>
          </a:prstGeom>
        </p:spPr>
      </p:pic>
      <p:pic>
        <p:nvPicPr>
          <p:cNvPr id="2052" name="Picture 4" descr="In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92" y="5496333"/>
            <a:ext cx="1053068" cy="384369"/>
          </a:xfrm>
          <a:prstGeom prst="rect">
            <a:avLst/>
          </a:prstGeom>
          <a:solidFill>
            <a:schemeClr val="bg1"/>
          </a:solidFill>
          <a:extLst/>
        </p:spPr>
      </p:pic>
      <p:pic>
        <p:nvPicPr>
          <p:cNvPr id="2054" name="Picture 6" descr="Image resu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967" y="4493281"/>
            <a:ext cx="2615563" cy="7287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MU">
            <a:extLst>
              <a:ext uri="{FF2B5EF4-FFF2-40B4-BE49-F238E27FC236}">
                <a16:creationId xmlns:a16="http://schemas.microsoft.com/office/drawing/2014/main" id="{8BC6EE85-1C2C-499C-BB65-7B4340C074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0884" y="5461533"/>
            <a:ext cx="996123" cy="5639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952DB29-69A7-4AC9-B4FB-48F44A1D66B5}"/>
              </a:ext>
            </a:extLst>
          </p:cNvPr>
          <p:cNvSpPr/>
          <p:nvPr/>
        </p:nvSpPr>
        <p:spPr>
          <a:xfrm>
            <a:off x="262154" y="423701"/>
            <a:ext cx="7419865" cy="1015663"/>
          </a:xfrm>
          <a:prstGeom prst="rect">
            <a:avLst/>
          </a:prstGeom>
          <a:solidFill>
            <a:schemeClr val="bg1"/>
          </a:solidFill>
        </p:spPr>
        <p:txBody>
          <a:bodyPr wrap="square">
            <a:spAutoFit/>
          </a:bodyPr>
          <a:lstStyle/>
          <a:p>
            <a:r>
              <a:rPr lang="en-GB" sz="6000" dirty="0">
                <a:solidFill>
                  <a:srgbClr val="4F81BD"/>
                </a:solidFill>
              </a:rPr>
              <a:t>Meta-F*</a:t>
            </a:r>
            <a:endParaRPr lang="en-US" dirty="0"/>
          </a:p>
        </p:txBody>
      </p:sp>
      <p:sp>
        <p:nvSpPr>
          <p:cNvPr id="4" name="TextBox 3">
            <a:extLst>
              <a:ext uri="{FF2B5EF4-FFF2-40B4-BE49-F238E27FC236}">
                <a16:creationId xmlns:a16="http://schemas.microsoft.com/office/drawing/2014/main" id="{5EA9FCCF-2A51-4C61-BD64-EB7E27E8117D}"/>
              </a:ext>
            </a:extLst>
          </p:cNvPr>
          <p:cNvSpPr txBox="1"/>
          <p:nvPr/>
        </p:nvSpPr>
        <p:spPr>
          <a:xfrm>
            <a:off x="8520606" y="2356719"/>
            <a:ext cx="4500819" cy="1037207"/>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latin typeface="+mj-lt"/>
              </a:rPr>
              <a:t>Jonathan Protzenko</a:t>
            </a:r>
            <a:endParaRPr lang="en-US" sz="2400" dirty="0">
              <a:gradFill>
                <a:gsLst>
                  <a:gs pos="2917">
                    <a:schemeClr val="tx1"/>
                  </a:gs>
                  <a:gs pos="30000">
                    <a:schemeClr val="tx1"/>
                  </a:gs>
                </a:gsLst>
                <a:lin ang="5400000" scaled="0"/>
              </a:gradFill>
              <a:latin typeface="+mj-lt"/>
            </a:endParaRPr>
          </a:p>
          <a:p>
            <a:pPr>
              <a:lnSpc>
                <a:spcPct val="90000"/>
              </a:lnSpc>
              <a:spcAft>
                <a:spcPts val="600"/>
              </a:spcAft>
            </a:pPr>
            <a:r>
              <a:rPr lang="en-US" sz="2400" dirty="0">
                <a:gradFill>
                  <a:gsLst>
                    <a:gs pos="2917">
                      <a:schemeClr val="tx1"/>
                    </a:gs>
                    <a:gs pos="30000">
                      <a:schemeClr val="tx1"/>
                    </a:gs>
                  </a:gsLst>
                  <a:lin ang="5400000" scaled="0"/>
                </a:gradFill>
                <a:latin typeface="+mj-lt"/>
              </a:rPr>
              <a:t>MSR Redmond</a:t>
            </a:r>
          </a:p>
        </p:txBody>
      </p:sp>
      <p:sp>
        <p:nvSpPr>
          <p:cNvPr id="11" name="Rectangle 10">
            <a:extLst>
              <a:ext uri="{FF2B5EF4-FFF2-40B4-BE49-F238E27FC236}">
                <a16:creationId xmlns:a16="http://schemas.microsoft.com/office/drawing/2014/main" id="{D486C6B9-EC01-4FF4-8B3B-358CF2565F86}"/>
              </a:ext>
            </a:extLst>
          </p:cNvPr>
          <p:cNvSpPr/>
          <p:nvPr/>
        </p:nvSpPr>
        <p:spPr>
          <a:xfrm>
            <a:off x="349292" y="6211669"/>
            <a:ext cx="3508333" cy="646331"/>
          </a:xfrm>
          <a:prstGeom prst="rect">
            <a:avLst/>
          </a:prstGeom>
        </p:spPr>
        <p:txBody>
          <a:bodyPr wrap="none">
            <a:spAutoFit/>
          </a:bodyPr>
          <a:lstStyle/>
          <a:p>
            <a:r>
              <a:rPr lang="en-US" dirty="0">
                <a:solidFill>
                  <a:schemeClr val="tx2"/>
                </a:solidFill>
                <a:hlinkClick r:id="rId8">
                  <a:extLst>
                    <a:ext uri="{A12FA001-AC4F-418D-AE19-62706E023703}">
                      <ahyp:hlinkClr xmlns:ahyp="http://schemas.microsoft.com/office/drawing/2018/hyperlinkcolor" val="tx"/>
                    </a:ext>
                  </a:extLst>
                </a:hlinkClick>
              </a:rPr>
              <a:t>https://fstar-lang.github.io</a:t>
            </a:r>
            <a:endParaRPr lang="en-US" dirty="0">
              <a:solidFill>
                <a:schemeClr val="tx2"/>
              </a:solidFill>
            </a:endParaRPr>
          </a:p>
          <a:p>
            <a:r>
              <a:rPr lang="en-US" dirty="0">
                <a:solidFill>
                  <a:srgbClr val="00B0F0"/>
                </a:solidFill>
              </a:rPr>
              <a:t>https://project-everest.github.io/</a:t>
            </a:r>
          </a:p>
        </p:txBody>
      </p:sp>
      <p:sp>
        <p:nvSpPr>
          <p:cNvPr id="5" name="TextBox 4">
            <a:extLst>
              <a:ext uri="{FF2B5EF4-FFF2-40B4-BE49-F238E27FC236}">
                <a16:creationId xmlns:a16="http://schemas.microsoft.com/office/drawing/2014/main" id="{312895E3-3171-483F-9347-27CE06DA8389}"/>
              </a:ext>
            </a:extLst>
          </p:cNvPr>
          <p:cNvSpPr txBox="1"/>
          <p:nvPr/>
        </p:nvSpPr>
        <p:spPr>
          <a:xfrm>
            <a:off x="4509526" y="4525117"/>
            <a:ext cx="479918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mj-lt"/>
              </a:rPr>
              <a:t>As applied in Project Everest</a:t>
            </a:r>
          </a:p>
        </p:txBody>
      </p:sp>
    </p:spTree>
    <p:extLst>
      <p:ext uri="{BB962C8B-B14F-4D97-AF65-F5344CB8AC3E}">
        <p14:creationId xmlns:p14="http://schemas.microsoft.com/office/powerpoint/2010/main" val="261615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windows logo">
            <a:extLst>
              <a:ext uri="{FF2B5EF4-FFF2-40B4-BE49-F238E27FC236}">
                <a16:creationId xmlns:a16="http://schemas.microsoft.com/office/drawing/2014/main" id="{4C9EFD9A-3E6D-43E8-A7B4-2336AD3D8A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928" y="1296385"/>
            <a:ext cx="2019771" cy="1264676"/>
          </a:xfrm>
          <a:prstGeom prst="rect">
            <a:avLst/>
          </a:prstGeom>
          <a:noFill/>
          <a:extLst>
            <a:ext uri="{909E8E84-426E-40DD-AFC4-6F175D3DCCD1}">
              <a14:hiddenFill xmlns:a14="http://schemas.microsoft.com/office/drawing/2010/main">
                <a:solidFill>
                  <a:srgbClr val="FFFFFF"/>
                </a:solidFill>
              </a14:hiddenFill>
            </a:ext>
          </a:extLst>
        </p:spPr>
      </p:pic>
      <p:sp>
        <p:nvSpPr>
          <p:cNvPr id="51" name="Title 1"/>
          <p:cNvSpPr txBox="1">
            <a:spLocks/>
          </p:cNvSpPr>
          <p:nvPr/>
        </p:nvSpPr>
        <p:spPr>
          <a:xfrm>
            <a:off x="268928" y="291103"/>
            <a:ext cx="10548714" cy="129266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BCF2"/>
                </a:solidFill>
                <a:effectLst/>
                <a:uLnTx/>
                <a:uFillTx/>
                <a:latin typeface="Segoe UI Light"/>
                <a:ea typeface="+mj-ea"/>
                <a:cs typeface="+mj-cs"/>
              </a:rPr>
              <a:t>Everest in Action, so far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BCF2"/>
              </a:solidFill>
              <a:effectLst/>
              <a:uLnTx/>
              <a:uFillTx/>
              <a:latin typeface="Segoe UI Light"/>
              <a:ea typeface="+mj-ea"/>
              <a:cs typeface="+mj-cs"/>
            </a:endParaRPr>
          </a:p>
          <a:p>
            <a:pPr lvl="0">
              <a:spcBef>
                <a:spcPts val="0"/>
              </a:spcBef>
              <a:spcAft>
                <a:spcPts val="600"/>
              </a:spcAft>
              <a:defRPr/>
            </a:pPr>
            <a:r>
              <a:rPr lang="en-US" sz="4000" b="1" dirty="0">
                <a:solidFill>
                  <a:srgbClr val="525051"/>
                </a:solidFill>
                <a:latin typeface="Segoe UI"/>
              </a:rPr>
              <a:t>Production deployments of Everest Verified Cryptography</a:t>
            </a:r>
          </a:p>
        </p:txBody>
      </p:sp>
      <p:sp>
        <p:nvSpPr>
          <p:cNvPr id="74" name="AutoShape 2" descr="Image result for windows logo">
            <a:extLst>
              <a:ext uri="{FF2B5EF4-FFF2-40B4-BE49-F238E27FC236}">
                <a16:creationId xmlns:a16="http://schemas.microsoft.com/office/drawing/2014/main" id="{243F4E48-6129-4CDE-B7A3-3F0B07805EC1}"/>
              </a:ext>
            </a:extLst>
          </p:cNvPr>
          <p:cNvSpPr>
            <a:spLocks noChangeAspect="1" noChangeArrowheads="1"/>
          </p:cNvSpPr>
          <p:nvPr/>
        </p:nvSpPr>
        <p:spPr bwMode="auto">
          <a:xfrm>
            <a:off x="4780707" y="-86315"/>
            <a:ext cx="64516" cy="64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051"/>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03D418F3-C262-4AAC-BFD5-A8ABF9E3E1E9}"/>
              </a:ext>
            </a:extLst>
          </p:cNvPr>
          <p:cNvSpPr txBox="1"/>
          <p:nvPr/>
        </p:nvSpPr>
        <p:spPr>
          <a:xfrm>
            <a:off x="356734" y="2148603"/>
            <a:ext cx="9680662" cy="960263"/>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err="1">
                <a:ln>
                  <a:noFill/>
                </a:ln>
                <a:gradFill>
                  <a:gsLst>
                    <a:gs pos="2917">
                      <a:srgbClr val="525051"/>
                    </a:gs>
                    <a:gs pos="30000">
                      <a:srgbClr val="525051"/>
                    </a:gs>
                  </a:gsLst>
                  <a:lin ang="5400000" scaled="0"/>
                </a:gradFill>
                <a:effectLst/>
                <a:uLnTx/>
                <a:uFillTx/>
                <a:latin typeface="Segoe UI"/>
                <a:ea typeface="+mn-ea"/>
                <a:cs typeface="+mn-cs"/>
              </a:rPr>
              <a:t>WinQUIC</a:t>
            </a:r>
            <a:r>
              <a:rPr kumimoji="0" lang="en-US" sz="2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 Delivered Everest TLS 1.3 and crypto stack to Windows Networking, in the latest Windows developer previews</a:t>
            </a:r>
          </a:p>
        </p:txBody>
      </p:sp>
      <p:grpSp>
        <p:nvGrpSpPr>
          <p:cNvPr id="80" name="Group 79">
            <a:extLst>
              <a:ext uri="{FF2B5EF4-FFF2-40B4-BE49-F238E27FC236}">
                <a16:creationId xmlns:a16="http://schemas.microsoft.com/office/drawing/2014/main" id="{27A775B2-3C41-4C20-AE7F-12187040CF2E}"/>
              </a:ext>
            </a:extLst>
          </p:cNvPr>
          <p:cNvGrpSpPr/>
          <p:nvPr/>
        </p:nvGrpSpPr>
        <p:grpSpPr>
          <a:xfrm>
            <a:off x="363265" y="3287699"/>
            <a:ext cx="9531849" cy="1288537"/>
            <a:chOff x="449420" y="4220671"/>
            <a:chExt cx="9531849" cy="1288537"/>
          </a:xfrm>
        </p:grpSpPr>
        <p:pic>
          <p:nvPicPr>
            <p:cNvPr id="79" name="Picture 78">
              <a:extLst>
                <a:ext uri="{FF2B5EF4-FFF2-40B4-BE49-F238E27FC236}">
                  <a16:creationId xmlns:a16="http://schemas.microsoft.com/office/drawing/2014/main" id="{87B03481-2D23-4D9C-B7EB-0852C9BFB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765" y="4220671"/>
              <a:ext cx="639643" cy="660422"/>
            </a:xfrm>
            <a:prstGeom prst="rect">
              <a:avLst/>
            </a:prstGeom>
          </p:spPr>
        </p:pic>
        <p:sp>
          <p:nvSpPr>
            <p:cNvPr id="78" name="TextBox 77">
              <a:extLst>
                <a:ext uri="{FF2B5EF4-FFF2-40B4-BE49-F238E27FC236}">
                  <a16:creationId xmlns:a16="http://schemas.microsoft.com/office/drawing/2014/main" id="{19F1660C-DEA0-4E88-A455-66FEED499D0F}"/>
                </a:ext>
              </a:extLst>
            </p:cNvPr>
            <p:cNvSpPr txBox="1"/>
            <p:nvPr/>
          </p:nvSpPr>
          <p:spPr>
            <a:xfrm>
              <a:off x="449420" y="4881344"/>
              <a:ext cx="9531849" cy="6278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Mozilla NSS runs Everest verified crypto for several core algorithms</a:t>
              </a:r>
            </a:p>
          </p:txBody>
        </p:sp>
      </p:grpSp>
      <p:sp>
        <p:nvSpPr>
          <p:cNvPr id="6" name="AutoShape 4" descr="Image result for linux">
            <a:extLst>
              <a:ext uri="{FF2B5EF4-FFF2-40B4-BE49-F238E27FC236}">
                <a16:creationId xmlns:a16="http://schemas.microsoft.com/office/drawing/2014/main" id="{82828992-AFDB-4909-9282-356088B29F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051"/>
              </a:solidFill>
              <a:effectLst/>
              <a:uLnTx/>
              <a:uFillTx/>
              <a:latin typeface="Segoe UI"/>
              <a:ea typeface="+mn-ea"/>
              <a:cs typeface="+mn-cs"/>
            </a:endParaRPr>
          </a:p>
        </p:txBody>
      </p:sp>
      <p:pic>
        <p:nvPicPr>
          <p:cNvPr id="8" name="Picture 7">
            <a:extLst>
              <a:ext uri="{FF2B5EF4-FFF2-40B4-BE49-F238E27FC236}">
                <a16:creationId xmlns:a16="http://schemas.microsoft.com/office/drawing/2014/main" id="{F6208368-B7DF-47A0-B822-B85A997BA7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928" y="4947773"/>
            <a:ext cx="1180272" cy="723900"/>
          </a:xfrm>
          <a:prstGeom prst="rect">
            <a:avLst/>
          </a:prstGeom>
        </p:spPr>
      </p:pic>
      <p:sp>
        <p:nvSpPr>
          <p:cNvPr id="67" name="TextBox 66">
            <a:extLst>
              <a:ext uri="{FF2B5EF4-FFF2-40B4-BE49-F238E27FC236}">
                <a16:creationId xmlns:a16="http://schemas.microsoft.com/office/drawing/2014/main" id="{E10D5972-B737-4127-8B54-749719ED4437}"/>
              </a:ext>
            </a:extLst>
          </p:cNvPr>
          <p:cNvSpPr txBox="1"/>
          <p:nvPr/>
        </p:nvSpPr>
        <p:spPr>
          <a:xfrm>
            <a:off x="374419" y="5583781"/>
            <a:ext cx="11138361" cy="6278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Everest verified crypto in the </a:t>
            </a:r>
            <a:r>
              <a:rPr lang="en-US" sz="2400" dirty="0">
                <a:gradFill>
                  <a:gsLst>
                    <a:gs pos="2917">
                      <a:srgbClr val="525051"/>
                    </a:gs>
                    <a:gs pos="30000">
                      <a:srgbClr val="525051"/>
                    </a:gs>
                  </a:gsLst>
                  <a:lin ang="5400000" scaled="0"/>
                </a:gradFill>
                <a:latin typeface="Segoe UI"/>
              </a:rPr>
              <a:t>L</a:t>
            </a:r>
            <a:r>
              <a:rPr kumimoji="0" lang="en-US" sz="2400" b="0" i="0" u="none" strike="noStrike" kern="1200" cap="none" spc="0" normalizeH="0" baseline="0" noProof="0" dirty="0" err="1">
                <a:ln>
                  <a:noFill/>
                </a:ln>
                <a:gradFill>
                  <a:gsLst>
                    <a:gs pos="2917">
                      <a:srgbClr val="525051"/>
                    </a:gs>
                    <a:gs pos="30000">
                      <a:srgbClr val="525051"/>
                    </a:gs>
                  </a:gsLst>
                  <a:lin ang="5400000" scaled="0"/>
                </a:gradFill>
                <a:effectLst/>
                <a:uLnTx/>
                <a:uFillTx/>
                <a:latin typeface="Segoe UI"/>
                <a:ea typeface="+mn-ea"/>
                <a:cs typeface="+mn-cs"/>
              </a:rPr>
              <a:t>inux</a:t>
            </a:r>
            <a:r>
              <a:rPr kumimoji="0" lang="en-US" sz="2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 kernel via </a:t>
            </a:r>
            <a:r>
              <a:rPr kumimoji="0" lang="en-US" sz="2400" b="0" i="0" u="none" strike="noStrike" kern="1200" cap="none" spc="0" normalizeH="0" baseline="0" noProof="0" dirty="0" err="1">
                <a:ln>
                  <a:noFill/>
                </a:ln>
                <a:gradFill>
                  <a:gsLst>
                    <a:gs pos="2917">
                      <a:srgbClr val="525051"/>
                    </a:gs>
                    <a:gs pos="30000">
                      <a:srgbClr val="525051"/>
                    </a:gs>
                  </a:gsLst>
                  <a:lin ang="5400000" scaled="0"/>
                </a:gradFill>
                <a:effectLst/>
                <a:uLnTx/>
                <a:uFillTx/>
                <a:latin typeface="Segoe UI"/>
                <a:ea typeface="+mn-ea"/>
                <a:cs typeface="+mn-cs"/>
              </a:rPr>
              <a:t>WireGuard</a:t>
            </a:r>
            <a:r>
              <a:rPr kumimoji="0" lang="en-US" sz="2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 secure VPN</a:t>
            </a:r>
          </a:p>
        </p:txBody>
      </p:sp>
    </p:spTree>
    <p:extLst>
      <p:ext uri="{BB962C8B-B14F-4D97-AF65-F5344CB8AC3E}">
        <p14:creationId xmlns:p14="http://schemas.microsoft.com/office/powerpoint/2010/main" val="21130191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4C11643-2413-4D51-8394-38E2530F2399}"/>
              </a:ext>
            </a:extLst>
          </p:cNvPr>
          <p:cNvSpPr/>
          <p:nvPr/>
        </p:nvSpPr>
        <p:spPr>
          <a:xfrm>
            <a:off x="7734818" y="4805211"/>
            <a:ext cx="760490" cy="234741"/>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30" name="Rounded Rectangle 29"/>
          <p:cNvSpPr/>
          <p:nvPr/>
        </p:nvSpPr>
        <p:spPr>
          <a:xfrm>
            <a:off x="7151268" y="2541329"/>
            <a:ext cx="3354472" cy="3426451"/>
          </a:xfrm>
          <a:prstGeom prst="roundRect">
            <a:avLst/>
          </a:prstGeom>
          <a:noFill/>
          <a:ln w="44450" cap="flat" cmpd="sng" algn="ctr">
            <a:solidFill>
              <a:srgbClr val="51C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8168423" y="2837433"/>
            <a:ext cx="1243914" cy="38108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TLS</a:t>
            </a:r>
          </a:p>
        </p:txBody>
      </p:sp>
      <p:sp>
        <p:nvSpPr>
          <p:cNvPr id="21" name="Rectangle 20"/>
          <p:cNvSpPr/>
          <p:nvPr/>
        </p:nvSpPr>
        <p:spPr>
          <a:xfrm>
            <a:off x="7396546" y="4415346"/>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RSA</a:t>
            </a:r>
          </a:p>
        </p:txBody>
      </p:sp>
      <p:sp>
        <p:nvSpPr>
          <p:cNvPr id="22" name="Rectangle 21"/>
          <p:cNvSpPr/>
          <p:nvPr/>
        </p:nvSpPr>
        <p:spPr>
          <a:xfrm>
            <a:off x="8168423" y="4415346"/>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SHA</a:t>
            </a:r>
          </a:p>
        </p:txBody>
      </p:sp>
      <p:sp>
        <p:nvSpPr>
          <p:cNvPr id="24" name="TextBox 23"/>
          <p:cNvSpPr txBox="1"/>
          <p:nvPr/>
        </p:nvSpPr>
        <p:spPr>
          <a:xfrm>
            <a:off x="7656843" y="5480596"/>
            <a:ext cx="2545858" cy="369332"/>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sysClr val="windowText" lastClr="000000"/>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Network buffers</a:t>
            </a:r>
          </a:p>
        </p:txBody>
      </p:sp>
      <p:sp>
        <p:nvSpPr>
          <p:cNvPr id="26" name="TextBox 25"/>
          <p:cNvSpPr txBox="1"/>
          <p:nvPr/>
        </p:nvSpPr>
        <p:spPr>
          <a:xfrm>
            <a:off x="7151268" y="6159289"/>
            <a:ext cx="3559810" cy="369332"/>
          </a:xfrm>
          <a:prstGeom prst="rect">
            <a:avLst/>
          </a:prstGeom>
          <a:solidFill>
            <a:srgbClr val="E7E6E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a:ea typeface="+mn-ea"/>
                <a:cs typeface="+mn-cs"/>
              </a:rPr>
              <a:t>Untrusted network (TCP, UDP, …)</a:t>
            </a:r>
          </a:p>
        </p:txBody>
      </p:sp>
      <p:cxnSp>
        <p:nvCxnSpPr>
          <p:cNvPr id="27" name="Straight Arrow Connector 26"/>
          <p:cNvCxnSpPr/>
          <p:nvPr/>
        </p:nvCxnSpPr>
        <p:spPr>
          <a:xfrm>
            <a:off x="8929772" y="5844998"/>
            <a:ext cx="0" cy="299246"/>
          </a:xfrm>
          <a:prstGeom prst="straightConnector1">
            <a:avLst/>
          </a:prstGeom>
          <a:noFill/>
          <a:ln w="28575" cap="flat" cmpd="sng" algn="ctr">
            <a:solidFill>
              <a:schemeClr val="tx1"/>
            </a:solidFill>
            <a:prstDash val="solid"/>
            <a:miter lim="800000"/>
            <a:tailEnd type="triangle"/>
          </a:ln>
          <a:effectLst/>
        </p:spPr>
      </p:cxnSp>
      <p:sp>
        <p:nvSpPr>
          <p:cNvPr id="28" name="TextBox 27"/>
          <p:cNvSpPr txBox="1"/>
          <p:nvPr/>
        </p:nvSpPr>
        <p:spPr>
          <a:xfrm>
            <a:off x="7274268" y="4846697"/>
            <a:ext cx="1295296"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Segoe UI"/>
                <a:ea typeface="+mn-ea"/>
                <a:cs typeface="+mn-cs"/>
              </a:rPr>
              <a:t>Crypto Algorithms</a:t>
            </a:r>
            <a:endParaRPr kumimoji="0" lang="en-US" sz="1800" b="0" i="0" u="none" strike="noStrike" kern="0" cap="none" spc="0" normalizeH="0" baseline="0" noProof="0" dirty="0">
              <a:ln>
                <a:noFill/>
              </a:ln>
              <a:solidFill>
                <a:prstClr val="black"/>
              </a:solidFill>
              <a:effectLst/>
              <a:uLnTx/>
              <a:uFillTx/>
              <a:latin typeface="Segoe UI"/>
              <a:ea typeface="+mn-ea"/>
              <a:cs typeface="+mn-cs"/>
            </a:endParaRPr>
          </a:p>
        </p:txBody>
      </p:sp>
      <p:cxnSp>
        <p:nvCxnSpPr>
          <p:cNvPr id="33" name="Straight Arrow Connector 32"/>
          <p:cNvCxnSpPr>
            <a:cxnSpLocks/>
            <a:stCxn id="82" idx="0"/>
            <a:endCxn id="18" idx="2"/>
          </p:cNvCxnSpPr>
          <p:nvPr/>
        </p:nvCxnSpPr>
        <p:spPr>
          <a:xfrm flipV="1">
            <a:off x="7648273" y="3218518"/>
            <a:ext cx="1142107" cy="833680"/>
          </a:xfrm>
          <a:prstGeom prst="straightConnector1">
            <a:avLst/>
          </a:prstGeom>
          <a:noFill/>
          <a:ln w="28575" cap="flat" cmpd="sng" algn="ctr">
            <a:solidFill>
              <a:schemeClr val="tx1"/>
            </a:solidFill>
            <a:prstDash val="solid"/>
            <a:miter lim="800000"/>
            <a:headEnd type="triangle" w="med" len="med"/>
            <a:tailEnd type="none" w="med" len="med"/>
          </a:ln>
          <a:effectLst/>
        </p:spPr>
      </p:cxn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534" y="1726796"/>
            <a:ext cx="623002" cy="358454"/>
          </a:xfrm>
          <a:prstGeom prst="rect">
            <a:avLst/>
          </a:prstGeom>
          <a:ln w="28575" cap="sq">
            <a:solidFill>
              <a:srgbClr val="000000"/>
            </a:solidFill>
            <a:miter lim="800000"/>
          </a:ln>
          <a:effectLst/>
        </p:spPr>
      </p:pic>
      <p:pic>
        <p:nvPicPr>
          <p:cNvPr id="73" name="Picture 2" descr="F*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6780" y="921884"/>
            <a:ext cx="708510" cy="708379"/>
          </a:xfrm>
          <a:prstGeom prst="rect">
            <a:avLst/>
          </a:prstGeom>
          <a:ln w="28575" cap="sq">
            <a:solidFill>
              <a:srgbClr val="000000"/>
            </a:solidFill>
            <a:miter lim="800000"/>
          </a:ln>
          <a:effectLst/>
          <a:extLst>
            <a:ext uri="{909E8E84-426E-40DD-AFC4-6F175D3DCCD1}">
              <a14:hiddenFill xmlns:a14="http://schemas.microsoft.com/office/drawing/2010/main">
                <a:solidFill>
                  <a:srgbClr val="FFFFFF"/>
                </a:solidFill>
              </a14:hiddenFill>
            </a:ext>
          </a:extLst>
        </p:spPr>
      </p:pic>
      <p:sp>
        <p:nvSpPr>
          <p:cNvPr id="51" name="Title 1"/>
          <p:cNvSpPr txBox="1">
            <a:spLocks/>
          </p:cNvSpPr>
          <p:nvPr/>
        </p:nvSpPr>
        <p:spPr>
          <a:xfrm>
            <a:off x="333767" y="108818"/>
            <a:ext cx="11655840" cy="2146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Segoe UI Light"/>
              </a:rPr>
              <a:t>Project Everest</a:t>
            </a:r>
            <a:endParaRPr lang="en-US" sz="4000" b="1" dirty="0">
              <a:solidFill>
                <a:schemeClr val="tx2"/>
              </a:solidFill>
              <a:latin typeface="Segoe UI Light"/>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srgbClr val="525051"/>
                </a:solidFill>
                <a:latin typeface="Segoe UI Light"/>
              </a:rPr>
              <a:t>Verified Secure Components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srgbClr val="525051"/>
                </a:solidFill>
                <a:latin typeface="Segoe UI Light"/>
              </a:rPr>
              <a:t>in the TLS Ecosystem</a:t>
            </a:r>
            <a:endParaRPr kumimoji="0" lang="en-US" sz="4000" b="1" i="0" u="none" strike="noStrike" kern="1200" cap="none" spc="0" normalizeH="0" baseline="0" noProof="0" dirty="0">
              <a:ln>
                <a:noFill/>
              </a:ln>
              <a:solidFill>
                <a:srgbClr val="525051"/>
              </a:solidFill>
              <a:effectLst/>
              <a:uLnTx/>
              <a:uFillTx/>
              <a:latin typeface="Segoe UI Light"/>
              <a:ea typeface="+mj-ea"/>
              <a:cs typeface="+mj-cs"/>
            </a:endParaRPr>
          </a:p>
        </p:txBody>
      </p:sp>
      <p:cxnSp>
        <p:nvCxnSpPr>
          <p:cNvPr id="53" name="Straight Arrow Connector 52">
            <a:extLst>
              <a:ext uri="{FF2B5EF4-FFF2-40B4-BE49-F238E27FC236}">
                <a16:creationId xmlns:a16="http://schemas.microsoft.com/office/drawing/2014/main" id="{6CFE5FF8-CB96-41B5-9F91-B94587753750}"/>
              </a:ext>
            </a:extLst>
          </p:cNvPr>
          <p:cNvCxnSpPr>
            <a:cxnSpLocks/>
            <a:stCxn id="54" idx="2"/>
          </p:cNvCxnSpPr>
          <p:nvPr/>
        </p:nvCxnSpPr>
        <p:spPr>
          <a:xfrm>
            <a:off x="9764108" y="4283827"/>
            <a:ext cx="0" cy="1268564"/>
          </a:xfrm>
          <a:prstGeom prst="straightConnector1">
            <a:avLst/>
          </a:prstGeom>
          <a:noFill/>
          <a:ln w="28575" cap="flat" cmpd="sng" algn="ctr">
            <a:solidFill>
              <a:schemeClr val="tx1"/>
            </a:solidFill>
            <a:prstDash val="solid"/>
            <a:miter lim="800000"/>
            <a:tailEnd type="triangle"/>
          </a:ln>
          <a:effectLst/>
        </p:spPr>
      </p:cxnSp>
      <p:sp>
        <p:nvSpPr>
          <p:cNvPr id="54" name="Rectangle 53">
            <a:extLst>
              <a:ext uri="{FF2B5EF4-FFF2-40B4-BE49-F238E27FC236}">
                <a16:creationId xmlns:a16="http://schemas.microsoft.com/office/drawing/2014/main" id="{A4EA9B52-8FA7-4EE8-ADE3-75DC946B6D8B}"/>
              </a:ext>
            </a:extLst>
          </p:cNvPr>
          <p:cNvSpPr/>
          <p:nvPr/>
        </p:nvSpPr>
        <p:spPr>
          <a:xfrm>
            <a:off x="9373930" y="3958304"/>
            <a:ext cx="780355" cy="325523"/>
          </a:xfrm>
          <a:prstGeom prst="rect">
            <a:avLst/>
          </a:prstGeom>
          <a:noFill/>
          <a:ln w="1270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Calibri" panose="020F0502020204030204"/>
                <a:ea typeface="+mn-ea"/>
                <a:cs typeface="+mn-cs"/>
              </a:rPr>
              <a:t>QUIC</a:t>
            </a:r>
          </a:p>
        </p:txBody>
      </p:sp>
      <p:sp>
        <p:nvSpPr>
          <p:cNvPr id="74" name="AutoShape 2" descr="Image result for windows logo">
            <a:extLst>
              <a:ext uri="{FF2B5EF4-FFF2-40B4-BE49-F238E27FC236}">
                <a16:creationId xmlns:a16="http://schemas.microsoft.com/office/drawing/2014/main" id="{243F4E48-6129-4CDE-B7A3-3F0B07805EC1}"/>
              </a:ext>
            </a:extLst>
          </p:cNvPr>
          <p:cNvSpPr>
            <a:spLocks noChangeAspect="1" noChangeArrowheads="1"/>
          </p:cNvSpPr>
          <p:nvPr/>
        </p:nvSpPr>
        <p:spPr bwMode="auto">
          <a:xfrm>
            <a:off x="4780707" y="-86315"/>
            <a:ext cx="64516" cy="64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2B047AF1-8CC1-4E2B-B330-3F8FC556768F}"/>
              </a:ext>
            </a:extLst>
          </p:cNvPr>
          <p:cNvSpPr/>
          <p:nvPr/>
        </p:nvSpPr>
        <p:spPr>
          <a:xfrm>
            <a:off x="7297194" y="4052198"/>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ECDH</a:t>
            </a:r>
          </a:p>
        </p:txBody>
      </p:sp>
      <p:sp>
        <p:nvSpPr>
          <p:cNvPr id="83" name="Rectangle 82">
            <a:extLst>
              <a:ext uri="{FF2B5EF4-FFF2-40B4-BE49-F238E27FC236}">
                <a16:creationId xmlns:a16="http://schemas.microsoft.com/office/drawing/2014/main" id="{64B17E4C-1EE4-4980-B441-E93D8E9963DC}"/>
              </a:ext>
            </a:extLst>
          </p:cNvPr>
          <p:cNvSpPr/>
          <p:nvPr/>
        </p:nvSpPr>
        <p:spPr>
          <a:xfrm>
            <a:off x="8058205" y="4052198"/>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AES</a:t>
            </a:r>
          </a:p>
        </p:txBody>
      </p:sp>
      <p:sp>
        <p:nvSpPr>
          <p:cNvPr id="2" name="Rectangle: Rounded Corners 1">
            <a:extLst>
              <a:ext uri="{FF2B5EF4-FFF2-40B4-BE49-F238E27FC236}">
                <a16:creationId xmlns:a16="http://schemas.microsoft.com/office/drawing/2014/main" id="{2FB5EAD4-0F04-421E-86D2-EE9874D8AF3D}"/>
              </a:ext>
            </a:extLst>
          </p:cNvPr>
          <p:cNvSpPr/>
          <p:nvPr/>
        </p:nvSpPr>
        <p:spPr bwMode="auto">
          <a:xfrm>
            <a:off x="120460" y="6603392"/>
            <a:ext cx="1957522" cy="186165"/>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A24228"/>
              </a:solidFill>
            </a:endParaRPr>
          </a:p>
        </p:txBody>
      </p:sp>
      <p:cxnSp>
        <p:nvCxnSpPr>
          <p:cNvPr id="67" name="Straight Arrow Connector 66">
            <a:extLst>
              <a:ext uri="{FF2B5EF4-FFF2-40B4-BE49-F238E27FC236}">
                <a16:creationId xmlns:a16="http://schemas.microsoft.com/office/drawing/2014/main" id="{3D7732D7-E5DC-4D40-B0FA-79E0525BC260}"/>
              </a:ext>
            </a:extLst>
          </p:cNvPr>
          <p:cNvCxnSpPr>
            <a:cxnSpLocks/>
            <a:stCxn id="83" idx="0"/>
            <a:endCxn id="18" idx="2"/>
          </p:cNvCxnSpPr>
          <p:nvPr/>
        </p:nvCxnSpPr>
        <p:spPr>
          <a:xfrm flipV="1">
            <a:off x="8409284" y="3218518"/>
            <a:ext cx="381096" cy="833680"/>
          </a:xfrm>
          <a:prstGeom prst="straightConnector1">
            <a:avLst/>
          </a:prstGeom>
          <a:noFill/>
          <a:ln w="28575" cap="flat" cmpd="sng" algn="ctr">
            <a:solidFill>
              <a:schemeClr val="tx1"/>
            </a:solidFill>
            <a:prstDash val="solid"/>
            <a:miter lim="800000"/>
            <a:headEnd type="triangle" w="med" len="med"/>
            <a:tailEnd type="none" w="med" len="med"/>
          </a:ln>
          <a:effectLst/>
        </p:spPr>
      </p:cxnSp>
      <p:cxnSp>
        <p:nvCxnSpPr>
          <p:cNvPr id="25" name="Connector: Elbow 24">
            <a:extLst>
              <a:ext uri="{FF2B5EF4-FFF2-40B4-BE49-F238E27FC236}">
                <a16:creationId xmlns:a16="http://schemas.microsoft.com/office/drawing/2014/main" id="{2E9FE035-24C0-4583-A75E-ED421838FE30}"/>
              </a:ext>
            </a:extLst>
          </p:cNvPr>
          <p:cNvCxnSpPr>
            <a:stCxn id="54" idx="0"/>
            <a:endCxn id="18" idx="3"/>
          </p:cNvCxnSpPr>
          <p:nvPr/>
        </p:nvCxnSpPr>
        <p:spPr>
          <a:xfrm rot="16200000" flipV="1">
            <a:off x="9123059" y="3317254"/>
            <a:ext cx="930328" cy="351771"/>
          </a:xfrm>
          <a:prstGeom prst="bentConnector2">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9FCB3F3-8B47-44E5-A35D-5D4064BF45BC}"/>
              </a:ext>
            </a:extLst>
          </p:cNvPr>
          <p:cNvCxnSpPr/>
          <p:nvPr/>
        </p:nvCxnSpPr>
        <p:spPr>
          <a:xfrm>
            <a:off x="9018932" y="3250751"/>
            <a:ext cx="0" cy="2212954"/>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Content Placeholder 1">
            <a:extLst>
              <a:ext uri="{FF2B5EF4-FFF2-40B4-BE49-F238E27FC236}">
                <a16:creationId xmlns:a16="http://schemas.microsoft.com/office/drawing/2014/main" id="{D656DB12-80C2-42DF-97BC-476548228DF5}"/>
              </a:ext>
            </a:extLst>
          </p:cNvPr>
          <p:cNvSpPr>
            <a:spLocks noGrp="1"/>
          </p:cNvSpPr>
          <p:nvPr>
            <p:ph idx="10"/>
          </p:nvPr>
        </p:nvSpPr>
        <p:spPr>
          <a:xfrm>
            <a:off x="415099" y="2473780"/>
            <a:ext cx="5351148" cy="4222694"/>
          </a:xfrm>
        </p:spPr>
        <p:txBody>
          <a:bodyPr/>
          <a:lstStyle/>
          <a:p>
            <a:r>
              <a:rPr lang="en-US" sz="3200" dirty="0"/>
              <a:t>Strong verified security</a:t>
            </a:r>
          </a:p>
          <a:p>
            <a:r>
              <a:rPr lang="en-US" sz="3200" dirty="0"/>
              <a:t>Widespread deployment</a:t>
            </a:r>
          </a:p>
          <a:p>
            <a:r>
              <a:rPr lang="en-US" sz="3200" dirty="0"/>
              <a:t>Trustworthy, usable tools</a:t>
            </a:r>
          </a:p>
          <a:p>
            <a:r>
              <a:rPr lang="en-US" sz="3200" dirty="0"/>
              <a:t>Growing expertise in</a:t>
            </a:r>
            <a:br>
              <a:rPr lang="en-US" sz="3200" dirty="0"/>
            </a:br>
            <a:r>
              <a:rPr lang="en-US" sz="3200" dirty="0"/>
              <a:t>high-assurance software</a:t>
            </a:r>
            <a:br>
              <a:rPr lang="en-US" sz="3200" dirty="0"/>
            </a:br>
            <a:r>
              <a:rPr lang="en-US" sz="3200" dirty="0"/>
              <a:t>development</a:t>
            </a:r>
          </a:p>
          <a:p>
            <a:r>
              <a:rPr lang="en-US" sz="3200" dirty="0"/>
              <a:t>Open source</a:t>
            </a:r>
          </a:p>
          <a:p>
            <a:pPr marL="0" indent="0">
              <a:buNone/>
            </a:pPr>
            <a:endParaRPr lang="en-US" sz="3200" dirty="0"/>
          </a:p>
        </p:txBody>
      </p:sp>
    </p:spTree>
    <p:extLst>
      <p:ext uri="{BB962C8B-B14F-4D97-AF65-F5344CB8AC3E}">
        <p14:creationId xmlns:p14="http://schemas.microsoft.com/office/powerpoint/2010/main" val="3985315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73"/>
                                        </p:tgtEl>
                                      </p:cBhvr>
                                    </p:animEffect>
                                    <p:animScale>
                                      <p:cBhvr>
                                        <p:cTn id="7" dur="1000" autoRev="1" fill="hold"/>
                                        <p:tgtEl>
                                          <p:spTgt spid="7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63BCB-60FA-4380-8EDE-90B7203F14FF}"/>
              </a:ext>
            </a:extLst>
          </p:cNvPr>
          <p:cNvSpPr>
            <a:spLocks noGrp="1"/>
          </p:cNvSpPr>
          <p:nvPr>
            <p:ph type="title"/>
          </p:nvPr>
        </p:nvSpPr>
        <p:spPr>
          <a:xfrm>
            <a:off x="1325316" y="2307326"/>
            <a:ext cx="11655840" cy="899665"/>
          </a:xfrm>
        </p:spPr>
        <p:txBody>
          <a:bodyPr/>
          <a:lstStyle/>
          <a:p>
            <a:r>
              <a:rPr lang="en-US" dirty="0">
                <a:solidFill>
                  <a:schemeClr val="tx2"/>
                </a:solidFill>
              </a:rPr>
              <a:t>So what is this F* thing anyway?</a:t>
            </a:r>
          </a:p>
        </p:txBody>
      </p:sp>
      <p:sp>
        <p:nvSpPr>
          <p:cNvPr id="6" name="TextBox 5">
            <a:extLst>
              <a:ext uri="{FF2B5EF4-FFF2-40B4-BE49-F238E27FC236}">
                <a16:creationId xmlns:a16="http://schemas.microsoft.com/office/drawing/2014/main" id="{EE4C5265-6DA2-456A-B46B-DDEE29598579}"/>
              </a:ext>
            </a:extLst>
          </p:cNvPr>
          <p:cNvSpPr txBox="1"/>
          <p:nvPr/>
        </p:nvSpPr>
        <p:spPr>
          <a:xfrm>
            <a:off x="1325316" y="3827986"/>
            <a:ext cx="7479906"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 programming language</a:t>
            </a:r>
          </a:p>
          <a:p>
            <a:pPr>
              <a:lnSpc>
                <a:spcPct val="90000"/>
              </a:lnSpc>
              <a:spcAft>
                <a:spcPts val="600"/>
              </a:spcAft>
            </a:pPr>
            <a:r>
              <a:rPr lang="en-US" sz="2400" dirty="0">
                <a:gradFill>
                  <a:gsLst>
                    <a:gs pos="2917">
                      <a:schemeClr val="tx1"/>
                    </a:gs>
                    <a:gs pos="30000">
                      <a:schemeClr val="tx1"/>
                    </a:gs>
                  </a:gsLst>
                  <a:lin ang="5400000" scaled="0"/>
                </a:gradFill>
              </a:rPr>
              <a:t>A proof assistant</a:t>
            </a:r>
          </a:p>
          <a:p>
            <a:pPr>
              <a:lnSpc>
                <a:spcPct val="90000"/>
              </a:lnSpc>
              <a:spcAft>
                <a:spcPts val="600"/>
              </a:spcAft>
            </a:pPr>
            <a:r>
              <a:rPr lang="en-US" sz="2400" dirty="0">
                <a:gradFill>
                  <a:gsLst>
                    <a:gs pos="2917">
                      <a:schemeClr val="tx1"/>
                    </a:gs>
                    <a:gs pos="30000">
                      <a:schemeClr val="tx1"/>
                    </a:gs>
                  </a:gsLst>
                  <a:lin ang="5400000" scaled="0"/>
                </a:gradFill>
              </a:rPr>
              <a:t>A program verification tool</a:t>
            </a:r>
          </a:p>
        </p:txBody>
      </p:sp>
    </p:spTree>
    <p:extLst>
      <p:ext uri="{BB962C8B-B14F-4D97-AF65-F5344CB8AC3E}">
        <p14:creationId xmlns:p14="http://schemas.microsoft.com/office/powerpoint/2010/main" val="23375499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6FB59F-7C63-491F-A197-FA0E48DD5E6E}"/>
              </a:ext>
            </a:extLst>
          </p:cNvPr>
          <p:cNvPicPr>
            <a:picLocks noChangeAspect="1"/>
          </p:cNvPicPr>
          <p:nvPr/>
        </p:nvPicPr>
        <p:blipFill>
          <a:blip r:embed="rId2"/>
          <a:stretch>
            <a:fillRect/>
          </a:stretch>
        </p:blipFill>
        <p:spPr>
          <a:xfrm>
            <a:off x="0" y="1398423"/>
            <a:ext cx="12192000" cy="4061153"/>
          </a:xfrm>
          <a:prstGeom prst="rect">
            <a:avLst/>
          </a:prstGeom>
        </p:spPr>
      </p:pic>
      <p:sp>
        <p:nvSpPr>
          <p:cNvPr id="5" name="TextBox 4">
            <a:extLst>
              <a:ext uri="{FF2B5EF4-FFF2-40B4-BE49-F238E27FC236}">
                <a16:creationId xmlns:a16="http://schemas.microsoft.com/office/drawing/2014/main" id="{350598DB-7F53-44E0-B728-9F4AAE704206}"/>
              </a:ext>
            </a:extLst>
          </p:cNvPr>
          <p:cNvSpPr txBox="1"/>
          <p:nvPr/>
        </p:nvSpPr>
        <p:spPr>
          <a:xfrm>
            <a:off x="2005148" y="313507"/>
            <a:ext cx="9157062" cy="794064"/>
          </a:xfrm>
          <a:prstGeom prst="rect">
            <a:avLst/>
          </a:prstGeom>
          <a:noFill/>
        </p:spPr>
        <p:txBody>
          <a:bodyPr wrap="square" lIns="182880" tIns="146304" rIns="182880" bIns="146304" rtlCol="0">
            <a:spAutoFit/>
          </a:bodyPr>
          <a:lstStyle/>
          <a:p>
            <a:pPr>
              <a:lnSpc>
                <a:spcPct val="90000"/>
              </a:lnSpc>
              <a:spcAft>
                <a:spcPts val="600"/>
              </a:spcAft>
            </a:pPr>
            <a:r>
              <a:rPr lang="en-US" sz="3600" b="1" dirty="0">
                <a:solidFill>
                  <a:schemeClr val="tx2"/>
                </a:solidFill>
                <a:latin typeface="+mj-lt"/>
              </a:rPr>
              <a:t>Two camps of program verification tools</a:t>
            </a:r>
          </a:p>
        </p:txBody>
      </p:sp>
    </p:spTree>
    <p:extLst>
      <p:ext uri="{BB962C8B-B14F-4D97-AF65-F5344CB8AC3E}">
        <p14:creationId xmlns:p14="http://schemas.microsoft.com/office/powerpoint/2010/main" val="26722893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7A97-227B-4071-ACE9-A9991B262792}"/>
              </a:ext>
            </a:extLst>
          </p:cNvPr>
          <p:cNvSpPr>
            <a:spLocks noGrp="1"/>
          </p:cNvSpPr>
          <p:nvPr>
            <p:ph type="title"/>
          </p:nvPr>
        </p:nvSpPr>
        <p:spPr/>
        <p:txBody>
          <a:bodyPr/>
          <a:lstStyle/>
          <a:p>
            <a:r>
              <a:rPr lang="en-US" dirty="0">
                <a:solidFill>
                  <a:schemeClr val="tx2"/>
                </a:solidFill>
              </a:rPr>
              <a:t>F*: Bridging the gap</a:t>
            </a:r>
          </a:p>
        </p:txBody>
      </p:sp>
      <p:sp>
        <p:nvSpPr>
          <p:cNvPr id="3" name="Content Placeholder 2">
            <a:extLst>
              <a:ext uri="{FF2B5EF4-FFF2-40B4-BE49-F238E27FC236}">
                <a16:creationId xmlns:a16="http://schemas.microsoft.com/office/drawing/2014/main" id="{87BFD327-9F76-446C-A0A2-6BDF9D7A1103}"/>
              </a:ext>
            </a:extLst>
          </p:cNvPr>
          <p:cNvSpPr>
            <a:spLocks noGrp="1"/>
          </p:cNvSpPr>
          <p:nvPr>
            <p:ph sz="quarter" idx="10"/>
          </p:nvPr>
        </p:nvSpPr>
        <p:spPr>
          <a:xfrm>
            <a:off x="269239" y="1190734"/>
            <a:ext cx="11653523" cy="4972451"/>
          </a:xfrm>
        </p:spPr>
        <p:txBody>
          <a:bodyPr/>
          <a:lstStyle/>
          <a:p>
            <a:r>
              <a:rPr lang="en-US" b="1" dirty="0"/>
              <a:t>Functional programming language with effects</a:t>
            </a:r>
          </a:p>
          <a:p>
            <a:pPr lvl="1"/>
            <a:r>
              <a:rPr lang="en-US" sz="1800" dirty="0"/>
              <a:t>Like </a:t>
            </a:r>
            <a:r>
              <a:rPr lang="en-US" sz="1800" dirty="0" err="1"/>
              <a:t>OCaml</a:t>
            </a:r>
            <a:r>
              <a:rPr lang="en-US" sz="1800" dirty="0"/>
              <a:t>, Haskell, F#, …</a:t>
            </a:r>
          </a:p>
          <a:p>
            <a:pPr lvl="1"/>
            <a:r>
              <a:rPr lang="en-US" sz="1800" dirty="0"/>
              <a:t>Compiles to </a:t>
            </a:r>
            <a:r>
              <a:rPr lang="en-US" sz="1800" dirty="0" err="1"/>
              <a:t>OCaml</a:t>
            </a:r>
            <a:r>
              <a:rPr lang="en-US" sz="1800" dirty="0"/>
              <a:t> or F#</a:t>
            </a:r>
          </a:p>
          <a:p>
            <a:pPr lvl="1"/>
            <a:r>
              <a:rPr lang="en-US" sz="1800" dirty="0"/>
              <a:t>A subset of F* compiled to C (with manual control over memory management)</a:t>
            </a:r>
          </a:p>
          <a:p>
            <a:r>
              <a:rPr lang="en-US" b="1" dirty="0"/>
              <a:t>With an expressive core dependent type theory</a:t>
            </a:r>
          </a:p>
          <a:p>
            <a:pPr lvl="1"/>
            <a:r>
              <a:rPr lang="en-US" sz="1800" dirty="0"/>
              <a:t>Like Coq, </a:t>
            </a:r>
            <a:r>
              <a:rPr lang="en-US" sz="1800" dirty="0" err="1"/>
              <a:t>Agda</a:t>
            </a:r>
            <a:r>
              <a:rPr lang="en-US" sz="1800" dirty="0"/>
              <a:t>, Lean, …</a:t>
            </a:r>
          </a:p>
          <a:p>
            <a:r>
              <a:rPr lang="en-US" b="1" dirty="0"/>
              <a:t>Semi-automated verification using SMT</a:t>
            </a:r>
          </a:p>
          <a:p>
            <a:pPr lvl="1"/>
            <a:r>
              <a:rPr lang="en-US" sz="1800" dirty="0"/>
              <a:t>Like </a:t>
            </a:r>
            <a:r>
              <a:rPr lang="en-US" sz="1800" dirty="0" err="1"/>
              <a:t>Dafny</a:t>
            </a:r>
            <a:r>
              <a:rPr lang="en-US" sz="1800" dirty="0"/>
              <a:t>, </a:t>
            </a:r>
            <a:r>
              <a:rPr lang="en-US" sz="1800" dirty="0" err="1"/>
              <a:t>Vcc</a:t>
            </a:r>
            <a:r>
              <a:rPr lang="en-US" sz="1800" dirty="0"/>
              <a:t>, Liquid Haskell, …</a:t>
            </a:r>
          </a:p>
          <a:p>
            <a:r>
              <a:rPr lang="en-US" b="1" dirty="0"/>
              <a:t>In-language extensibility and proof automation using metaprograms</a:t>
            </a:r>
          </a:p>
        </p:txBody>
      </p:sp>
    </p:spTree>
    <p:extLst>
      <p:ext uri="{BB962C8B-B14F-4D97-AF65-F5344CB8AC3E}">
        <p14:creationId xmlns:p14="http://schemas.microsoft.com/office/powerpoint/2010/main" val="3222299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8BD97B-85CE-4D0D-8A67-B31303D08F4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919531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226E0-9554-41ED-996D-243E8911DB7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2092778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C214-0958-4AA6-81E5-6AEB64594282}"/>
              </a:ext>
            </a:extLst>
          </p:cNvPr>
          <p:cNvSpPr>
            <a:spLocks noGrp="1"/>
          </p:cNvSpPr>
          <p:nvPr>
            <p:ph type="title"/>
          </p:nvPr>
        </p:nvSpPr>
        <p:spPr>
          <a:xfrm>
            <a:off x="268928" y="291102"/>
            <a:ext cx="11655840" cy="1333236"/>
          </a:xfrm>
        </p:spPr>
        <p:txBody>
          <a:bodyPr/>
          <a:lstStyle/>
          <a:p>
            <a:r>
              <a:rPr lang="en-US" sz="3200" dirty="0">
                <a:solidFill>
                  <a:schemeClr val="tx2"/>
                </a:solidFill>
              </a:rPr>
              <a:t>Beyond Pure Code</a:t>
            </a:r>
            <a:br>
              <a:rPr lang="en-US" sz="3200" dirty="0">
                <a:solidFill>
                  <a:schemeClr val="tx2"/>
                </a:solidFill>
              </a:rPr>
            </a:br>
            <a:r>
              <a:rPr lang="en-US" dirty="0">
                <a:solidFill>
                  <a:schemeClr val="tx2"/>
                </a:solidFill>
              </a:rPr>
              <a:t>Effects</a:t>
            </a:r>
          </a:p>
        </p:txBody>
      </p:sp>
      <p:sp>
        <p:nvSpPr>
          <p:cNvPr id="3" name="Content Placeholder 2">
            <a:extLst>
              <a:ext uri="{FF2B5EF4-FFF2-40B4-BE49-F238E27FC236}">
                <a16:creationId xmlns:a16="http://schemas.microsoft.com/office/drawing/2014/main" id="{FDAE6981-CCA8-4FF1-A45C-713DA9E9180D}"/>
              </a:ext>
            </a:extLst>
          </p:cNvPr>
          <p:cNvSpPr>
            <a:spLocks noGrp="1"/>
          </p:cNvSpPr>
          <p:nvPr>
            <p:ph sz="quarter" idx="10"/>
          </p:nvPr>
        </p:nvSpPr>
        <p:spPr>
          <a:xfrm>
            <a:off x="267232" y="1559901"/>
            <a:ext cx="11653523" cy="6037615"/>
          </a:xfrm>
        </p:spPr>
        <p:txBody>
          <a:bodyPr/>
          <a:lstStyle/>
          <a:p>
            <a:r>
              <a:rPr lang="en-US" dirty="0"/>
              <a:t>Programmers model effects with monads</a:t>
            </a:r>
          </a:p>
          <a:p>
            <a:pPr lvl="1"/>
            <a:r>
              <a:rPr lang="en-US" dirty="0" err="1">
                <a:latin typeface="Consolas" panose="020B0609020204030204" pitchFamily="49" charset="0"/>
              </a:rPr>
              <a:t>st</a:t>
            </a:r>
            <a:r>
              <a:rPr lang="en-US" dirty="0">
                <a:latin typeface="Consolas" panose="020B0609020204030204" pitchFamily="49" charset="0"/>
              </a:rPr>
              <a:t> a = s -&gt; a * s</a:t>
            </a:r>
          </a:p>
          <a:p>
            <a:pPr lvl="1"/>
            <a:endParaRPr lang="en-US" dirty="0">
              <a:latin typeface="Consolas" panose="020B0609020204030204" pitchFamily="49" charset="0"/>
            </a:endParaRPr>
          </a:p>
          <a:p>
            <a:r>
              <a:rPr lang="en-US" dirty="0"/>
              <a:t>F* derives a WP calculus for use with that monad</a:t>
            </a:r>
          </a:p>
          <a:p>
            <a:pPr lvl="1"/>
            <a:r>
              <a:rPr lang="en-US" dirty="0"/>
              <a:t>Also known as </a:t>
            </a:r>
            <a:r>
              <a:rPr lang="en-US" i="1" dirty="0"/>
              <a:t>Dijkstra</a:t>
            </a:r>
            <a:r>
              <a:rPr lang="en-US" dirty="0"/>
              <a:t> monads</a:t>
            </a:r>
          </a:p>
          <a:p>
            <a:pPr lvl="1"/>
            <a:r>
              <a:rPr lang="en-US" dirty="0" err="1">
                <a:latin typeface="Consolas" panose="020B0609020204030204" pitchFamily="49" charset="0"/>
              </a:rPr>
              <a:t>st_post</a:t>
            </a:r>
            <a:r>
              <a:rPr lang="en-US" dirty="0">
                <a:latin typeface="Consolas" panose="020B0609020204030204" pitchFamily="49" charset="0"/>
              </a:rPr>
              <a:t> a = a * s -&gt; prop</a:t>
            </a:r>
          </a:p>
          <a:p>
            <a:pPr lvl="1"/>
            <a:r>
              <a:rPr lang="en-US" dirty="0" err="1">
                <a:latin typeface="Consolas" panose="020B0609020204030204" pitchFamily="49" charset="0"/>
              </a:rPr>
              <a:t>st_pre</a:t>
            </a:r>
            <a:r>
              <a:rPr lang="en-US" dirty="0">
                <a:latin typeface="Consolas" panose="020B0609020204030204" pitchFamily="49" charset="0"/>
              </a:rPr>
              <a:t> = s -&gt; prop</a:t>
            </a:r>
          </a:p>
          <a:p>
            <a:pPr lvl="1"/>
            <a:r>
              <a:rPr lang="en-US" dirty="0" err="1">
                <a:latin typeface="Consolas" panose="020B0609020204030204" pitchFamily="49" charset="0"/>
              </a:rPr>
              <a:t>wp_st</a:t>
            </a:r>
            <a:r>
              <a:rPr lang="en-US" dirty="0">
                <a:latin typeface="Consolas" panose="020B0609020204030204" pitchFamily="49" charset="0"/>
              </a:rPr>
              <a:t> a = </a:t>
            </a:r>
            <a:r>
              <a:rPr lang="en-US" dirty="0" err="1">
                <a:latin typeface="Consolas" panose="020B0609020204030204" pitchFamily="49" charset="0"/>
              </a:rPr>
              <a:t>st_post</a:t>
            </a:r>
            <a:r>
              <a:rPr lang="en-US" dirty="0">
                <a:latin typeface="Consolas" panose="020B0609020204030204" pitchFamily="49" charset="0"/>
              </a:rPr>
              <a:t> a -&gt; </a:t>
            </a:r>
            <a:r>
              <a:rPr lang="en-US" dirty="0" err="1">
                <a:latin typeface="Consolas" panose="020B0609020204030204" pitchFamily="49" charset="0"/>
              </a:rPr>
              <a:t>st_pre</a:t>
            </a:r>
            <a:endParaRPr lang="en-US" dirty="0">
              <a:latin typeface="Consolas" panose="020B0609020204030204" pitchFamily="49" charset="0"/>
            </a:endParaRPr>
          </a:p>
          <a:p>
            <a:pPr lvl="1"/>
            <a:endParaRPr lang="en-US" dirty="0">
              <a:latin typeface="Consolas" panose="020B0609020204030204" pitchFamily="49" charset="0"/>
            </a:endParaRPr>
          </a:p>
          <a:p>
            <a:r>
              <a:rPr lang="en-US" dirty="0"/>
              <a:t>Along with a computation type for </a:t>
            </a:r>
            <a:r>
              <a:rPr lang="en-US" dirty="0" err="1"/>
              <a:t>effectful</a:t>
            </a:r>
            <a:r>
              <a:rPr lang="en-US" dirty="0"/>
              <a:t> terms</a:t>
            </a:r>
          </a:p>
          <a:p>
            <a:pPr lvl="1"/>
            <a:r>
              <a:rPr lang="en-US" dirty="0"/>
              <a:t>Computations indexed by their own WPs: </a:t>
            </a:r>
            <a:r>
              <a:rPr lang="en-US" dirty="0">
                <a:latin typeface="Consolas" panose="020B0609020204030204" pitchFamily="49" charset="0"/>
              </a:rPr>
              <a:t>STATE a (wp : </a:t>
            </a:r>
            <a:r>
              <a:rPr lang="en-US" dirty="0" err="1">
                <a:latin typeface="Consolas" panose="020B0609020204030204" pitchFamily="49" charset="0"/>
              </a:rPr>
              <a:t>wp_st</a:t>
            </a:r>
            <a:r>
              <a:rPr lang="en-US" dirty="0">
                <a:latin typeface="Consolas" panose="020B0609020204030204" pitchFamily="49" charset="0"/>
              </a:rPr>
              <a:t> a)</a:t>
            </a:r>
          </a:p>
          <a:p>
            <a:pPr lvl="1"/>
            <a:endParaRPr lang="en-US" dirty="0">
              <a:latin typeface="Consolas" panose="020B0609020204030204" pitchFamily="49" charset="0"/>
            </a:endParaRPr>
          </a:p>
          <a:p>
            <a:pPr lvl="1"/>
            <a:endParaRPr lang="en-US" dirty="0">
              <a:latin typeface="Consolas" panose="020B0609020204030204" pitchFamily="49" charset="0"/>
            </a:endParaRPr>
          </a:p>
        </p:txBody>
      </p:sp>
    </p:spTree>
    <p:extLst>
      <p:ext uri="{BB962C8B-B14F-4D97-AF65-F5344CB8AC3E}">
        <p14:creationId xmlns:p14="http://schemas.microsoft.com/office/powerpoint/2010/main" val="2880958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C214-0958-4AA6-81E5-6AEB64594282}"/>
              </a:ext>
            </a:extLst>
          </p:cNvPr>
          <p:cNvSpPr>
            <a:spLocks noGrp="1"/>
          </p:cNvSpPr>
          <p:nvPr>
            <p:ph type="title"/>
          </p:nvPr>
        </p:nvSpPr>
        <p:spPr>
          <a:xfrm>
            <a:off x="268928" y="291102"/>
            <a:ext cx="11655840" cy="1333236"/>
          </a:xfrm>
        </p:spPr>
        <p:txBody>
          <a:bodyPr/>
          <a:lstStyle/>
          <a:p>
            <a:r>
              <a:rPr lang="en-US" sz="3200" dirty="0">
                <a:solidFill>
                  <a:schemeClr val="tx2"/>
                </a:solidFill>
              </a:rPr>
              <a:t>Beyond Pure Code</a:t>
            </a:r>
            <a:br>
              <a:rPr lang="en-US" sz="3200" dirty="0">
                <a:solidFill>
                  <a:schemeClr val="tx2"/>
                </a:solidFill>
              </a:rPr>
            </a:br>
            <a:r>
              <a:rPr lang="en-US" dirty="0">
                <a:solidFill>
                  <a:schemeClr val="tx2"/>
                </a:solidFill>
              </a:rPr>
              <a:t>Effects (2)</a:t>
            </a:r>
          </a:p>
        </p:txBody>
      </p:sp>
      <p:sp>
        <p:nvSpPr>
          <p:cNvPr id="3" name="Content Placeholder 2">
            <a:extLst>
              <a:ext uri="{FF2B5EF4-FFF2-40B4-BE49-F238E27FC236}">
                <a16:creationId xmlns:a16="http://schemas.microsoft.com/office/drawing/2014/main" id="{FDAE6981-CCA8-4FF1-A45C-713DA9E9180D}"/>
              </a:ext>
            </a:extLst>
          </p:cNvPr>
          <p:cNvSpPr>
            <a:spLocks noGrp="1"/>
          </p:cNvSpPr>
          <p:nvPr>
            <p:ph sz="quarter" idx="10"/>
          </p:nvPr>
        </p:nvSpPr>
        <p:spPr>
          <a:xfrm>
            <a:off x="267232" y="1559901"/>
            <a:ext cx="11653523" cy="4722190"/>
          </a:xfrm>
        </p:spPr>
        <p:txBody>
          <a:bodyPr/>
          <a:lstStyle/>
          <a:p>
            <a:r>
              <a:rPr lang="en-US" b="1" dirty="0"/>
              <a:t>Reify</a:t>
            </a:r>
            <a:r>
              <a:rPr lang="en-US" dirty="0"/>
              <a:t> allows the programmer to view an </a:t>
            </a:r>
            <a:r>
              <a:rPr lang="en-US" dirty="0" err="1"/>
              <a:t>effectful</a:t>
            </a:r>
            <a:r>
              <a:rPr lang="en-US" dirty="0"/>
              <a:t> term as a pure, state-passing style term</a:t>
            </a:r>
          </a:p>
          <a:p>
            <a:pPr lvl="1"/>
            <a:r>
              <a:rPr lang="en-US" dirty="0"/>
              <a:t>extrinsic proofs for </a:t>
            </a:r>
            <a:r>
              <a:rPr lang="en-US" dirty="0" err="1"/>
              <a:t>effectful</a:t>
            </a:r>
            <a:r>
              <a:rPr lang="en-US" dirty="0"/>
              <a:t> terms</a:t>
            </a:r>
          </a:p>
          <a:p>
            <a:pPr lvl="1"/>
            <a:r>
              <a:rPr lang="en-US" dirty="0"/>
              <a:t>captures the operational behavior of </a:t>
            </a:r>
            <a:r>
              <a:rPr lang="en-US" dirty="0" err="1"/>
              <a:t>effectful</a:t>
            </a:r>
            <a:r>
              <a:rPr lang="en-US" dirty="0"/>
              <a:t> terms</a:t>
            </a:r>
          </a:p>
          <a:p>
            <a:pPr lvl="1"/>
            <a:r>
              <a:rPr lang="en-US" dirty="0"/>
              <a:t>hence allows running them (more on that later)</a:t>
            </a:r>
          </a:p>
          <a:p>
            <a:r>
              <a:rPr lang="en-US" b="1" dirty="0"/>
              <a:t>Reflect</a:t>
            </a:r>
            <a:r>
              <a:rPr lang="en-US" dirty="0"/>
              <a:t> is the converse</a:t>
            </a:r>
          </a:p>
          <a:p>
            <a:pPr lvl="1"/>
            <a:r>
              <a:rPr lang="en-US" dirty="0"/>
              <a:t>not all effects are </a:t>
            </a:r>
            <a:r>
              <a:rPr lang="en-US" dirty="0" err="1"/>
              <a:t>reflectable</a:t>
            </a:r>
            <a:r>
              <a:rPr lang="en-US" dirty="0"/>
              <a:t> (breaks abstraction)</a:t>
            </a:r>
          </a:p>
          <a:p>
            <a:pPr marL="336145" lvl="1" indent="0">
              <a:buNone/>
            </a:pPr>
            <a:endParaRPr lang="en-US" dirty="0"/>
          </a:p>
          <a:p>
            <a:pPr lvl="1"/>
            <a:endParaRPr lang="en-US" dirty="0">
              <a:latin typeface="Consolas" panose="020B0609020204030204" pitchFamily="49" charset="0"/>
            </a:endParaRPr>
          </a:p>
          <a:p>
            <a:pPr lvl="1"/>
            <a:endParaRPr lang="en-US" dirty="0">
              <a:latin typeface="Consolas" panose="020B0609020204030204" pitchFamily="49" charset="0"/>
            </a:endParaRPr>
          </a:p>
        </p:txBody>
      </p:sp>
    </p:spTree>
    <p:extLst>
      <p:ext uri="{BB962C8B-B14F-4D97-AF65-F5344CB8AC3E}">
        <p14:creationId xmlns:p14="http://schemas.microsoft.com/office/powerpoint/2010/main" val="2021730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278F-FC57-4E34-85DE-0C1C5C9CFE5A}"/>
              </a:ext>
            </a:extLst>
          </p:cNvPr>
          <p:cNvSpPr>
            <a:spLocks noGrp="1"/>
          </p:cNvSpPr>
          <p:nvPr>
            <p:ph type="title"/>
          </p:nvPr>
        </p:nvSpPr>
        <p:spPr>
          <a:xfrm>
            <a:off x="268928" y="291102"/>
            <a:ext cx="11655840" cy="1575493"/>
          </a:xfrm>
        </p:spPr>
        <p:txBody>
          <a:bodyPr/>
          <a:lstStyle/>
          <a:p>
            <a:r>
              <a:rPr lang="en-US" dirty="0" err="1">
                <a:solidFill>
                  <a:schemeClr val="tx2"/>
                </a:solidFill>
              </a:rPr>
              <a:t>Effectful</a:t>
            </a:r>
            <a:r>
              <a:rPr lang="en-US" dirty="0">
                <a:solidFill>
                  <a:schemeClr val="tx2"/>
                </a:solidFill>
              </a:rPr>
              <a:t> programs </a:t>
            </a:r>
            <a:br>
              <a:rPr lang="en-US" dirty="0">
                <a:solidFill>
                  <a:schemeClr val="tx2"/>
                </a:solidFill>
              </a:rPr>
            </a:br>
            <a:r>
              <a:rPr lang="en-US" dirty="0">
                <a:solidFill>
                  <a:schemeClr val="tx2"/>
                </a:solidFill>
              </a:rPr>
              <a:t>with Hoare-style Specifications</a:t>
            </a:r>
          </a:p>
        </p:txBody>
      </p:sp>
      <p:sp>
        <p:nvSpPr>
          <p:cNvPr id="3" name="Content Placeholder 2">
            <a:extLst>
              <a:ext uri="{FF2B5EF4-FFF2-40B4-BE49-F238E27FC236}">
                <a16:creationId xmlns:a16="http://schemas.microsoft.com/office/drawing/2014/main" id="{ABB49C64-AEE6-4A7E-8C5D-C04CC4D7D8D8}"/>
              </a:ext>
            </a:extLst>
          </p:cNvPr>
          <p:cNvSpPr>
            <a:spLocks noGrp="1"/>
          </p:cNvSpPr>
          <p:nvPr>
            <p:ph sz="quarter" idx="10"/>
          </p:nvPr>
        </p:nvSpPr>
        <p:spPr>
          <a:xfrm>
            <a:off x="371470" y="2366391"/>
            <a:ext cx="11653523" cy="3170099"/>
          </a:xfrm>
        </p:spPr>
        <p:txBody>
          <a:bodyPr/>
          <a:lstStyle/>
          <a:p>
            <a:pPr marL="0" indent="0">
              <a:buNone/>
            </a:pPr>
            <a:r>
              <a:rPr lang="en-US" sz="2000" b="1" dirty="0">
                <a:latin typeface="Consolas" panose="020B0609020204030204" pitchFamily="49" charset="0"/>
              </a:rPr>
              <a:t>let</a:t>
            </a:r>
            <a:r>
              <a:rPr lang="en-US" sz="2000" dirty="0">
                <a:latin typeface="Consolas" panose="020B0609020204030204" pitchFamily="49" charset="0"/>
              </a:rPr>
              <a:t> invert (</a:t>
            </a:r>
            <a:r>
              <a:rPr lang="en-US" sz="2000" dirty="0" err="1">
                <a:latin typeface="Consolas" panose="020B0609020204030204" pitchFamily="49" charset="0"/>
              </a:rPr>
              <a:t>r:ref</a:t>
            </a:r>
            <a:r>
              <a:rPr lang="en-US" sz="2000" dirty="0">
                <a:latin typeface="Consolas" panose="020B0609020204030204" pitchFamily="49" charset="0"/>
              </a:rPr>
              <a:t> int) </a:t>
            </a:r>
          </a:p>
          <a:p>
            <a:pPr marL="0" indent="0">
              <a:buNone/>
            </a:pPr>
            <a:r>
              <a:rPr lang="en-US" sz="2000" dirty="0">
                <a:latin typeface="Consolas" panose="020B0609020204030204" pitchFamily="49" charset="0"/>
              </a:rPr>
              <a:t>  : </a:t>
            </a:r>
            <a:r>
              <a:rPr lang="en-US" sz="2000" dirty="0" err="1">
                <a:solidFill>
                  <a:srgbClr val="0070C0"/>
                </a:solidFill>
                <a:latin typeface="Consolas" panose="020B0609020204030204" pitchFamily="49" charset="0"/>
              </a:rPr>
              <a:t>STExn</a:t>
            </a:r>
            <a:r>
              <a:rPr lang="en-US" sz="2000" dirty="0">
                <a:latin typeface="Consolas" panose="020B0609020204030204" pitchFamily="49" charset="0"/>
              </a:rPr>
              <a:t> unit</a:t>
            </a:r>
          </a:p>
          <a:p>
            <a:pPr marL="0" indent="0">
              <a:buNone/>
            </a:pPr>
            <a:r>
              <a:rPr lang="en-US" sz="2000" dirty="0">
                <a:latin typeface="Consolas" panose="020B0609020204030204" pitchFamily="49" charset="0"/>
              </a:rPr>
              <a:t>   (</a:t>
            </a:r>
            <a:r>
              <a:rPr lang="en-US" sz="2000" b="1" dirty="0">
                <a:latin typeface="Consolas" panose="020B0609020204030204" pitchFamily="49" charset="0"/>
              </a:rPr>
              <a:t>requires</a:t>
            </a:r>
            <a:r>
              <a:rPr lang="en-US" sz="2000" dirty="0">
                <a:latin typeface="Consolas" panose="020B0609020204030204" pitchFamily="49" charset="0"/>
              </a:rPr>
              <a:t> </a:t>
            </a:r>
            <a:r>
              <a:rPr lang="en-US" sz="2000" b="1" dirty="0">
                <a:latin typeface="Consolas" panose="020B0609020204030204" pitchFamily="49" charset="0"/>
              </a:rPr>
              <a:t>fun</a:t>
            </a:r>
            <a:r>
              <a:rPr lang="en-US" sz="2000" dirty="0">
                <a:latin typeface="Consolas" panose="020B0609020204030204" pitchFamily="49" charset="0"/>
              </a:rPr>
              <a:t> h0 -&gt; </a:t>
            </a:r>
            <a:r>
              <a:rPr lang="en-US" sz="2000" dirty="0">
                <a:solidFill>
                  <a:srgbClr val="0070C0"/>
                </a:solidFill>
                <a:latin typeface="Consolas" panose="020B0609020204030204" pitchFamily="49" charset="0"/>
              </a:rPr>
              <a:t>True</a:t>
            </a:r>
            <a:r>
              <a:rPr lang="en-US" sz="2000" dirty="0">
                <a:latin typeface="Consolas" panose="020B0609020204030204" pitchFamily="49" charset="0"/>
              </a:rPr>
              <a:t>)</a:t>
            </a:r>
          </a:p>
          <a:p>
            <a:pPr marL="0" indent="0">
              <a:buNone/>
            </a:pPr>
            <a:r>
              <a:rPr lang="en-US" sz="2000" dirty="0">
                <a:latin typeface="Consolas" panose="020B0609020204030204" pitchFamily="49" charset="0"/>
              </a:rPr>
              <a:t>   (</a:t>
            </a:r>
            <a:r>
              <a:rPr lang="en-US" sz="2000" b="1" dirty="0">
                <a:latin typeface="Consolas" panose="020B0609020204030204" pitchFamily="49" charset="0"/>
              </a:rPr>
              <a:t>ensures</a:t>
            </a:r>
            <a:r>
              <a:rPr lang="en-US" sz="2000" dirty="0">
                <a:latin typeface="Consolas" panose="020B0609020204030204" pitchFamily="49" charset="0"/>
              </a:rPr>
              <a:t> </a:t>
            </a:r>
            <a:r>
              <a:rPr lang="en-US" sz="2000" b="1" dirty="0">
                <a:latin typeface="Consolas" panose="020B0609020204030204" pitchFamily="49" charset="0"/>
              </a:rPr>
              <a:t>fun</a:t>
            </a:r>
            <a:r>
              <a:rPr lang="en-US" sz="2000" dirty="0">
                <a:latin typeface="Consolas" panose="020B0609020204030204" pitchFamily="49" charset="0"/>
              </a:rPr>
              <a:t> h0 v h1 -&gt; </a:t>
            </a:r>
            <a:r>
              <a:rPr lang="en-US" sz="2000" dirty="0" err="1">
                <a:latin typeface="Consolas" panose="020B0609020204030204" pitchFamily="49" charset="0"/>
              </a:rPr>
              <a:t>no_exn</a:t>
            </a:r>
            <a:r>
              <a:rPr lang="en-US" sz="2000" dirty="0">
                <a:latin typeface="Consolas" panose="020B0609020204030204" pitchFamily="49" charset="0"/>
              </a:rPr>
              <a:t> v ==&gt; h0.[r] &lt;&gt; 0 /\ h1.[r] = 1 / h0.[r])</a:t>
            </a:r>
          </a:p>
          <a:p>
            <a:pPr marL="0" indent="0">
              <a:buNone/>
            </a:pPr>
            <a:r>
              <a:rPr lang="en-US" sz="2000" dirty="0">
                <a:latin typeface="Consolas" panose="020B0609020204030204" pitchFamily="49" charset="0"/>
              </a:rPr>
              <a:t> =</a:t>
            </a:r>
          </a:p>
          <a:p>
            <a:pPr marL="0" indent="0">
              <a:buNone/>
            </a:pPr>
            <a:r>
              <a:rPr lang="en-US" sz="2000" dirty="0">
                <a:latin typeface="Consolas" panose="020B0609020204030204" pitchFamily="49" charset="0"/>
              </a:rPr>
              <a:t>   </a:t>
            </a:r>
            <a:r>
              <a:rPr lang="en-US" sz="2000" b="1" dirty="0">
                <a:latin typeface="Consolas" panose="020B0609020204030204" pitchFamily="49" charset="0"/>
              </a:rPr>
              <a:t>let</a:t>
            </a:r>
            <a:r>
              <a:rPr lang="en-US" sz="2000" dirty="0">
                <a:latin typeface="Consolas" panose="020B0609020204030204" pitchFamily="49" charset="0"/>
              </a:rPr>
              <a:t> x = !r </a:t>
            </a:r>
            <a:r>
              <a:rPr lang="en-US" sz="2000" b="1" dirty="0">
                <a:latin typeface="Consolas" panose="020B0609020204030204" pitchFamily="49" charset="0"/>
              </a:rPr>
              <a:t>in</a:t>
            </a:r>
          </a:p>
          <a:p>
            <a:pPr marL="0" indent="0">
              <a:buNone/>
            </a:pPr>
            <a:r>
              <a:rPr lang="en-US" sz="2000" dirty="0">
                <a:latin typeface="Consolas" panose="020B0609020204030204" pitchFamily="49" charset="0"/>
              </a:rPr>
              <a:t>   </a:t>
            </a:r>
            <a:r>
              <a:rPr lang="en-US" sz="2000" b="1" dirty="0">
                <a:latin typeface="Consolas" panose="020B0609020204030204" pitchFamily="49" charset="0"/>
              </a:rPr>
              <a:t>if</a:t>
            </a:r>
            <a:r>
              <a:rPr lang="en-US" sz="2000" dirty="0">
                <a:latin typeface="Consolas" panose="020B0609020204030204" pitchFamily="49" charset="0"/>
              </a:rPr>
              <a:t> x = 0 </a:t>
            </a:r>
            <a:r>
              <a:rPr lang="en-US" sz="2000" b="1" dirty="0">
                <a:latin typeface="Consolas" panose="020B0609020204030204" pitchFamily="49" charset="0"/>
              </a:rPr>
              <a:t>then</a:t>
            </a:r>
            <a:endParaRPr lang="en-US" sz="2000" dirty="0">
              <a:latin typeface="Consolas" panose="020B0609020204030204" pitchFamily="49" charset="0"/>
            </a:endParaRPr>
          </a:p>
          <a:p>
            <a:pPr marL="0" indent="0">
              <a:buNone/>
            </a:pPr>
            <a:r>
              <a:rPr lang="en-US" sz="2000" b="1" dirty="0">
                <a:latin typeface="Consolas" panose="020B0609020204030204" pitchFamily="49" charset="0"/>
              </a:rPr>
              <a:t>     raise</a:t>
            </a:r>
            <a:r>
              <a:rPr lang="en-US" sz="2000" dirty="0">
                <a:latin typeface="Consolas" panose="020B0609020204030204" pitchFamily="49" charset="0"/>
              </a:rPr>
              <a:t> </a:t>
            </a:r>
            <a:r>
              <a:rPr lang="en-US" sz="2000" dirty="0" err="1">
                <a:latin typeface="Consolas" panose="020B0609020204030204" pitchFamily="49" charset="0"/>
              </a:rPr>
              <a:t>Division_by_zero</a:t>
            </a:r>
            <a:endParaRPr lang="en-US" sz="2000" dirty="0">
              <a:latin typeface="Consolas" panose="020B0609020204030204" pitchFamily="49" charset="0"/>
            </a:endParaRPr>
          </a:p>
          <a:p>
            <a:pPr marL="0" indent="0">
              <a:buNone/>
            </a:pPr>
            <a:r>
              <a:rPr lang="en-US" sz="2000" dirty="0">
                <a:latin typeface="Consolas" panose="020B0609020204030204" pitchFamily="49" charset="0"/>
              </a:rPr>
              <a:t>   </a:t>
            </a:r>
            <a:r>
              <a:rPr lang="en-US" sz="2000" b="1" dirty="0">
                <a:latin typeface="Consolas" panose="020B0609020204030204" pitchFamily="49" charset="0"/>
              </a:rPr>
              <a:t>else</a:t>
            </a:r>
            <a:r>
              <a:rPr lang="en-US" sz="2000" dirty="0">
                <a:latin typeface="Consolas" panose="020B0609020204030204" pitchFamily="49" charset="0"/>
              </a:rPr>
              <a:t> r :=  1 / x</a:t>
            </a:r>
          </a:p>
        </p:txBody>
      </p:sp>
    </p:spTree>
    <p:extLst>
      <p:ext uri="{BB962C8B-B14F-4D97-AF65-F5344CB8AC3E}">
        <p14:creationId xmlns:p14="http://schemas.microsoft.com/office/powerpoint/2010/main" val="3114851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53ECA-4D9C-495F-84CF-2FF0DA82F303}"/>
              </a:ext>
            </a:extLst>
          </p:cNvPr>
          <p:cNvSpPr>
            <a:spLocks noGrp="1"/>
          </p:cNvSpPr>
          <p:nvPr>
            <p:ph sz="quarter" idx="10"/>
          </p:nvPr>
        </p:nvSpPr>
        <p:spPr>
          <a:xfrm>
            <a:off x="231613" y="582995"/>
            <a:ext cx="5864388" cy="6112443"/>
          </a:xfrm>
        </p:spPr>
        <p:txBody>
          <a:bodyPr/>
          <a:lstStyle/>
          <a:p>
            <a:r>
              <a:rPr lang="en-US" sz="3200" b="1" dirty="0">
                <a:solidFill>
                  <a:srgbClr val="000000"/>
                </a:solidFill>
              </a:rPr>
              <a:t>MSR Redmond</a:t>
            </a:r>
          </a:p>
          <a:p>
            <a:pPr lvl="1"/>
            <a:r>
              <a:rPr lang="en-US" sz="2000" dirty="0">
                <a:solidFill>
                  <a:srgbClr val="000000"/>
                </a:solidFill>
              </a:rPr>
              <a:t>Barry Bond</a:t>
            </a:r>
          </a:p>
          <a:p>
            <a:pPr lvl="1"/>
            <a:r>
              <a:rPr lang="en-US" sz="2000" dirty="0">
                <a:solidFill>
                  <a:srgbClr val="000000"/>
                </a:solidFill>
              </a:rPr>
              <a:t>Chris Hawblitzel</a:t>
            </a:r>
          </a:p>
          <a:p>
            <a:pPr lvl="1"/>
            <a:r>
              <a:rPr lang="en-US" sz="2000" dirty="0">
                <a:solidFill>
                  <a:srgbClr val="000000"/>
                </a:solidFill>
              </a:rPr>
              <a:t>Qunyan Magnus</a:t>
            </a:r>
          </a:p>
          <a:p>
            <a:pPr lvl="1"/>
            <a:r>
              <a:rPr lang="en-US" sz="2000" dirty="0">
                <a:solidFill>
                  <a:srgbClr val="000000"/>
                </a:solidFill>
              </a:rPr>
              <a:t>Kiran Muthabatulla</a:t>
            </a:r>
          </a:p>
          <a:p>
            <a:pPr lvl="1"/>
            <a:r>
              <a:rPr lang="en-US" sz="2000" dirty="0">
                <a:solidFill>
                  <a:srgbClr val="000000"/>
                </a:solidFill>
              </a:rPr>
              <a:t>Jonathan Protzenko</a:t>
            </a:r>
          </a:p>
          <a:p>
            <a:pPr lvl="1"/>
            <a:r>
              <a:rPr lang="en-US" sz="2000" dirty="0">
                <a:solidFill>
                  <a:srgbClr val="000000"/>
                </a:solidFill>
              </a:rPr>
              <a:t>Tahina Ramananandro</a:t>
            </a:r>
          </a:p>
          <a:p>
            <a:pPr lvl="1"/>
            <a:r>
              <a:rPr lang="en-US" sz="2000" dirty="0">
                <a:solidFill>
                  <a:srgbClr val="000000"/>
                </a:solidFill>
              </a:rPr>
              <a:t>Nikhil Swamy</a:t>
            </a:r>
          </a:p>
          <a:p>
            <a:pPr lvl="1"/>
            <a:r>
              <a:rPr lang="en-US" sz="2000" dirty="0">
                <a:solidFill>
                  <a:srgbClr val="000000"/>
                </a:solidFill>
              </a:rPr>
              <a:t>Gustavo Varo</a:t>
            </a:r>
            <a:endParaRPr lang="en-US" sz="2400" dirty="0">
              <a:solidFill>
                <a:srgbClr val="000000"/>
              </a:solidFill>
            </a:endParaRPr>
          </a:p>
          <a:p>
            <a:r>
              <a:rPr lang="en-US" sz="3200" b="1" dirty="0">
                <a:solidFill>
                  <a:srgbClr val="00B0F0"/>
                </a:solidFill>
              </a:rPr>
              <a:t>MSR Cambridge</a:t>
            </a:r>
          </a:p>
          <a:p>
            <a:pPr lvl="1"/>
            <a:r>
              <a:rPr lang="en-US" sz="2000" dirty="0">
                <a:solidFill>
                  <a:srgbClr val="00B0F0"/>
                </a:solidFill>
              </a:rPr>
              <a:t>Antoine Delignat-Lavaud</a:t>
            </a:r>
          </a:p>
          <a:p>
            <a:pPr lvl="1"/>
            <a:r>
              <a:rPr lang="en-US" sz="2000" dirty="0">
                <a:solidFill>
                  <a:srgbClr val="00B0F0"/>
                </a:solidFill>
              </a:rPr>
              <a:t>Cédric Fournet</a:t>
            </a:r>
          </a:p>
          <a:p>
            <a:pPr lvl="1"/>
            <a:r>
              <a:rPr lang="en-US" sz="2000" dirty="0">
                <a:solidFill>
                  <a:srgbClr val="00B0F0"/>
                </a:solidFill>
              </a:rPr>
              <a:t>Christoph M. Wintersteiger</a:t>
            </a:r>
          </a:p>
          <a:p>
            <a:pPr lvl="1"/>
            <a:r>
              <a:rPr lang="en-US" sz="2000" dirty="0">
                <a:solidFill>
                  <a:srgbClr val="00B0F0"/>
                </a:solidFill>
              </a:rPr>
              <a:t>Santiago Zanella-</a:t>
            </a:r>
            <a:r>
              <a:rPr lang="en-US" sz="2000" dirty="0" err="1">
                <a:solidFill>
                  <a:srgbClr val="00B0F0"/>
                </a:solidFill>
              </a:rPr>
              <a:t>Béguelin</a:t>
            </a:r>
            <a:endParaRPr lang="en-US" sz="2000" dirty="0">
              <a:solidFill>
                <a:srgbClr val="00B0F0"/>
              </a:solidFill>
            </a:endParaRPr>
          </a:p>
          <a:p>
            <a:r>
              <a:rPr lang="en-US" sz="3200" b="1" dirty="0">
                <a:solidFill>
                  <a:srgbClr val="51CD47"/>
                </a:solidFill>
              </a:rPr>
              <a:t>MSR India</a:t>
            </a:r>
          </a:p>
          <a:p>
            <a:pPr lvl="1"/>
            <a:r>
              <a:rPr lang="en-US" sz="2000" dirty="0">
                <a:solidFill>
                  <a:srgbClr val="51CD47"/>
                </a:solidFill>
              </a:rPr>
              <a:t>Aseem Rastogi</a:t>
            </a:r>
          </a:p>
        </p:txBody>
      </p:sp>
      <p:sp>
        <p:nvSpPr>
          <p:cNvPr id="4" name="Content Placeholder 2">
            <a:extLst>
              <a:ext uri="{FF2B5EF4-FFF2-40B4-BE49-F238E27FC236}">
                <a16:creationId xmlns:a16="http://schemas.microsoft.com/office/drawing/2014/main" id="{1BECE07A-235D-4533-AB30-587C7E26032B}"/>
              </a:ext>
            </a:extLst>
          </p:cNvPr>
          <p:cNvSpPr txBox="1">
            <a:spLocks/>
          </p:cNvSpPr>
          <p:nvPr/>
        </p:nvSpPr>
        <p:spPr>
          <a:xfrm>
            <a:off x="4085415" y="580114"/>
            <a:ext cx="4138708" cy="6039346"/>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rgbClr val="C00000"/>
                </a:solidFill>
              </a:rPr>
              <a:t>INRIA Paris</a:t>
            </a:r>
          </a:p>
          <a:p>
            <a:pPr lvl="1"/>
            <a:r>
              <a:rPr lang="en-US" sz="2000" dirty="0">
                <a:solidFill>
                  <a:srgbClr val="C00000"/>
                </a:solidFill>
              </a:rPr>
              <a:t>Danel Ahman</a:t>
            </a:r>
          </a:p>
          <a:p>
            <a:pPr lvl="1"/>
            <a:r>
              <a:rPr lang="en-US" sz="2000" dirty="0">
                <a:solidFill>
                  <a:srgbClr val="C00000"/>
                </a:solidFill>
              </a:rPr>
              <a:t>Kenji Maillard</a:t>
            </a:r>
          </a:p>
          <a:p>
            <a:pPr lvl="1"/>
            <a:r>
              <a:rPr lang="en-US" sz="2000" dirty="0">
                <a:solidFill>
                  <a:srgbClr val="C00000"/>
                </a:solidFill>
              </a:rPr>
              <a:t>Benjamin Beurdouche</a:t>
            </a:r>
          </a:p>
          <a:p>
            <a:pPr lvl="1"/>
            <a:r>
              <a:rPr lang="en-US" sz="2000" dirty="0">
                <a:solidFill>
                  <a:srgbClr val="C00000"/>
                </a:solidFill>
              </a:rPr>
              <a:t>Karthikeyan Bhargavan</a:t>
            </a:r>
          </a:p>
          <a:p>
            <a:pPr lvl="1"/>
            <a:r>
              <a:rPr lang="en-US" sz="2000" dirty="0">
                <a:solidFill>
                  <a:srgbClr val="C00000"/>
                </a:solidFill>
              </a:rPr>
              <a:t>Victor Dumitrescu</a:t>
            </a:r>
          </a:p>
          <a:p>
            <a:pPr lvl="1"/>
            <a:r>
              <a:rPr lang="en-US" sz="2000" dirty="0" err="1">
                <a:solidFill>
                  <a:srgbClr val="C00000"/>
                </a:solidFill>
              </a:rPr>
              <a:t>Cătălin</a:t>
            </a:r>
            <a:r>
              <a:rPr lang="en-US" sz="2000" dirty="0">
                <a:solidFill>
                  <a:srgbClr val="C00000"/>
                </a:solidFill>
              </a:rPr>
              <a:t> </a:t>
            </a:r>
            <a:r>
              <a:rPr lang="en-US" sz="2000" dirty="0" err="1">
                <a:solidFill>
                  <a:srgbClr val="C00000"/>
                </a:solidFill>
              </a:rPr>
              <a:t>Hriţcu</a:t>
            </a:r>
            <a:endParaRPr lang="en-US" sz="2000" dirty="0">
              <a:solidFill>
                <a:srgbClr val="C00000"/>
              </a:solidFill>
            </a:endParaRPr>
          </a:p>
          <a:p>
            <a:pPr lvl="1"/>
            <a:r>
              <a:rPr lang="en-US" sz="2000" dirty="0">
                <a:solidFill>
                  <a:srgbClr val="C00000"/>
                </a:solidFill>
              </a:rPr>
              <a:t>Marina Polubelova</a:t>
            </a:r>
          </a:p>
          <a:p>
            <a:r>
              <a:rPr lang="en-US" sz="3200" b="1" dirty="0">
                <a:solidFill>
                  <a:srgbClr val="7030A0"/>
                </a:solidFill>
              </a:rPr>
              <a:t>CMU (Pittsburgh)</a:t>
            </a:r>
          </a:p>
          <a:p>
            <a:pPr lvl="1"/>
            <a:r>
              <a:rPr lang="en-US" sz="2000" dirty="0">
                <a:solidFill>
                  <a:srgbClr val="7030A0"/>
                </a:solidFill>
              </a:rPr>
              <a:t>Jay Bosamiya</a:t>
            </a:r>
          </a:p>
          <a:p>
            <a:pPr lvl="1"/>
            <a:r>
              <a:rPr lang="en-US" sz="2000" dirty="0">
                <a:solidFill>
                  <a:srgbClr val="7030A0"/>
                </a:solidFill>
              </a:rPr>
              <a:t>Aymeric Fromherz</a:t>
            </a:r>
          </a:p>
          <a:p>
            <a:pPr lvl="1"/>
            <a:r>
              <a:rPr lang="en-US" sz="2000" dirty="0">
                <a:solidFill>
                  <a:srgbClr val="7030A0"/>
                </a:solidFill>
              </a:rPr>
              <a:t>Bryan Parno</a:t>
            </a:r>
          </a:p>
          <a:p>
            <a:r>
              <a:rPr lang="en-US" sz="3200" dirty="0">
                <a:solidFill>
                  <a:schemeClr val="accent6">
                    <a:lumMod val="60000"/>
                    <a:lumOff val="40000"/>
                  </a:schemeClr>
                </a:solidFill>
              </a:rPr>
              <a:t>Edinburgh</a:t>
            </a:r>
          </a:p>
          <a:p>
            <a:pPr lvl="1"/>
            <a:r>
              <a:rPr lang="en-US" sz="2000" dirty="0">
                <a:solidFill>
                  <a:schemeClr val="accent6">
                    <a:lumMod val="60000"/>
                    <a:lumOff val="40000"/>
                  </a:schemeClr>
                </a:solidFill>
              </a:rPr>
              <a:t>Markulf Kohlweiss</a:t>
            </a:r>
          </a:p>
          <a:p>
            <a:endParaRPr lang="en-US" sz="3568" dirty="0">
              <a:solidFill>
                <a:schemeClr val="accent5">
                  <a:lumMod val="75000"/>
                </a:schemeClr>
              </a:solidFill>
            </a:endParaRPr>
          </a:p>
        </p:txBody>
      </p:sp>
      <p:sp>
        <p:nvSpPr>
          <p:cNvPr id="6" name="Content Placeholder 2">
            <a:extLst>
              <a:ext uri="{FF2B5EF4-FFF2-40B4-BE49-F238E27FC236}">
                <a16:creationId xmlns:a16="http://schemas.microsoft.com/office/drawing/2014/main" id="{2A9B4A57-48E1-4480-849F-69ACF38E025D}"/>
              </a:ext>
            </a:extLst>
          </p:cNvPr>
          <p:cNvSpPr txBox="1">
            <a:spLocks/>
          </p:cNvSpPr>
          <p:nvPr/>
        </p:nvSpPr>
        <p:spPr>
          <a:xfrm>
            <a:off x="8053292" y="524814"/>
            <a:ext cx="4138708" cy="6260175"/>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400" dirty="0">
                <a:solidFill>
                  <a:srgbClr val="A24228"/>
                </a:solidFill>
              </a:rPr>
              <a:t>Interns, open-source contributors, visitors, </a:t>
            </a:r>
            <a:r>
              <a:rPr lang="en-US" sz="2400" dirty="0" err="1">
                <a:solidFill>
                  <a:srgbClr val="A24228"/>
                </a:solidFill>
              </a:rPr>
              <a:t>alumns</a:t>
            </a:r>
            <a:endParaRPr lang="en-US" sz="2400" dirty="0">
              <a:solidFill>
                <a:srgbClr val="A24228"/>
              </a:solidFill>
            </a:endParaRPr>
          </a:p>
          <a:p>
            <a:r>
              <a:rPr lang="en-US" sz="2000" dirty="0">
                <a:solidFill>
                  <a:srgbClr val="A24228"/>
                </a:solidFill>
                <a:latin typeface="+mn-lt"/>
              </a:rPr>
              <a:t>Guido Martinez</a:t>
            </a:r>
          </a:p>
          <a:p>
            <a:r>
              <a:rPr lang="en-US" sz="2000" dirty="0">
                <a:solidFill>
                  <a:srgbClr val="A24228"/>
                </a:solidFill>
                <a:latin typeface="+mn-lt"/>
              </a:rPr>
              <a:t>Zoe Paraskevopoulou</a:t>
            </a:r>
          </a:p>
          <a:p>
            <a:r>
              <a:rPr lang="en-US" sz="2000" dirty="0">
                <a:solidFill>
                  <a:srgbClr val="A24228"/>
                </a:solidFill>
                <a:latin typeface="+mn-lt"/>
              </a:rPr>
              <a:t>Yao Li</a:t>
            </a:r>
          </a:p>
          <a:p>
            <a:r>
              <a:rPr lang="en-US" sz="2000" dirty="0" err="1">
                <a:solidFill>
                  <a:srgbClr val="A24228"/>
                </a:solidFill>
                <a:latin typeface="+mn-lt"/>
              </a:rPr>
              <a:t>Joonwon</a:t>
            </a:r>
            <a:r>
              <a:rPr lang="en-US" sz="2000" dirty="0">
                <a:solidFill>
                  <a:srgbClr val="A24228"/>
                </a:solidFill>
                <a:latin typeface="+mn-lt"/>
              </a:rPr>
              <a:t> Choi</a:t>
            </a:r>
          </a:p>
          <a:p>
            <a:r>
              <a:rPr lang="en-US" sz="2000" dirty="0">
                <a:solidFill>
                  <a:srgbClr val="A24228"/>
                </a:solidFill>
                <a:latin typeface="+mn-lt"/>
              </a:rPr>
              <a:t>Clément Pit-Claudel</a:t>
            </a:r>
          </a:p>
          <a:p>
            <a:r>
              <a:rPr lang="en-US" sz="2000" dirty="0">
                <a:solidFill>
                  <a:srgbClr val="A24228"/>
                </a:solidFill>
                <a:latin typeface="+mn-lt"/>
              </a:rPr>
              <a:t>Nick Giannarakis</a:t>
            </a:r>
          </a:p>
          <a:p>
            <a:r>
              <a:rPr lang="en-US" sz="2000" dirty="0">
                <a:solidFill>
                  <a:srgbClr val="A24228"/>
                </a:solidFill>
                <a:latin typeface="+mn-lt"/>
              </a:rPr>
              <a:t>Niklas Grimm</a:t>
            </a:r>
          </a:p>
          <a:p>
            <a:r>
              <a:rPr lang="en-US" sz="2000" dirty="0">
                <a:solidFill>
                  <a:srgbClr val="A24228"/>
                </a:solidFill>
                <a:latin typeface="+mn-lt"/>
              </a:rPr>
              <a:t>Anita Gollamudi</a:t>
            </a:r>
          </a:p>
          <a:p>
            <a:r>
              <a:rPr lang="en-US" sz="2000" dirty="0">
                <a:solidFill>
                  <a:srgbClr val="A24228"/>
                </a:solidFill>
                <a:latin typeface="+mn-lt"/>
              </a:rPr>
              <a:t>Nadim Kobeissi</a:t>
            </a:r>
          </a:p>
          <a:p>
            <a:r>
              <a:rPr lang="en-US" sz="2000" dirty="0">
                <a:solidFill>
                  <a:srgbClr val="A24228"/>
                </a:solidFill>
                <a:latin typeface="+mn-lt"/>
              </a:rPr>
              <a:t>Matteo Maffei</a:t>
            </a:r>
          </a:p>
          <a:p>
            <a:r>
              <a:rPr lang="en-US" sz="2000" dirty="0">
                <a:solidFill>
                  <a:srgbClr val="A24228"/>
                </a:solidFill>
                <a:latin typeface="+mn-lt"/>
              </a:rPr>
              <a:t>Asher Manning</a:t>
            </a:r>
          </a:p>
          <a:p>
            <a:r>
              <a:rPr lang="en-US" sz="2000" dirty="0">
                <a:solidFill>
                  <a:srgbClr val="A24228"/>
                </a:solidFill>
                <a:latin typeface="+mn-lt"/>
              </a:rPr>
              <a:t>Monal Narasimhamurthy</a:t>
            </a:r>
          </a:p>
          <a:p>
            <a:r>
              <a:rPr lang="en-US" sz="2000" dirty="0">
                <a:solidFill>
                  <a:srgbClr val="A24228"/>
                </a:solidFill>
                <a:latin typeface="+mn-lt"/>
              </a:rPr>
              <a:t>Gordon Plotkin</a:t>
            </a:r>
          </a:p>
          <a:p>
            <a:r>
              <a:rPr lang="en-US" sz="2000" dirty="0">
                <a:solidFill>
                  <a:srgbClr val="A24228"/>
                </a:solidFill>
                <a:latin typeface="+mn-lt"/>
              </a:rPr>
              <a:t>Perry Wang</a:t>
            </a:r>
          </a:p>
          <a:p>
            <a:r>
              <a:rPr lang="en-US" sz="2000" dirty="0">
                <a:solidFill>
                  <a:srgbClr val="A24228"/>
                </a:solidFill>
                <a:latin typeface="+mn-lt"/>
              </a:rPr>
              <a:t>Jean-Karim </a:t>
            </a:r>
            <a:r>
              <a:rPr lang="en-US" sz="2000" dirty="0" err="1">
                <a:solidFill>
                  <a:srgbClr val="A24228"/>
                </a:solidFill>
                <a:latin typeface="+mn-lt"/>
              </a:rPr>
              <a:t>Zinzindohoue</a:t>
            </a:r>
            <a:endParaRPr lang="en-US" sz="2000" dirty="0">
              <a:solidFill>
                <a:srgbClr val="A24228"/>
              </a:solidFill>
              <a:latin typeface="+mn-lt"/>
            </a:endParaRPr>
          </a:p>
        </p:txBody>
      </p:sp>
      <p:sp>
        <p:nvSpPr>
          <p:cNvPr id="7" name="Rectangle: Rounded Corners 6">
            <a:extLst>
              <a:ext uri="{FF2B5EF4-FFF2-40B4-BE49-F238E27FC236}">
                <a16:creationId xmlns:a16="http://schemas.microsoft.com/office/drawing/2014/main" id="{CE44F60E-362E-463C-B746-09713B83CF5F}"/>
              </a:ext>
            </a:extLst>
          </p:cNvPr>
          <p:cNvSpPr/>
          <p:nvPr/>
        </p:nvSpPr>
        <p:spPr bwMode="auto">
          <a:xfrm>
            <a:off x="120460" y="6603392"/>
            <a:ext cx="1957522" cy="186165"/>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A24228"/>
              </a:solidFill>
            </a:endParaRPr>
          </a:p>
        </p:txBody>
      </p:sp>
      <p:sp>
        <p:nvSpPr>
          <p:cNvPr id="2" name="TextBox 1">
            <a:extLst>
              <a:ext uri="{FF2B5EF4-FFF2-40B4-BE49-F238E27FC236}">
                <a16:creationId xmlns:a16="http://schemas.microsoft.com/office/drawing/2014/main" id="{9963B64B-FFD3-4BF2-90A7-139413A6A6ED}"/>
              </a:ext>
            </a:extLst>
          </p:cNvPr>
          <p:cNvSpPr txBox="1"/>
          <p:nvPr/>
        </p:nvSpPr>
        <p:spPr>
          <a:xfrm>
            <a:off x="4458410" y="6133014"/>
            <a:ext cx="351561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2016 -- present</a:t>
            </a:r>
          </a:p>
        </p:txBody>
      </p:sp>
      <p:pic>
        <p:nvPicPr>
          <p:cNvPr id="9" name="Picture 8">
            <a:extLst>
              <a:ext uri="{FF2B5EF4-FFF2-40B4-BE49-F238E27FC236}">
                <a16:creationId xmlns:a16="http://schemas.microsoft.com/office/drawing/2014/main" id="{734C24FE-DF37-4FA1-AF50-58EB4454B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47" y="384915"/>
            <a:ext cx="10979898" cy="6234545"/>
          </a:xfrm>
          <a:prstGeom prst="rect">
            <a:avLst/>
          </a:prstGeom>
        </p:spPr>
      </p:pic>
    </p:spTree>
    <p:extLst>
      <p:ext uri="{BB962C8B-B14F-4D97-AF65-F5344CB8AC3E}">
        <p14:creationId xmlns:p14="http://schemas.microsoft.com/office/powerpoint/2010/main" val="2559463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278F-FC57-4E34-85DE-0C1C5C9CFE5A}"/>
              </a:ext>
            </a:extLst>
          </p:cNvPr>
          <p:cNvSpPr>
            <a:spLocks noGrp="1"/>
          </p:cNvSpPr>
          <p:nvPr>
            <p:ph type="title"/>
          </p:nvPr>
        </p:nvSpPr>
        <p:spPr>
          <a:xfrm>
            <a:off x="268928" y="291102"/>
            <a:ext cx="11655840" cy="1575493"/>
          </a:xfrm>
        </p:spPr>
        <p:txBody>
          <a:bodyPr/>
          <a:lstStyle/>
          <a:p>
            <a:r>
              <a:rPr lang="en-US" dirty="0" err="1">
                <a:solidFill>
                  <a:schemeClr val="tx2"/>
                </a:solidFill>
              </a:rPr>
              <a:t>Effectful</a:t>
            </a:r>
            <a:r>
              <a:rPr lang="en-US" dirty="0">
                <a:solidFill>
                  <a:schemeClr val="tx2"/>
                </a:solidFill>
              </a:rPr>
              <a:t> programs </a:t>
            </a:r>
            <a:br>
              <a:rPr lang="en-US" dirty="0">
                <a:solidFill>
                  <a:schemeClr val="tx2"/>
                </a:solidFill>
              </a:rPr>
            </a:br>
            <a:r>
              <a:rPr lang="en-US" dirty="0">
                <a:solidFill>
                  <a:schemeClr val="tx2"/>
                </a:solidFill>
              </a:rPr>
              <a:t>with Hoare-style Specifications</a:t>
            </a:r>
          </a:p>
        </p:txBody>
      </p:sp>
      <p:sp>
        <p:nvSpPr>
          <p:cNvPr id="3" name="Content Placeholder 2">
            <a:extLst>
              <a:ext uri="{FF2B5EF4-FFF2-40B4-BE49-F238E27FC236}">
                <a16:creationId xmlns:a16="http://schemas.microsoft.com/office/drawing/2014/main" id="{ABB49C64-AEE6-4A7E-8C5D-C04CC4D7D8D8}"/>
              </a:ext>
            </a:extLst>
          </p:cNvPr>
          <p:cNvSpPr>
            <a:spLocks noGrp="1"/>
          </p:cNvSpPr>
          <p:nvPr>
            <p:ph sz="quarter" idx="10"/>
          </p:nvPr>
        </p:nvSpPr>
        <p:spPr>
          <a:xfrm>
            <a:off x="371470" y="2366391"/>
            <a:ext cx="11653523" cy="3170099"/>
          </a:xfrm>
        </p:spPr>
        <p:txBody>
          <a:bodyPr/>
          <a:lstStyle/>
          <a:p>
            <a:pPr marL="0" indent="0">
              <a:buNone/>
            </a:pPr>
            <a:r>
              <a:rPr lang="en-US" sz="2000" b="1" dirty="0">
                <a:latin typeface="Consolas" panose="020B0609020204030204" pitchFamily="49" charset="0"/>
              </a:rPr>
              <a:t>let</a:t>
            </a:r>
            <a:r>
              <a:rPr lang="en-US" sz="2000" dirty="0">
                <a:latin typeface="Consolas" panose="020B0609020204030204" pitchFamily="49" charset="0"/>
              </a:rPr>
              <a:t> invert (</a:t>
            </a:r>
            <a:r>
              <a:rPr lang="en-US" sz="2000" dirty="0" err="1">
                <a:latin typeface="Consolas" panose="020B0609020204030204" pitchFamily="49" charset="0"/>
              </a:rPr>
              <a:t>r:ref</a:t>
            </a:r>
            <a:r>
              <a:rPr lang="en-US" sz="2000" dirty="0">
                <a:latin typeface="Consolas" panose="020B0609020204030204" pitchFamily="49" charset="0"/>
              </a:rPr>
              <a:t> int) </a:t>
            </a:r>
          </a:p>
          <a:p>
            <a:pPr marL="0" indent="0">
              <a:buNone/>
            </a:pPr>
            <a:r>
              <a:rPr lang="en-US" sz="2000" dirty="0">
                <a:latin typeface="Consolas" panose="020B0609020204030204" pitchFamily="49" charset="0"/>
              </a:rPr>
              <a:t>  : </a:t>
            </a:r>
            <a:r>
              <a:rPr lang="en-US" sz="2000" dirty="0" err="1">
                <a:solidFill>
                  <a:srgbClr val="0070C0"/>
                </a:solidFill>
                <a:latin typeface="Consolas" panose="020B0609020204030204" pitchFamily="49" charset="0"/>
              </a:rPr>
              <a:t>STExn</a:t>
            </a:r>
            <a:r>
              <a:rPr lang="en-US" sz="2000" dirty="0">
                <a:latin typeface="Consolas" panose="020B0609020204030204" pitchFamily="49" charset="0"/>
              </a:rPr>
              <a:t> unit</a:t>
            </a:r>
          </a:p>
          <a:p>
            <a:pPr marL="0" indent="0">
              <a:buNone/>
            </a:pPr>
            <a:r>
              <a:rPr lang="en-US" sz="2000" dirty="0">
                <a:latin typeface="Consolas" panose="020B0609020204030204" pitchFamily="49" charset="0"/>
              </a:rPr>
              <a:t>   (</a:t>
            </a:r>
            <a:r>
              <a:rPr lang="en-US" sz="2000" b="1" dirty="0">
                <a:latin typeface="Consolas" panose="020B0609020204030204" pitchFamily="49" charset="0"/>
              </a:rPr>
              <a:t>requires</a:t>
            </a:r>
            <a:r>
              <a:rPr lang="en-US" sz="2000" dirty="0">
                <a:latin typeface="Consolas" panose="020B0609020204030204" pitchFamily="49" charset="0"/>
              </a:rPr>
              <a:t> </a:t>
            </a:r>
            <a:r>
              <a:rPr lang="en-US" sz="2000" b="1" dirty="0">
                <a:latin typeface="Consolas" panose="020B0609020204030204" pitchFamily="49" charset="0"/>
              </a:rPr>
              <a:t>fun</a:t>
            </a:r>
            <a:r>
              <a:rPr lang="en-US" sz="2000" dirty="0">
                <a:latin typeface="Consolas" panose="020B0609020204030204" pitchFamily="49" charset="0"/>
              </a:rPr>
              <a:t> h0 -&gt; h0.[r] &lt;&gt; 0)</a:t>
            </a:r>
          </a:p>
          <a:p>
            <a:pPr marL="0" indent="0">
              <a:buNone/>
            </a:pPr>
            <a:r>
              <a:rPr lang="en-US" sz="2000" dirty="0">
                <a:latin typeface="Consolas" panose="020B0609020204030204" pitchFamily="49" charset="0"/>
              </a:rPr>
              <a:t>   (</a:t>
            </a:r>
            <a:r>
              <a:rPr lang="en-US" sz="2000" b="1" dirty="0">
                <a:latin typeface="Consolas" panose="020B0609020204030204" pitchFamily="49" charset="0"/>
              </a:rPr>
              <a:t>ensures</a:t>
            </a:r>
            <a:r>
              <a:rPr lang="en-US" sz="2000" dirty="0">
                <a:latin typeface="Consolas" panose="020B0609020204030204" pitchFamily="49" charset="0"/>
              </a:rPr>
              <a:t> </a:t>
            </a:r>
            <a:r>
              <a:rPr lang="en-US" sz="2000" b="1" dirty="0">
                <a:latin typeface="Consolas" panose="020B0609020204030204" pitchFamily="49" charset="0"/>
              </a:rPr>
              <a:t>fun</a:t>
            </a:r>
            <a:r>
              <a:rPr lang="en-US" sz="2000" dirty="0">
                <a:latin typeface="Consolas" panose="020B0609020204030204" pitchFamily="49" charset="0"/>
              </a:rPr>
              <a:t> h0 v h1 -&gt; </a:t>
            </a:r>
            <a:r>
              <a:rPr lang="en-US" sz="2000" dirty="0" err="1">
                <a:latin typeface="Consolas" panose="020B0609020204030204" pitchFamily="49" charset="0"/>
              </a:rPr>
              <a:t>no_exn</a:t>
            </a:r>
            <a:r>
              <a:rPr lang="en-US" sz="2000" dirty="0">
                <a:latin typeface="Consolas" panose="020B0609020204030204" pitchFamily="49" charset="0"/>
              </a:rPr>
              <a:t> v /\ h1.[r] = 1 / h0.[r])</a:t>
            </a:r>
          </a:p>
          <a:p>
            <a:pPr marL="0" indent="0">
              <a:buNone/>
            </a:pPr>
            <a:r>
              <a:rPr lang="en-US" sz="2000" dirty="0">
                <a:latin typeface="Consolas" panose="020B0609020204030204" pitchFamily="49" charset="0"/>
              </a:rPr>
              <a:t> =</a:t>
            </a:r>
          </a:p>
          <a:p>
            <a:pPr marL="0" indent="0">
              <a:buNone/>
            </a:pPr>
            <a:r>
              <a:rPr lang="en-US" sz="2000" dirty="0">
                <a:latin typeface="Consolas" panose="020B0609020204030204" pitchFamily="49" charset="0"/>
              </a:rPr>
              <a:t>   </a:t>
            </a:r>
            <a:r>
              <a:rPr lang="en-US" sz="2000" b="1" dirty="0">
                <a:latin typeface="Consolas" panose="020B0609020204030204" pitchFamily="49" charset="0"/>
              </a:rPr>
              <a:t>let</a:t>
            </a:r>
            <a:r>
              <a:rPr lang="en-US" sz="2000" dirty="0">
                <a:latin typeface="Consolas" panose="020B0609020204030204" pitchFamily="49" charset="0"/>
              </a:rPr>
              <a:t> x = !r </a:t>
            </a:r>
            <a:r>
              <a:rPr lang="en-US" sz="2000" b="1" dirty="0">
                <a:latin typeface="Consolas" panose="020B0609020204030204" pitchFamily="49" charset="0"/>
              </a:rPr>
              <a:t>in</a:t>
            </a:r>
          </a:p>
          <a:p>
            <a:pPr marL="0" indent="0">
              <a:buNone/>
            </a:pPr>
            <a:r>
              <a:rPr lang="en-US" sz="2000" dirty="0">
                <a:latin typeface="Consolas" panose="020B0609020204030204" pitchFamily="49" charset="0"/>
              </a:rPr>
              <a:t>   </a:t>
            </a:r>
            <a:r>
              <a:rPr lang="en-US" sz="2000" b="1" dirty="0">
                <a:latin typeface="Consolas" panose="020B0609020204030204" pitchFamily="49" charset="0"/>
              </a:rPr>
              <a:t>if</a:t>
            </a:r>
            <a:r>
              <a:rPr lang="en-US" sz="2000" dirty="0">
                <a:latin typeface="Consolas" panose="020B0609020204030204" pitchFamily="49" charset="0"/>
              </a:rPr>
              <a:t> x = 0 </a:t>
            </a:r>
            <a:r>
              <a:rPr lang="en-US" sz="2000" b="1" dirty="0">
                <a:latin typeface="Consolas" panose="020B0609020204030204" pitchFamily="49" charset="0"/>
              </a:rPr>
              <a:t>then</a:t>
            </a:r>
            <a:endParaRPr lang="en-US" sz="2000" dirty="0">
              <a:latin typeface="Consolas" panose="020B0609020204030204" pitchFamily="49" charset="0"/>
            </a:endParaRPr>
          </a:p>
          <a:p>
            <a:pPr marL="0" indent="0">
              <a:buNone/>
            </a:pPr>
            <a:r>
              <a:rPr lang="en-US" sz="2000" b="1" dirty="0">
                <a:latin typeface="Consolas" panose="020B0609020204030204" pitchFamily="49" charset="0"/>
              </a:rPr>
              <a:t>     raise</a:t>
            </a:r>
            <a:r>
              <a:rPr lang="en-US" sz="2000" dirty="0">
                <a:latin typeface="Consolas" panose="020B0609020204030204" pitchFamily="49" charset="0"/>
              </a:rPr>
              <a:t> </a:t>
            </a:r>
            <a:r>
              <a:rPr lang="en-US" sz="2000" dirty="0" err="1">
                <a:latin typeface="Consolas" panose="020B0609020204030204" pitchFamily="49" charset="0"/>
              </a:rPr>
              <a:t>Division_by_zero</a:t>
            </a:r>
            <a:endParaRPr lang="en-US" sz="2000" dirty="0">
              <a:latin typeface="Consolas" panose="020B0609020204030204" pitchFamily="49" charset="0"/>
            </a:endParaRPr>
          </a:p>
          <a:p>
            <a:pPr marL="0" indent="0">
              <a:buNone/>
            </a:pPr>
            <a:r>
              <a:rPr lang="en-US" sz="2000" dirty="0">
                <a:latin typeface="Consolas" panose="020B0609020204030204" pitchFamily="49" charset="0"/>
              </a:rPr>
              <a:t>   </a:t>
            </a:r>
            <a:r>
              <a:rPr lang="en-US" sz="2000" b="1" dirty="0">
                <a:latin typeface="Consolas" panose="020B0609020204030204" pitchFamily="49" charset="0"/>
              </a:rPr>
              <a:t>else</a:t>
            </a:r>
            <a:r>
              <a:rPr lang="en-US" sz="2000" dirty="0">
                <a:latin typeface="Consolas" panose="020B0609020204030204" pitchFamily="49" charset="0"/>
              </a:rPr>
              <a:t> r :=  1 / x</a:t>
            </a:r>
          </a:p>
        </p:txBody>
      </p:sp>
    </p:spTree>
    <p:extLst>
      <p:ext uri="{BB962C8B-B14F-4D97-AF65-F5344CB8AC3E}">
        <p14:creationId xmlns:p14="http://schemas.microsoft.com/office/powerpoint/2010/main" val="369443343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B8B2-6462-414E-974C-B3CD51DE25BB}"/>
              </a:ext>
            </a:extLst>
          </p:cNvPr>
          <p:cNvSpPr>
            <a:spLocks noGrp="1"/>
          </p:cNvSpPr>
          <p:nvPr>
            <p:ph type="title"/>
          </p:nvPr>
        </p:nvSpPr>
        <p:spPr/>
        <p:txBody>
          <a:bodyPr/>
          <a:lstStyle/>
          <a:p>
            <a:r>
              <a:rPr lang="en-US" sz="3600" dirty="0">
                <a:solidFill>
                  <a:schemeClr val="tx2"/>
                </a:solidFill>
              </a:rPr>
              <a:t>Exploiting Expressiveness &amp; Extensibility</a:t>
            </a:r>
            <a:br>
              <a:rPr lang="en-US" sz="3600" dirty="0">
                <a:solidFill>
                  <a:schemeClr val="tx2"/>
                </a:solidFill>
              </a:rPr>
            </a:br>
            <a:r>
              <a:rPr lang="en-US" dirty="0">
                <a:solidFill>
                  <a:schemeClr val="tx2"/>
                </a:solidFill>
              </a:rPr>
              <a:t>Low*: A subset of F* that compiles to C</a:t>
            </a:r>
          </a:p>
        </p:txBody>
      </p:sp>
      <p:sp>
        <p:nvSpPr>
          <p:cNvPr id="3" name="Content Placeholder 2">
            <a:extLst>
              <a:ext uri="{FF2B5EF4-FFF2-40B4-BE49-F238E27FC236}">
                <a16:creationId xmlns:a16="http://schemas.microsoft.com/office/drawing/2014/main" id="{AE7E9CD9-9273-4BBB-8524-102CD7A61E3E}"/>
              </a:ext>
            </a:extLst>
          </p:cNvPr>
          <p:cNvSpPr>
            <a:spLocks noGrp="1"/>
          </p:cNvSpPr>
          <p:nvPr>
            <p:ph sz="quarter" idx="10"/>
          </p:nvPr>
        </p:nvSpPr>
        <p:spPr>
          <a:xfrm>
            <a:off x="268928" y="1628057"/>
            <a:ext cx="11653523" cy="4938842"/>
          </a:xfrm>
        </p:spPr>
        <p:txBody>
          <a:bodyPr/>
          <a:lstStyle/>
          <a:p>
            <a:r>
              <a:rPr lang="en-US" dirty="0"/>
              <a:t>Embed within F* a </a:t>
            </a:r>
            <a:r>
              <a:rPr lang="en-US" dirty="0" err="1"/>
              <a:t>CompCert</a:t>
            </a:r>
            <a:r>
              <a:rPr lang="en-US" dirty="0"/>
              <a:t> C-like memory model</a:t>
            </a:r>
          </a:p>
          <a:p>
            <a:pPr lvl="1"/>
            <a:r>
              <a:rPr lang="en-US" dirty="0"/>
              <a:t>Low*: An effect for stateful programs manipulating a C-like memory model</a:t>
            </a:r>
          </a:p>
          <a:p>
            <a:pPr lvl="1"/>
            <a:r>
              <a:rPr lang="en-US" dirty="0"/>
              <a:t>Programs in the Low* effect are extracted to C by </a:t>
            </a:r>
            <a:r>
              <a:rPr lang="en-US" dirty="0" err="1"/>
              <a:t>KreMLin</a:t>
            </a:r>
            <a:r>
              <a:rPr lang="en-US" dirty="0"/>
              <a:t>, F*’s C backend</a:t>
            </a:r>
          </a:p>
          <a:p>
            <a:endParaRPr lang="en-US" dirty="0"/>
          </a:p>
          <a:p>
            <a:r>
              <a:rPr lang="en-US" dirty="0"/>
              <a:t>Separate memory region for heaps and stacks</a:t>
            </a:r>
          </a:p>
          <a:p>
            <a:pPr lvl="1"/>
            <a:r>
              <a:rPr lang="en-US" dirty="0"/>
              <a:t>A region is a heterogeneous partial map</a:t>
            </a:r>
          </a:p>
          <a:p>
            <a:pPr lvl="1"/>
            <a:r>
              <a:rPr lang="en-US" dirty="0">
                <a:latin typeface="Consolas" panose="020B0609020204030204" pitchFamily="49" charset="0"/>
              </a:rPr>
              <a:t>region = </a:t>
            </a:r>
            <a:r>
              <a:rPr lang="en-US" dirty="0" err="1">
                <a:latin typeface="Consolas" panose="020B0609020204030204" pitchFamily="49" charset="0"/>
              </a:rPr>
              <a:t>addr</a:t>
            </a:r>
            <a:r>
              <a:rPr lang="en-US" dirty="0">
                <a:latin typeface="Consolas" panose="020B0609020204030204" pitchFamily="49" charset="0"/>
              </a:rPr>
              <a:t> -&gt; option (</a:t>
            </a:r>
            <a:r>
              <a:rPr lang="en-US" dirty="0" err="1">
                <a:latin typeface="Consolas" panose="020B0609020204030204" pitchFamily="49" charset="0"/>
              </a:rPr>
              <a:t>a:Type</a:t>
            </a:r>
            <a:r>
              <a:rPr lang="en-US" dirty="0">
                <a:latin typeface="Consolas" panose="020B0609020204030204" pitchFamily="49" charset="0"/>
              </a:rPr>
              <a:t> &amp; a)</a:t>
            </a:r>
          </a:p>
          <a:p>
            <a:pPr lvl="1"/>
            <a:endParaRPr lang="en-US" dirty="0"/>
          </a:p>
          <a:p>
            <a:r>
              <a:rPr lang="en-US" dirty="0"/>
              <a:t>With libraries modeling mutable arrays, pointers, structs, unions</a:t>
            </a:r>
          </a:p>
        </p:txBody>
      </p:sp>
    </p:spTree>
    <p:extLst>
      <p:ext uri="{BB962C8B-B14F-4D97-AF65-F5344CB8AC3E}">
        <p14:creationId xmlns:p14="http://schemas.microsoft.com/office/powerpoint/2010/main" val="15273819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Low* to C</a:t>
            </a:r>
          </a:p>
        </p:txBody>
      </p:sp>
      <p:pic>
        <p:nvPicPr>
          <p:cNvPr id="4" name="Content Placeholder 3"/>
          <p:cNvPicPr>
            <a:picLocks noGrp="1" noChangeAspect="1"/>
          </p:cNvPicPr>
          <p:nvPr>
            <p:ph idx="1"/>
          </p:nvPr>
        </p:nvPicPr>
        <p:blipFill rotWithShape="1">
          <a:blip r:embed="rId3"/>
          <a:srcRect t="-16111" b="16111"/>
          <a:stretch/>
        </p:blipFill>
        <p:spPr>
          <a:xfrm>
            <a:off x="485452" y="2793075"/>
            <a:ext cx="12091198" cy="3107439"/>
          </a:xfrm>
          <a:prstGeom prst="rect">
            <a:avLst/>
          </a:prstGeom>
          <a:noFill/>
        </p:spPr>
      </p:pic>
      <p:sp>
        <p:nvSpPr>
          <p:cNvPr id="5" name="TextBox 4"/>
          <p:cNvSpPr txBox="1"/>
          <p:nvPr/>
        </p:nvSpPr>
        <p:spPr>
          <a:xfrm>
            <a:off x="326062" y="1827231"/>
            <a:ext cx="1156371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051"/>
                </a:solidFill>
                <a:effectLst/>
                <a:uLnTx/>
                <a:uFillTx/>
                <a:latin typeface="Segoe UI"/>
                <a:ea typeface="+mn-ea"/>
                <a:cs typeface="+mn-cs"/>
              </a:rPr>
              <a:t>And to support compilation to C, in nearly 1-1 correspondence, for auditability of our generated code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051"/>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051"/>
                </a:solidFill>
                <a:effectLst/>
                <a:uLnTx/>
                <a:uFillTx/>
                <a:latin typeface="Segoe UI"/>
                <a:ea typeface="+mn-ea"/>
                <a:cs typeface="+mn-cs"/>
              </a:rPr>
              <a:t>Designed to allow manipulating a C-like view of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051"/>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051"/>
              </a:solidFill>
              <a:effectLst/>
              <a:uLnTx/>
              <a:uFillTx/>
              <a:latin typeface="Segoe UI"/>
              <a:ea typeface="+mn-ea"/>
              <a:cs typeface="+mn-cs"/>
            </a:endParaRPr>
          </a:p>
        </p:txBody>
      </p:sp>
      <p:sp>
        <p:nvSpPr>
          <p:cNvPr id="6" name="Rectangle 5"/>
          <p:cNvSpPr/>
          <p:nvPr/>
        </p:nvSpPr>
        <p:spPr bwMode="auto">
          <a:xfrm>
            <a:off x="312279" y="3318074"/>
            <a:ext cx="7595120" cy="2582440"/>
          </a:xfrm>
          <a:prstGeom prst="rect">
            <a:avLst/>
          </a:prstGeom>
          <a:solidFill>
            <a:schemeClr val="accent1">
              <a:alpha val="13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9" name="TextBox 8"/>
          <p:cNvSpPr txBox="1"/>
          <p:nvPr/>
        </p:nvSpPr>
        <p:spPr>
          <a:xfrm>
            <a:off x="3303050" y="2718648"/>
            <a:ext cx="1225421" cy="6278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Low*</a:t>
            </a:r>
          </a:p>
        </p:txBody>
      </p:sp>
      <p:sp>
        <p:nvSpPr>
          <p:cNvPr id="10" name="TextBox 9"/>
          <p:cNvSpPr txBox="1"/>
          <p:nvPr/>
        </p:nvSpPr>
        <p:spPr>
          <a:xfrm>
            <a:off x="9533553" y="2629963"/>
            <a:ext cx="538066" cy="6278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C</a:t>
            </a:r>
          </a:p>
        </p:txBody>
      </p:sp>
      <p:sp>
        <p:nvSpPr>
          <p:cNvPr id="3" name="Arrow: Right 2"/>
          <p:cNvSpPr/>
          <p:nvPr/>
        </p:nvSpPr>
        <p:spPr bwMode="auto">
          <a:xfrm>
            <a:off x="6933128" y="2823437"/>
            <a:ext cx="1948543" cy="391886"/>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rPr>
              <a:t>COMPILED</a:t>
            </a:r>
          </a:p>
        </p:txBody>
      </p:sp>
      <p:sp>
        <p:nvSpPr>
          <p:cNvPr id="11" name="Rectangle 10"/>
          <p:cNvSpPr/>
          <p:nvPr/>
        </p:nvSpPr>
        <p:spPr bwMode="auto">
          <a:xfrm>
            <a:off x="7907399" y="3325062"/>
            <a:ext cx="4732952" cy="2582440"/>
          </a:xfrm>
          <a:prstGeom prst="rect">
            <a:avLst/>
          </a:prstGeom>
          <a:solidFill>
            <a:schemeClr val="accent5">
              <a:lumMod val="60000"/>
              <a:lumOff val="40000"/>
              <a:alpha val="13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 name="TextBox 7"/>
          <p:cNvSpPr txBox="1"/>
          <p:nvPr/>
        </p:nvSpPr>
        <p:spPr>
          <a:xfrm>
            <a:off x="5475202" y="4876657"/>
            <a:ext cx="2068285" cy="4893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a:ea typeface="+mn-ea"/>
                <a:cs typeface="+mn-cs"/>
              </a:rPr>
              <a:t>Pointer arithmetic</a:t>
            </a:r>
          </a:p>
        </p:txBody>
      </p:sp>
      <p:sp>
        <p:nvSpPr>
          <p:cNvPr id="16" name="TextBox 15"/>
          <p:cNvSpPr txBox="1"/>
          <p:nvPr/>
        </p:nvSpPr>
        <p:spPr>
          <a:xfrm>
            <a:off x="5475202" y="4650783"/>
            <a:ext cx="1789873" cy="4893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a:ea typeface="+mn-ea"/>
                <a:cs typeface="+mn-cs"/>
              </a:rPr>
              <a:t>Stack allocation</a:t>
            </a:r>
          </a:p>
        </p:txBody>
      </p:sp>
      <p:cxnSp>
        <p:nvCxnSpPr>
          <p:cNvPr id="13" name="Straight Arrow Connector 12"/>
          <p:cNvCxnSpPr/>
          <p:nvPr/>
        </p:nvCxnSpPr>
        <p:spPr>
          <a:xfrm flipV="1">
            <a:off x="7114382" y="4878259"/>
            <a:ext cx="1287210" cy="73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114382" y="5116475"/>
            <a:ext cx="1287210" cy="38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7856676" y="3299395"/>
            <a:ext cx="4859180" cy="263148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9" name="Rectangle 28"/>
          <p:cNvSpPr/>
          <p:nvPr/>
        </p:nvSpPr>
        <p:spPr bwMode="auto">
          <a:xfrm>
            <a:off x="1251471" y="4103349"/>
            <a:ext cx="5562986" cy="413657"/>
          </a:xfrm>
          <a:prstGeom prst="rect">
            <a:avLst/>
          </a:prstGeom>
          <a:no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2" name="TextBox 31"/>
          <p:cNvSpPr txBox="1"/>
          <p:nvPr/>
        </p:nvSpPr>
        <p:spPr>
          <a:xfrm>
            <a:off x="6674434" y="3983538"/>
            <a:ext cx="1406138" cy="760208"/>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a:ea typeface="+mn-ea"/>
                <a:cs typeface="+mn-cs"/>
              </a:rPr>
              <a:t>Erased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a:ea typeface="+mn-ea"/>
                <a:cs typeface="+mn-cs"/>
              </a:rPr>
              <a:t>specification</a:t>
            </a:r>
          </a:p>
        </p:txBody>
      </p:sp>
    </p:spTree>
    <p:extLst>
      <p:ext uri="{BB962C8B-B14F-4D97-AF65-F5344CB8AC3E}">
        <p14:creationId xmlns:p14="http://schemas.microsoft.com/office/powerpoint/2010/main" val="3809293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8" grpId="0"/>
      <p:bldP spid="16" grpId="0"/>
      <p:bldP spid="21" grpId="0" animBg="1"/>
      <p:bldP spid="29"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A152C-D127-4D51-9A65-4CA239E24AB9}"/>
              </a:ext>
            </a:extLst>
          </p:cNvPr>
          <p:cNvPicPr>
            <a:picLocks noChangeAspect="1"/>
          </p:cNvPicPr>
          <p:nvPr/>
        </p:nvPicPr>
        <p:blipFill>
          <a:blip r:embed="rId2"/>
          <a:stretch>
            <a:fillRect/>
          </a:stretch>
        </p:blipFill>
        <p:spPr>
          <a:xfrm>
            <a:off x="453355" y="0"/>
            <a:ext cx="5503556" cy="6858000"/>
          </a:xfrm>
          <a:prstGeom prst="rect">
            <a:avLst/>
          </a:prstGeom>
        </p:spPr>
      </p:pic>
      <p:grpSp>
        <p:nvGrpSpPr>
          <p:cNvPr id="8" name="Group 7">
            <a:extLst>
              <a:ext uri="{FF2B5EF4-FFF2-40B4-BE49-F238E27FC236}">
                <a16:creationId xmlns:a16="http://schemas.microsoft.com/office/drawing/2014/main" id="{133C8267-163B-45EA-819E-0CADD2B113BB}"/>
              </a:ext>
            </a:extLst>
          </p:cNvPr>
          <p:cNvGrpSpPr/>
          <p:nvPr/>
        </p:nvGrpSpPr>
        <p:grpSpPr>
          <a:xfrm>
            <a:off x="5276258" y="413657"/>
            <a:ext cx="6060030" cy="960263"/>
            <a:chOff x="5276258" y="413657"/>
            <a:chExt cx="6060030" cy="960263"/>
          </a:xfrm>
        </p:grpSpPr>
        <p:sp>
          <p:nvSpPr>
            <p:cNvPr id="6" name="TextBox 5">
              <a:extLst>
                <a:ext uri="{FF2B5EF4-FFF2-40B4-BE49-F238E27FC236}">
                  <a16:creationId xmlns:a16="http://schemas.microsoft.com/office/drawing/2014/main" id="{AD6887CE-DF8C-40D8-8AC4-8DBFB64D3E82}"/>
                </a:ext>
              </a:extLst>
            </p:cNvPr>
            <p:cNvSpPr txBox="1"/>
            <p:nvPr/>
          </p:nvSpPr>
          <p:spPr>
            <a:xfrm>
              <a:off x="6434876" y="413657"/>
              <a:ext cx="4901412"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Dependently typed specs in the style of Hoare Type Theory / Coq</a:t>
              </a:r>
            </a:p>
          </p:txBody>
        </p:sp>
        <p:sp>
          <p:nvSpPr>
            <p:cNvPr id="7" name="Arrow: Right 6">
              <a:extLst>
                <a:ext uri="{FF2B5EF4-FFF2-40B4-BE49-F238E27FC236}">
                  <a16:creationId xmlns:a16="http://schemas.microsoft.com/office/drawing/2014/main" id="{38D0BA78-B2AD-43DB-A470-6218105E7195}"/>
                </a:ext>
              </a:extLst>
            </p:cNvPr>
            <p:cNvSpPr/>
            <p:nvPr/>
          </p:nvSpPr>
          <p:spPr bwMode="auto">
            <a:xfrm rot="10800000">
              <a:off x="5276258" y="731922"/>
              <a:ext cx="1249491" cy="32373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1" name="Group 10">
            <a:extLst>
              <a:ext uri="{FF2B5EF4-FFF2-40B4-BE49-F238E27FC236}">
                <a16:creationId xmlns:a16="http://schemas.microsoft.com/office/drawing/2014/main" id="{A7C97982-9886-4399-BBC2-4EFF5B50F990}"/>
              </a:ext>
            </a:extLst>
          </p:cNvPr>
          <p:cNvGrpSpPr/>
          <p:nvPr/>
        </p:nvGrpSpPr>
        <p:grpSpPr>
          <a:xfrm>
            <a:off x="5276258" y="3174842"/>
            <a:ext cx="5736298" cy="1625060"/>
            <a:chOff x="5276258" y="3174842"/>
            <a:chExt cx="5736298" cy="1625060"/>
          </a:xfrm>
        </p:grpSpPr>
        <p:sp>
          <p:nvSpPr>
            <p:cNvPr id="5" name="TextBox 4">
              <a:extLst>
                <a:ext uri="{FF2B5EF4-FFF2-40B4-BE49-F238E27FC236}">
                  <a16:creationId xmlns:a16="http://schemas.microsoft.com/office/drawing/2014/main" id="{AE075AC7-1A81-4586-A688-A0D36A5A8D9C}"/>
                </a:ext>
              </a:extLst>
            </p:cNvPr>
            <p:cNvSpPr txBox="1"/>
            <p:nvPr/>
          </p:nvSpPr>
          <p:spPr>
            <a:xfrm>
              <a:off x="6525749" y="3174842"/>
              <a:ext cx="4486807" cy="1625060"/>
            </a:xfrm>
            <a:prstGeom prst="rect">
              <a:avLst/>
            </a:prstGeom>
            <a:noFill/>
          </p:spPr>
          <p:txBody>
            <a:bodyPr wrap="squar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rPr>
                <a:t>Dafny-ish</a:t>
              </a:r>
              <a:r>
                <a:rPr lang="en-US" sz="2400" dirty="0">
                  <a:gradFill>
                    <a:gsLst>
                      <a:gs pos="2917">
                        <a:schemeClr val="tx1"/>
                      </a:gs>
                      <a:gs pos="30000">
                        <a:schemeClr val="tx1"/>
                      </a:gs>
                    </a:gsLst>
                    <a:lin ang="5400000" scaled="0"/>
                  </a:gradFill>
                </a:rPr>
                <a:t> proofs mostly automated by SMT, with a few well-chosen user-supplied lemmas</a:t>
              </a:r>
            </a:p>
          </p:txBody>
        </p:sp>
        <p:sp>
          <p:nvSpPr>
            <p:cNvPr id="10" name="Arrow: Right 9">
              <a:extLst>
                <a:ext uri="{FF2B5EF4-FFF2-40B4-BE49-F238E27FC236}">
                  <a16:creationId xmlns:a16="http://schemas.microsoft.com/office/drawing/2014/main" id="{2591938F-2D3D-4A5B-8A4C-D26C8235EDE1}"/>
                </a:ext>
              </a:extLst>
            </p:cNvPr>
            <p:cNvSpPr/>
            <p:nvPr/>
          </p:nvSpPr>
          <p:spPr bwMode="auto">
            <a:xfrm rot="10800000">
              <a:off x="5276258" y="3471229"/>
              <a:ext cx="1249491" cy="32373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009406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2099-18DD-4EC3-90EF-914D421F30DE}"/>
              </a:ext>
            </a:extLst>
          </p:cNvPr>
          <p:cNvSpPr>
            <a:spLocks noGrp="1"/>
          </p:cNvSpPr>
          <p:nvPr>
            <p:ph type="title"/>
          </p:nvPr>
        </p:nvSpPr>
        <p:spPr/>
        <p:txBody>
          <a:bodyPr/>
          <a:lstStyle/>
          <a:p>
            <a:r>
              <a:rPr lang="en-US" dirty="0">
                <a:solidFill>
                  <a:schemeClr val="tx2"/>
                </a:solidFill>
              </a:rPr>
              <a:t>But SMT-based proofs can go awry</a:t>
            </a:r>
          </a:p>
        </p:txBody>
      </p:sp>
      <p:sp>
        <p:nvSpPr>
          <p:cNvPr id="3" name="Content Placeholder 2">
            <a:extLst>
              <a:ext uri="{FF2B5EF4-FFF2-40B4-BE49-F238E27FC236}">
                <a16:creationId xmlns:a16="http://schemas.microsoft.com/office/drawing/2014/main" id="{D9F89D14-F112-4DAE-8DEF-5FE5BDC671FF}"/>
              </a:ext>
            </a:extLst>
          </p:cNvPr>
          <p:cNvSpPr>
            <a:spLocks noGrp="1"/>
          </p:cNvSpPr>
          <p:nvPr>
            <p:ph sz="quarter" idx="10"/>
          </p:nvPr>
        </p:nvSpPr>
        <p:spPr>
          <a:xfrm>
            <a:off x="269239" y="1190734"/>
            <a:ext cx="11653523" cy="727700"/>
          </a:xfrm>
        </p:spPr>
        <p:txBody>
          <a:bodyPr/>
          <a:lstStyle/>
          <a:p>
            <a:r>
              <a:rPr lang="en-US" dirty="0"/>
              <a:t>E.g., when using theories like non-linear arithmetic</a:t>
            </a:r>
          </a:p>
        </p:txBody>
      </p:sp>
      <p:pic>
        <p:nvPicPr>
          <p:cNvPr id="5" name="Picture 4">
            <a:extLst>
              <a:ext uri="{FF2B5EF4-FFF2-40B4-BE49-F238E27FC236}">
                <a16:creationId xmlns:a16="http://schemas.microsoft.com/office/drawing/2014/main" id="{95C701E8-2E51-418F-8D39-4351831E6940}"/>
              </a:ext>
            </a:extLst>
          </p:cNvPr>
          <p:cNvPicPr>
            <a:picLocks noChangeAspect="1"/>
          </p:cNvPicPr>
          <p:nvPr/>
        </p:nvPicPr>
        <p:blipFill>
          <a:blip r:embed="rId2"/>
          <a:stretch>
            <a:fillRect/>
          </a:stretch>
        </p:blipFill>
        <p:spPr>
          <a:xfrm>
            <a:off x="1046801" y="2090399"/>
            <a:ext cx="8508139" cy="3604372"/>
          </a:xfrm>
          <a:prstGeom prst="rect">
            <a:avLst/>
          </a:prstGeom>
        </p:spPr>
      </p:pic>
      <p:sp>
        <p:nvSpPr>
          <p:cNvPr id="6" name="Content Placeholder 2">
            <a:extLst>
              <a:ext uri="{FF2B5EF4-FFF2-40B4-BE49-F238E27FC236}">
                <a16:creationId xmlns:a16="http://schemas.microsoft.com/office/drawing/2014/main" id="{82608F9A-54AA-4154-BCA7-CD7E8C376A40}"/>
              </a:ext>
            </a:extLst>
          </p:cNvPr>
          <p:cNvSpPr txBox="1">
            <a:spLocks/>
          </p:cNvSpPr>
          <p:nvPr/>
        </p:nvSpPr>
        <p:spPr>
          <a:xfrm>
            <a:off x="127251" y="5839198"/>
            <a:ext cx="12123437" cy="727700"/>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None/>
            </a:pPr>
            <a:r>
              <a:rPr lang="en-US" dirty="0"/>
              <a:t>Forced to write very detailed proof terms when SMT fails</a:t>
            </a:r>
          </a:p>
        </p:txBody>
      </p:sp>
    </p:spTree>
    <p:extLst>
      <p:ext uri="{BB962C8B-B14F-4D97-AF65-F5344CB8AC3E}">
        <p14:creationId xmlns:p14="http://schemas.microsoft.com/office/powerpoint/2010/main" val="29609037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FEDA-B151-47C6-ABC9-0BF0B5158E29}"/>
              </a:ext>
            </a:extLst>
          </p:cNvPr>
          <p:cNvSpPr>
            <a:spLocks noGrp="1"/>
          </p:cNvSpPr>
          <p:nvPr>
            <p:ph type="title"/>
          </p:nvPr>
        </p:nvSpPr>
        <p:spPr/>
        <p:txBody>
          <a:bodyPr/>
          <a:lstStyle/>
          <a:p>
            <a:r>
              <a:rPr lang="en-US" dirty="0">
                <a:solidFill>
                  <a:schemeClr val="tx2"/>
                </a:solidFill>
              </a:rPr>
              <a:t>And can be at a low level of abstraction</a:t>
            </a:r>
          </a:p>
        </p:txBody>
      </p:sp>
      <p:pic>
        <p:nvPicPr>
          <p:cNvPr id="4" name="Picture 3">
            <a:extLst>
              <a:ext uri="{FF2B5EF4-FFF2-40B4-BE49-F238E27FC236}">
                <a16:creationId xmlns:a16="http://schemas.microsoft.com/office/drawing/2014/main" id="{D53FA557-2A59-4040-86A3-34AFDA2F33A5}"/>
              </a:ext>
            </a:extLst>
          </p:cNvPr>
          <p:cNvPicPr>
            <a:picLocks noChangeAspect="1"/>
          </p:cNvPicPr>
          <p:nvPr/>
        </p:nvPicPr>
        <p:blipFill>
          <a:blip r:embed="rId2"/>
          <a:stretch>
            <a:fillRect/>
          </a:stretch>
        </p:blipFill>
        <p:spPr>
          <a:xfrm>
            <a:off x="738187" y="1781435"/>
            <a:ext cx="10715625" cy="6858000"/>
          </a:xfrm>
          <a:prstGeom prst="rect">
            <a:avLst/>
          </a:prstGeom>
        </p:spPr>
      </p:pic>
      <p:sp>
        <p:nvSpPr>
          <p:cNvPr id="5" name="Content Placeholder 2">
            <a:extLst>
              <a:ext uri="{FF2B5EF4-FFF2-40B4-BE49-F238E27FC236}">
                <a16:creationId xmlns:a16="http://schemas.microsoft.com/office/drawing/2014/main" id="{1200E641-3CDE-4BFE-9717-1228C8B1C43B}"/>
              </a:ext>
            </a:extLst>
          </p:cNvPr>
          <p:cNvSpPr>
            <a:spLocks noGrp="1"/>
          </p:cNvSpPr>
          <p:nvPr>
            <p:ph sz="quarter" idx="10"/>
          </p:nvPr>
        </p:nvSpPr>
        <p:spPr>
          <a:xfrm>
            <a:off x="269239" y="1190734"/>
            <a:ext cx="11653523" cy="517065"/>
          </a:xfrm>
        </p:spPr>
        <p:txBody>
          <a:bodyPr/>
          <a:lstStyle/>
          <a:p>
            <a:r>
              <a:rPr lang="en-US" sz="2400" dirty="0"/>
              <a:t>Lots of boilerplate to define parsers/formatters and prove them mutually inverse</a:t>
            </a:r>
          </a:p>
        </p:txBody>
      </p:sp>
    </p:spTree>
    <p:extLst>
      <p:ext uri="{BB962C8B-B14F-4D97-AF65-F5344CB8AC3E}">
        <p14:creationId xmlns:p14="http://schemas.microsoft.com/office/powerpoint/2010/main" val="203244040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B917-EBDD-4BF7-AC9B-1F99BFE29E60}"/>
              </a:ext>
            </a:extLst>
          </p:cNvPr>
          <p:cNvSpPr>
            <a:spLocks noGrp="1"/>
          </p:cNvSpPr>
          <p:nvPr>
            <p:ph type="title"/>
          </p:nvPr>
        </p:nvSpPr>
        <p:spPr>
          <a:xfrm>
            <a:off x="266611" y="143434"/>
            <a:ext cx="11655840" cy="2187971"/>
          </a:xfrm>
        </p:spPr>
        <p:txBody>
          <a:bodyPr/>
          <a:lstStyle/>
          <a:p>
            <a:r>
              <a:rPr lang="en-US" dirty="0">
                <a:solidFill>
                  <a:schemeClr val="tx2"/>
                </a:solidFill>
              </a:rPr>
              <a:t>Domain-specific languages, </a:t>
            </a:r>
            <a:br>
              <a:rPr lang="en-US" dirty="0">
                <a:solidFill>
                  <a:schemeClr val="tx2"/>
                </a:solidFill>
              </a:rPr>
            </a:br>
            <a:r>
              <a:rPr lang="en-US" dirty="0">
                <a:solidFill>
                  <a:schemeClr val="tx2"/>
                </a:solidFill>
              </a:rPr>
              <a:t>ad hoc proof automation,</a:t>
            </a:r>
            <a:br>
              <a:rPr lang="en-US" dirty="0">
                <a:solidFill>
                  <a:schemeClr val="tx2"/>
                </a:solidFill>
              </a:rPr>
            </a:br>
            <a:r>
              <a:rPr lang="en-US" dirty="0">
                <a:solidFill>
                  <a:schemeClr val="tx2"/>
                </a:solidFill>
              </a:rPr>
              <a:t>extensibility</a:t>
            </a:r>
          </a:p>
        </p:txBody>
      </p:sp>
      <p:sp>
        <p:nvSpPr>
          <p:cNvPr id="3" name="Content Placeholder 2">
            <a:extLst>
              <a:ext uri="{FF2B5EF4-FFF2-40B4-BE49-F238E27FC236}">
                <a16:creationId xmlns:a16="http://schemas.microsoft.com/office/drawing/2014/main" id="{A342FC1B-4E34-4C6B-831E-C5522F579A09}"/>
              </a:ext>
            </a:extLst>
          </p:cNvPr>
          <p:cNvSpPr>
            <a:spLocks noGrp="1"/>
          </p:cNvSpPr>
          <p:nvPr>
            <p:ph sz="quarter" idx="10"/>
          </p:nvPr>
        </p:nvSpPr>
        <p:spPr>
          <a:xfrm>
            <a:off x="266611" y="2462033"/>
            <a:ext cx="11653523" cy="5132302"/>
          </a:xfrm>
        </p:spPr>
        <p:txBody>
          <a:bodyPr/>
          <a:lstStyle/>
          <a:p>
            <a:pPr marL="0" indent="0">
              <a:buNone/>
            </a:pPr>
            <a:r>
              <a:rPr lang="en-US" dirty="0"/>
              <a:t>Allow programmers to:</a:t>
            </a:r>
          </a:p>
          <a:p>
            <a:r>
              <a:rPr lang="en-US" dirty="0"/>
              <a:t>Customize how programs are </a:t>
            </a:r>
            <a:r>
              <a:rPr lang="en-US" dirty="0" err="1"/>
              <a:t>typechecked</a:t>
            </a:r>
            <a:r>
              <a:rPr lang="en-US" dirty="0"/>
              <a:t>, producing domain-specific VCs</a:t>
            </a:r>
          </a:p>
          <a:p>
            <a:r>
              <a:rPr lang="en-US" dirty="0"/>
              <a:t>Metaprogram programs and their proofs</a:t>
            </a:r>
          </a:p>
          <a:p>
            <a:r>
              <a:rPr lang="en-US" dirty="0"/>
              <a:t>Define their own equivalence preserving program transformations</a:t>
            </a:r>
          </a:p>
          <a:p>
            <a:r>
              <a:rPr lang="en-US" dirty="0"/>
              <a:t>…</a:t>
            </a:r>
          </a:p>
          <a:p>
            <a:pPr marL="0" indent="0">
              <a:buNone/>
            </a:pPr>
            <a:endParaRPr lang="en-US" dirty="0"/>
          </a:p>
        </p:txBody>
      </p:sp>
    </p:spTree>
    <p:extLst>
      <p:ext uri="{BB962C8B-B14F-4D97-AF65-F5344CB8AC3E}">
        <p14:creationId xmlns:p14="http://schemas.microsoft.com/office/powerpoint/2010/main" val="21880331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B917-EBDD-4BF7-AC9B-1F99BFE29E60}"/>
              </a:ext>
            </a:extLst>
          </p:cNvPr>
          <p:cNvSpPr>
            <a:spLocks noGrp="1"/>
          </p:cNvSpPr>
          <p:nvPr>
            <p:ph type="title"/>
          </p:nvPr>
        </p:nvSpPr>
        <p:spPr>
          <a:xfrm>
            <a:off x="266611" y="143434"/>
            <a:ext cx="11655840" cy="2187971"/>
          </a:xfrm>
        </p:spPr>
        <p:txBody>
          <a:bodyPr/>
          <a:lstStyle/>
          <a:p>
            <a:r>
              <a:rPr lang="en-US" dirty="0">
                <a:solidFill>
                  <a:schemeClr val="tx2"/>
                </a:solidFill>
              </a:rPr>
              <a:t>Domain-specific languages, </a:t>
            </a:r>
            <a:br>
              <a:rPr lang="en-US" dirty="0">
                <a:solidFill>
                  <a:schemeClr val="tx2"/>
                </a:solidFill>
              </a:rPr>
            </a:br>
            <a:r>
              <a:rPr lang="en-US" dirty="0">
                <a:solidFill>
                  <a:schemeClr val="tx2"/>
                </a:solidFill>
              </a:rPr>
              <a:t>ad hoc proof automation,</a:t>
            </a:r>
            <a:br>
              <a:rPr lang="en-US" dirty="0">
                <a:solidFill>
                  <a:schemeClr val="tx2"/>
                </a:solidFill>
              </a:rPr>
            </a:br>
            <a:r>
              <a:rPr lang="en-US" dirty="0">
                <a:solidFill>
                  <a:schemeClr val="tx2"/>
                </a:solidFill>
              </a:rPr>
              <a:t>extensibility</a:t>
            </a:r>
          </a:p>
        </p:txBody>
      </p:sp>
      <p:sp>
        <p:nvSpPr>
          <p:cNvPr id="3" name="Content Placeholder 2">
            <a:extLst>
              <a:ext uri="{FF2B5EF4-FFF2-40B4-BE49-F238E27FC236}">
                <a16:creationId xmlns:a16="http://schemas.microsoft.com/office/drawing/2014/main" id="{A342FC1B-4E34-4C6B-831E-C5522F579A09}"/>
              </a:ext>
            </a:extLst>
          </p:cNvPr>
          <p:cNvSpPr>
            <a:spLocks noGrp="1"/>
          </p:cNvSpPr>
          <p:nvPr>
            <p:ph sz="quarter" idx="10"/>
          </p:nvPr>
        </p:nvSpPr>
        <p:spPr>
          <a:xfrm>
            <a:off x="266611" y="2462033"/>
            <a:ext cx="11653523" cy="5252976"/>
          </a:xfrm>
        </p:spPr>
        <p:txBody>
          <a:bodyPr/>
          <a:lstStyle/>
          <a:p>
            <a:pPr marL="0" indent="0">
              <a:buNone/>
            </a:pPr>
            <a:r>
              <a:rPr lang="en-US" dirty="0"/>
              <a:t>By treating the F* object language as its own metalanguage</a:t>
            </a:r>
          </a:p>
          <a:p>
            <a:pPr marL="0" indent="0">
              <a:buNone/>
            </a:pPr>
            <a:endParaRPr lang="en-US" dirty="0"/>
          </a:p>
          <a:p>
            <a:pPr marL="0" indent="0">
              <a:buNone/>
            </a:pPr>
            <a:r>
              <a:rPr lang="en-US" dirty="0"/>
              <a:t>Building on </a:t>
            </a:r>
            <a:r>
              <a:rPr lang="en-US" i="1" dirty="0">
                <a:solidFill>
                  <a:srgbClr val="00B0F0"/>
                </a:solidFill>
              </a:rPr>
              <a:t>elaborator reflection</a:t>
            </a:r>
            <a:r>
              <a:rPr lang="en-US" dirty="0">
                <a:solidFill>
                  <a:srgbClr val="00B0F0"/>
                </a:solidFill>
              </a:rPr>
              <a:t> </a:t>
            </a:r>
            <a:r>
              <a:rPr lang="en-US" dirty="0"/>
              <a:t>a great idea by</a:t>
            </a:r>
          </a:p>
          <a:p>
            <a:r>
              <a:rPr lang="en-US" dirty="0"/>
              <a:t>David Christiansen and Edwin Brady (Idris)</a:t>
            </a:r>
          </a:p>
          <a:p>
            <a:r>
              <a:rPr lang="en-US" dirty="0"/>
              <a:t>Leonardo de Moura (Lean)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971836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EFAE-81BD-4D1D-9797-D2368DF5FCF3}"/>
              </a:ext>
            </a:extLst>
          </p:cNvPr>
          <p:cNvSpPr>
            <a:spLocks noGrp="1"/>
          </p:cNvSpPr>
          <p:nvPr>
            <p:ph type="title"/>
          </p:nvPr>
        </p:nvSpPr>
        <p:spPr/>
        <p:txBody>
          <a:bodyPr/>
          <a:lstStyle/>
          <a:p>
            <a:r>
              <a:rPr lang="en-US" dirty="0">
                <a:solidFill>
                  <a:schemeClr val="tx2"/>
                </a:solidFill>
              </a:rPr>
              <a:t>A passive compiler pipeline</a:t>
            </a:r>
          </a:p>
        </p:txBody>
      </p:sp>
      <p:sp>
        <p:nvSpPr>
          <p:cNvPr id="5" name="Rectangle: Rounded Corners 4">
            <a:extLst>
              <a:ext uri="{FF2B5EF4-FFF2-40B4-BE49-F238E27FC236}">
                <a16:creationId xmlns:a16="http://schemas.microsoft.com/office/drawing/2014/main" id="{CE22FCD0-4B57-42FB-86FC-6324AFB252FE}"/>
              </a:ext>
            </a:extLst>
          </p:cNvPr>
          <p:cNvSpPr/>
          <p:nvPr/>
        </p:nvSpPr>
        <p:spPr bwMode="auto">
          <a:xfrm>
            <a:off x="1033669" y="3277956"/>
            <a:ext cx="1976467"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tx1"/>
                </a:solidFill>
              </a:rPr>
              <a:t>Parsing &amp; </a:t>
            </a:r>
            <a:r>
              <a:rPr lang="en-US" sz="2000" dirty="0" err="1">
                <a:solidFill>
                  <a:schemeClr val="tx1"/>
                </a:solidFill>
              </a:rPr>
              <a:t>Desugaring</a:t>
            </a:r>
            <a:endParaRPr lang="en-US" sz="2000" dirty="0">
              <a:solidFill>
                <a:schemeClr val="tx1"/>
              </a:solidFill>
            </a:endParaRPr>
          </a:p>
        </p:txBody>
      </p:sp>
      <p:sp>
        <p:nvSpPr>
          <p:cNvPr id="6" name="Rectangle: Rounded Corners 5">
            <a:extLst>
              <a:ext uri="{FF2B5EF4-FFF2-40B4-BE49-F238E27FC236}">
                <a16:creationId xmlns:a16="http://schemas.microsoft.com/office/drawing/2014/main" id="{DA197665-0BF0-436D-9B5A-8506C17D855C}"/>
              </a:ext>
            </a:extLst>
          </p:cNvPr>
          <p:cNvSpPr/>
          <p:nvPr/>
        </p:nvSpPr>
        <p:spPr bwMode="auto">
          <a:xfrm>
            <a:off x="4789714" y="3277956"/>
            <a:ext cx="1976467"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a:solidFill>
                  <a:schemeClr val="tx1"/>
                </a:solidFill>
              </a:rPr>
              <a:t>Typechecker</a:t>
            </a:r>
            <a:endParaRPr lang="en-US" sz="2000" dirty="0">
              <a:solidFill>
                <a:schemeClr val="tx1"/>
              </a:solidFill>
            </a:endParaRPr>
          </a:p>
        </p:txBody>
      </p:sp>
      <p:sp>
        <p:nvSpPr>
          <p:cNvPr id="10" name="Rectangle: Rounded Corners 9">
            <a:extLst>
              <a:ext uri="{FF2B5EF4-FFF2-40B4-BE49-F238E27FC236}">
                <a16:creationId xmlns:a16="http://schemas.microsoft.com/office/drawing/2014/main" id="{87AB81FD-DAE0-4643-9C4A-6D3FA8CAE9A4}"/>
              </a:ext>
            </a:extLst>
          </p:cNvPr>
          <p:cNvSpPr/>
          <p:nvPr/>
        </p:nvSpPr>
        <p:spPr bwMode="auto">
          <a:xfrm>
            <a:off x="8545759" y="3277956"/>
            <a:ext cx="2069232"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tx1"/>
                </a:solidFill>
              </a:rPr>
              <a:t>Extraction aka</a:t>
            </a:r>
          </a:p>
          <a:p>
            <a:pPr algn="ctr" defTabSz="932472" fontAlgn="base">
              <a:spcBef>
                <a:spcPct val="0"/>
              </a:spcBef>
              <a:spcAft>
                <a:spcPct val="0"/>
              </a:spcAft>
            </a:pPr>
            <a:r>
              <a:rPr lang="en-US" sz="2000" dirty="0">
                <a:solidFill>
                  <a:schemeClr val="tx1"/>
                </a:solidFill>
              </a:rPr>
              <a:t>Code generation</a:t>
            </a:r>
          </a:p>
        </p:txBody>
      </p:sp>
      <p:grpSp>
        <p:nvGrpSpPr>
          <p:cNvPr id="50" name="Group 49">
            <a:extLst>
              <a:ext uri="{FF2B5EF4-FFF2-40B4-BE49-F238E27FC236}">
                <a16:creationId xmlns:a16="http://schemas.microsoft.com/office/drawing/2014/main" id="{1C2DB637-B223-4E13-83F9-3C557767ADA2}"/>
              </a:ext>
            </a:extLst>
          </p:cNvPr>
          <p:cNvGrpSpPr/>
          <p:nvPr/>
        </p:nvGrpSpPr>
        <p:grpSpPr>
          <a:xfrm>
            <a:off x="2478158" y="3970856"/>
            <a:ext cx="6645015" cy="1384379"/>
            <a:chOff x="2478158" y="3970856"/>
            <a:chExt cx="6645015" cy="1384379"/>
          </a:xfrm>
        </p:grpSpPr>
        <p:sp>
          <p:nvSpPr>
            <p:cNvPr id="7" name="Rectangle: Rounded Corners 6">
              <a:extLst>
                <a:ext uri="{FF2B5EF4-FFF2-40B4-BE49-F238E27FC236}">
                  <a16:creationId xmlns:a16="http://schemas.microsoft.com/office/drawing/2014/main" id="{348CC4C0-4501-46B0-A590-F78EE13F835D}"/>
                </a:ext>
              </a:extLst>
            </p:cNvPr>
            <p:cNvSpPr/>
            <p:nvPr/>
          </p:nvSpPr>
          <p:spPr bwMode="auto">
            <a:xfrm>
              <a:off x="2478158" y="4662335"/>
              <a:ext cx="1715209"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tx1"/>
                  </a:solidFill>
                </a:rPr>
                <a:t>Higher-order Unification</a:t>
              </a:r>
            </a:p>
          </p:txBody>
        </p:sp>
        <p:sp>
          <p:nvSpPr>
            <p:cNvPr id="8" name="Rectangle: Rounded Corners 7">
              <a:extLst>
                <a:ext uri="{FF2B5EF4-FFF2-40B4-BE49-F238E27FC236}">
                  <a16:creationId xmlns:a16="http://schemas.microsoft.com/office/drawing/2014/main" id="{6A866D0D-A0A7-4414-B7A2-CD44F3B3B599}"/>
                </a:ext>
              </a:extLst>
            </p:cNvPr>
            <p:cNvSpPr/>
            <p:nvPr/>
          </p:nvSpPr>
          <p:spPr bwMode="auto">
            <a:xfrm>
              <a:off x="4943061" y="4662335"/>
              <a:ext cx="1715209"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tx1"/>
                  </a:solidFill>
                </a:rPr>
                <a:t>Normalizer</a:t>
              </a:r>
            </a:p>
          </p:txBody>
        </p:sp>
        <p:sp>
          <p:nvSpPr>
            <p:cNvPr id="9" name="Rectangle: Rounded Corners 8">
              <a:extLst>
                <a:ext uri="{FF2B5EF4-FFF2-40B4-BE49-F238E27FC236}">
                  <a16:creationId xmlns:a16="http://schemas.microsoft.com/office/drawing/2014/main" id="{5BFAFC11-D91E-4E85-9CBB-24D8910723A8}"/>
                </a:ext>
              </a:extLst>
            </p:cNvPr>
            <p:cNvSpPr/>
            <p:nvPr/>
          </p:nvSpPr>
          <p:spPr bwMode="auto">
            <a:xfrm>
              <a:off x="7407964" y="4662335"/>
              <a:ext cx="1715209"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tx1"/>
                  </a:solidFill>
                </a:rPr>
                <a:t>SMT Encoding</a:t>
              </a:r>
            </a:p>
          </p:txBody>
        </p:sp>
        <p:cxnSp>
          <p:nvCxnSpPr>
            <p:cNvPr id="12" name="Straight Arrow Connector 11">
              <a:extLst>
                <a:ext uri="{FF2B5EF4-FFF2-40B4-BE49-F238E27FC236}">
                  <a16:creationId xmlns:a16="http://schemas.microsoft.com/office/drawing/2014/main" id="{FDF96363-3B9D-4B87-AED9-786FF642C16F}"/>
                </a:ext>
              </a:extLst>
            </p:cNvPr>
            <p:cNvCxnSpPr>
              <a:cxnSpLocks/>
              <a:stCxn id="6" idx="2"/>
              <a:endCxn id="7" idx="0"/>
            </p:cNvCxnSpPr>
            <p:nvPr/>
          </p:nvCxnSpPr>
          <p:spPr>
            <a:xfrm flipH="1">
              <a:off x="3335763" y="3970856"/>
              <a:ext cx="2442185" cy="6914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3E78B0-2A36-40FA-8ABF-9C4C4C289F27}"/>
                </a:ext>
              </a:extLst>
            </p:cNvPr>
            <p:cNvCxnSpPr>
              <a:cxnSpLocks/>
              <a:stCxn id="6" idx="2"/>
              <a:endCxn id="8" idx="0"/>
            </p:cNvCxnSpPr>
            <p:nvPr/>
          </p:nvCxnSpPr>
          <p:spPr>
            <a:xfrm>
              <a:off x="5777948" y="3970856"/>
              <a:ext cx="22718" cy="6914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F31150-BA1F-4B76-B9D7-D0B3FA317FAF}"/>
                </a:ext>
              </a:extLst>
            </p:cNvPr>
            <p:cNvCxnSpPr>
              <a:cxnSpLocks/>
              <a:stCxn id="6" idx="2"/>
              <a:endCxn id="9" idx="0"/>
            </p:cNvCxnSpPr>
            <p:nvPr/>
          </p:nvCxnSpPr>
          <p:spPr>
            <a:xfrm>
              <a:off x="5777948" y="3970856"/>
              <a:ext cx="2487621" cy="6914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E8D0612-6400-47E7-A8CE-638BA89B84AB}"/>
                </a:ext>
              </a:extLst>
            </p:cNvPr>
            <p:cNvCxnSpPr>
              <a:cxnSpLocks/>
              <a:stCxn id="7" idx="3"/>
              <a:endCxn id="8" idx="1"/>
            </p:cNvCxnSpPr>
            <p:nvPr/>
          </p:nvCxnSpPr>
          <p:spPr>
            <a:xfrm>
              <a:off x="4193367" y="5008785"/>
              <a:ext cx="749694"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643785F-13E0-4CE9-9651-5A5547F93848}"/>
                </a:ext>
              </a:extLst>
            </p:cNvPr>
            <p:cNvCxnSpPr>
              <a:cxnSpLocks/>
              <a:stCxn id="8" idx="3"/>
              <a:endCxn id="9" idx="1"/>
            </p:cNvCxnSpPr>
            <p:nvPr/>
          </p:nvCxnSpPr>
          <p:spPr>
            <a:xfrm>
              <a:off x="6658270" y="5008785"/>
              <a:ext cx="749694"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2" name="Arrow: Right 31">
            <a:extLst>
              <a:ext uri="{FF2B5EF4-FFF2-40B4-BE49-F238E27FC236}">
                <a16:creationId xmlns:a16="http://schemas.microsoft.com/office/drawing/2014/main" id="{4A796723-F58F-4ECE-BC5A-D07BC6072323}"/>
              </a:ext>
            </a:extLst>
          </p:cNvPr>
          <p:cNvSpPr/>
          <p:nvPr/>
        </p:nvSpPr>
        <p:spPr bwMode="auto">
          <a:xfrm>
            <a:off x="3010136" y="3489518"/>
            <a:ext cx="1779578" cy="306693"/>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3" name="Arrow: Right 32">
            <a:extLst>
              <a:ext uri="{FF2B5EF4-FFF2-40B4-BE49-F238E27FC236}">
                <a16:creationId xmlns:a16="http://schemas.microsoft.com/office/drawing/2014/main" id="{1FE292B2-6620-4061-A2FC-544D4A20B19E}"/>
              </a:ext>
            </a:extLst>
          </p:cNvPr>
          <p:cNvSpPr/>
          <p:nvPr/>
        </p:nvSpPr>
        <p:spPr bwMode="auto">
          <a:xfrm>
            <a:off x="6766181" y="3488571"/>
            <a:ext cx="1779578" cy="306693"/>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4" name="Flowchart: Document 33">
            <a:extLst>
              <a:ext uri="{FF2B5EF4-FFF2-40B4-BE49-F238E27FC236}">
                <a16:creationId xmlns:a16="http://schemas.microsoft.com/office/drawing/2014/main" id="{66A4E6EB-ADFD-4FE7-B9B5-1FC90E177F9E}"/>
              </a:ext>
            </a:extLst>
          </p:cNvPr>
          <p:cNvSpPr/>
          <p:nvPr/>
        </p:nvSpPr>
        <p:spPr bwMode="auto">
          <a:xfrm>
            <a:off x="692897" y="1635697"/>
            <a:ext cx="1300607" cy="692900"/>
          </a:xfrm>
          <a:prstGeom prst="flowChartDocumen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a:gradFill>
                  <a:gsLst>
                    <a:gs pos="0">
                      <a:srgbClr val="FFFFFF"/>
                    </a:gs>
                    <a:gs pos="100000">
                      <a:srgbClr val="FFFFFF"/>
                    </a:gs>
                  </a:gsLst>
                  <a:lin ang="5400000" scaled="0"/>
                </a:gradFill>
              </a:rPr>
              <a:t>Program.fst</a:t>
            </a:r>
            <a:endParaRPr lang="en-US" sz="2000" dirty="0">
              <a:gradFill>
                <a:gsLst>
                  <a:gs pos="0">
                    <a:srgbClr val="FFFFFF"/>
                  </a:gs>
                  <a:gs pos="100000">
                    <a:srgbClr val="FFFFFF"/>
                  </a:gs>
                </a:gsLst>
                <a:lin ang="5400000" scaled="0"/>
              </a:gradFill>
            </a:endParaRPr>
          </a:p>
        </p:txBody>
      </p:sp>
      <p:sp>
        <p:nvSpPr>
          <p:cNvPr id="35" name="Arrow: Down 34">
            <a:extLst>
              <a:ext uri="{FF2B5EF4-FFF2-40B4-BE49-F238E27FC236}">
                <a16:creationId xmlns:a16="http://schemas.microsoft.com/office/drawing/2014/main" id="{4E8EA3B3-CFCA-4DB2-B4D6-7A84380DBD14}"/>
              </a:ext>
            </a:extLst>
          </p:cNvPr>
          <p:cNvSpPr/>
          <p:nvPr/>
        </p:nvSpPr>
        <p:spPr bwMode="auto">
          <a:xfrm>
            <a:off x="1226773" y="2328597"/>
            <a:ext cx="278295" cy="829207"/>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6" name="Arrow: Down 35">
            <a:extLst>
              <a:ext uri="{FF2B5EF4-FFF2-40B4-BE49-F238E27FC236}">
                <a16:creationId xmlns:a16="http://schemas.microsoft.com/office/drawing/2014/main" id="{2CE00B4D-3F1A-4A68-B3EA-7D61E2EC45EE}"/>
              </a:ext>
            </a:extLst>
          </p:cNvPr>
          <p:cNvSpPr/>
          <p:nvPr/>
        </p:nvSpPr>
        <p:spPr bwMode="auto">
          <a:xfrm>
            <a:off x="10386865" y="4082617"/>
            <a:ext cx="278295" cy="829207"/>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7" name="Flowchart: Document 36">
            <a:extLst>
              <a:ext uri="{FF2B5EF4-FFF2-40B4-BE49-F238E27FC236}">
                <a16:creationId xmlns:a16="http://schemas.microsoft.com/office/drawing/2014/main" id="{0586B129-2C36-4C2C-8089-1BCA19B81318}"/>
              </a:ext>
            </a:extLst>
          </p:cNvPr>
          <p:cNvSpPr/>
          <p:nvPr/>
        </p:nvSpPr>
        <p:spPr bwMode="auto">
          <a:xfrm>
            <a:off x="9964687" y="5023585"/>
            <a:ext cx="1300607" cy="692900"/>
          </a:xfrm>
          <a:prstGeom prst="flowChartDocumen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Program.ml</a:t>
            </a:r>
          </a:p>
        </p:txBody>
      </p:sp>
    </p:spTree>
    <p:extLst>
      <p:ext uri="{BB962C8B-B14F-4D97-AF65-F5344CB8AC3E}">
        <p14:creationId xmlns:p14="http://schemas.microsoft.com/office/powerpoint/2010/main" val="438006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EFAE-81BD-4D1D-9797-D2368DF5FCF3}"/>
              </a:ext>
            </a:extLst>
          </p:cNvPr>
          <p:cNvSpPr>
            <a:spLocks noGrp="1"/>
          </p:cNvSpPr>
          <p:nvPr>
            <p:ph type="title"/>
          </p:nvPr>
        </p:nvSpPr>
        <p:spPr>
          <a:xfrm>
            <a:off x="268079" y="128795"/>
            <a:ext cx="11863339" cy="1446826"/>
          </a:xfrm>
        </p:spPr>
        <p:txBody>
          <a:bodyPr/>
          <a:lstStyle/>
          <a:p>
            <a:r>
              <a:rPr lang="en-US" dirty="0">
                <a:solidFill>
                  <a:schemeClr val="tx2"/>
                </a:solidFill>
              </a:rPr>
              <a:t>Scripting components with a metaprogram</a:t>
            </a:r>
          </a:p>
        </p:txBody>
      </p:sp>
      <p:sp>
        <p:nvSpPr>
          <p:cNvPr id="5" name="Rectangle: Rounded Corners 4">
            <a:extLst>
              <a:ext uri="{FF2B5EF4-FFF2-40B4-BE49-F238E27FC236}">
                <a16:creationId xmlns:a16="http://schemas.microsoft.com/office/drawing/2014/main" id="{CE22FCD0-4B57-42FB-86FC-6324AFB252FE}"/>
              </a:ext>
            </a:extLst>
          </p:cNvPr>
          <p:cNvSpPr/>
          <p:nvPr/>
        </p:nvSpPr>
        <p:spPr bwMode="auto">
          <a:xfrm>
            <a:off x="1033669" y="3277956"/>
            <a:ext cx="1976467"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tx1"/>
                </a:solidFill>
              </a:rPr>
              <a:t>Parsing &amp; </a:t>
            </a:r>
            <a:r>
              <a:rPr lang="en-US" sz="2000" dirty="0" err="1">
                <a:solidFill>
                  <a:schemeClr val="tx1"/>
                </a:solidFill>
              </a:rPr>
              <a:t>Desugaring</a:t>
            </a:r>
            <a:endParaRPr lang="en-US" sz="2000" dirty="0">
              <a:solidFill>
                <a:schemeClr val="tx1"/>
              </a:solidFill>
            </a:endParaRPr>
          </a:p>
        </p:txBody>
      </p:sp>
      <p:sp>
        <p:nvSpPr>
          <p:cNvPr id="6" name="Rectangle: Rounded Corners 5">
            <a:extLst>
              <a:ext uri="{FF2B5EF4-FFF2-40B4-BE49-F238E27FC236}">
                <a16:creationId xmlns:a16="http://schemas.microsoft.com/office/drawing/2014/main" id="{DA197665-0BF0-436D-9B5A-8506C17D855C}"/>
              </a:ext>
            </a:extLst>
          </p:cNvPr>
          <p:cNvSpPr/>
          <p:nvPr/>
        </p:nvSpPr>
        <p:spPr bwMode="auto">
          <a:xfrm>
            <a:off x="4789714" y="3277956"/>
            <a:ext cx="1976467"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a:solidFill>
                  <a:schemeClr val="tx1"/>
                </a:solidFill>
              </a:rPr>
              <a:t>Typechecker</a:t>
            </a:r>
            <a:endParaRPr lang="en-US" sz="2000" dirty="0">
              <a:solidFill>
                <a:schemeClr val="tx1"/>
              </a:solidFill>
            </a:endParaRPr>
          </a:p>
        </p:txBody>
      </p:sp>
      <p:sp>
        <p:nvSpPr>
          <p:cNvPr id="10" name="Rectangle: Rounded Corners 9">
            <a:extLst>
              <a:ext uri="{FF2B5EF4-FFF2-40B4-BE49-F238E27FC236}">
                <a16:creationId xmlns:a16="http://schemas.microsoft.com/office/drawing/2014/main" id="{87AB81FD-DAE0-4643-9C4A-6D3FA8CAE9A4}"/>
              </a:ext>
            </a:extLst>
          </p:cNvPr>
          <p:cNvSpPr/>
          <p:nvPr/>
        </p:nvSpPr>
        <p:spPr bwMode="auto">
          <a:xfrm>
            <a:off x="8545759" y="3277956"/>
            <a:ext cx="2069232"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tx1"/>
                </a:solidFill>
              </a:rPr>
              <a:t>Extraction aka</a:t>
            </a:r>
          </a:p>
          <a:p>
            <a:pPr algn="ctr" defTabSz="932472" fontAlgn="base">
              <a:spcBef>
                <a:spcPct val="0"/>
              </a:spcBef>
              <a:spcAft>
                <a:spcPct val="0"/>
              </a:spcAft>
            </a:pPr>
            <a:r>
              <a:rPr lang="en-US" sz="2000" dirty="0">
                <a:solidFill>
                  <a:schemeClr val="tx1"/>
                </a:solidFill>
              </a:rPr>
              <a:t>Code generation</a:t>
            </a:r>
          </a:p>
        </p:txBody>
      </p:sp>
      <p:grpSp>
        <p:nvGrpSpPr>
          <p:cNvPr id="65" name="Group 64">
            <a:extLst>
              <a:ext uri="{FF2B5EF4-FFF2-40B4-BE49-F238E27FC236}">
                <a16:creationId xmlns:a16="http://schemas.microsoft.com/office/drawing/2014/main" id="{CC35D3DB-4D51-44E8-9C18-9437E80A726E}"/>
              </a:ext>
            </a:extLst>
          </p:cNvPr>
          <p:cNvGrpSpPr/>
          <p:nvPr/>
        </p:nvGrpSpPr>
        <p:grpSpPr>
          <a:xfrm>
            <a:off x="2478158" y="3970856"/>
            <a:ext cx="6645015" cy="1384379"/>
            <a:chOff x="2478158" y="3970856"/>
            <a:chExt cx="6645015" cy="1384379"/>
          </a:xfrm>
        </p:grpSpPr>
        <p:sp>
          <p:nvSpPr>
            <p:cNvPr id="7" name="Rectangle: Rounded Corners 6">
              <a:extLst>
                <a:ext uri="{FF2B5EF4-FFF2-40B4-BE49-F238E27FC236}">
                  <a16:creationId xmlns:a16="http://schemas.microsoft.com/office/drawing/2014/main" id="{348CC4C0-4501-46B0-A590-F78EE13F835D}"/>
                </a:ext>
              </a:extLst>
            </p:cNvPr>
            <p:cNvSpPr/>
            <p:nvPr/>
          </p:nvSpPr>
          <p:spPr bwMode="auto">
            <a:xfrm>
              <a:off x="2478158" y="4662335"/>
              <a:ext cx="1715209"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tx1"/>
                  </a:solidFill>
                </a:rPr>
                <a:t>Higher-order Unification</a:t>
              </a:r>
            </a:p>
          </p:txBody>
        </p:sp>
        <p:sp>
          <p:nvSpPr>
            <p:cNvPr id="8" name="Rectangle: Rounded Corners 7">
              <a:extLst>
                <a:ext uri="{FF2B5EF4-FFF2-40B4-BE49-F238E27FC236}">
                  <a16:creationId xmlns:a16="http://schemas.microsoft.com/office/drawing/2014/main" id="{6A866D0D-A0A7-4414-B7A2-CD44F3B3B599}"/>
                </a:ext>
              </a:extLst>
            </p:cNvPr>
            <p:cNvSpPr/>
            <p:nvPr/>
          </p:nvSpPr>
          <p:spPr bwMode="auto">
            <a:xfrm>
              <a:off x="4943061" y="4662335"/>
              <a:ext cx="1715209"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tx1"/>
                  </a:solidFill>
                </a:rPr>
                <a:t>Normalizer</a:t>
              </a:r>
            </a:p>
          </p:txBody>
        </p:sp>
        <p:sp>
          <p:nvSpPr>
            <p:cNvPr id="9" name="Rectangle: Rounded Corners 8">
              <a:extLst>
                <a:ext uri="{FF2B5EF4-FFF2-40B4-BE49-F238E27FC236}">
                  <a16:creationId xmlns:a16="http://schemas.microsoft.com/office/drawing/2014/main" id="{5BFAFC11-D91E-4E85-9CBB-24D8910723A8}"/>
                </a:ext>
              </a:extLst>
            </p:cNvPr>
            <p:cNvSpPr/>
            <p:nvPr/>
          </p:nvSpPr>
          <p:spPr bwMode="auto">
            <a:xfrm>
              <a:off x="7407964" y="4662335"/>
              <a:ext cx="1715209" cy="692900"/>
            </a:xfrm>
            <a:prstGeom prst="round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chemeClr val="tx1"/>
                  </a:solidFill>
                </a:rPr>
                <a:t>SMT Encoding</a:t>
              </a:r>
            </a:p>
          </p:txBody>
        </p:sp>
        <p:cxnSp>
          <p:nvCxnSpPr>
            <p:cNvPr id="12" name="Straight Arrow Connector 11">
              <a:extLst>
                <a:ext uri="{FF2B5EF4-FFF2-40B4-BE49-F238E27FC236}">
                  <a16:creationId xmlns:a16="http://schemas.microsoft.com/office/drawing/2014/main" id="{FDF96363-3B9D-4B87-AED9-786FF642C16F}"/>
                </a:ext>
              </a:extLst>
            </p:cNvPr>
            <p:cNvCxnSpPr>
              <a:stCxn id="6" idx="2"/>
              <a:endCxn id="7" idx="0"/>
            </p:cNvCxnSpPr>
            <p:nvPr/>
          </p:nvCxnSpPr>
          <p:spPr>
            <a:xfrm flipH="1">
              <a:off x="3335763" y="3970856"/>
              <a:ext cx="2442185" cy="6914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3E78B0-2A36-40FA-8ABF-9C4C4C289F27}"/>
                </a:ext>
              </a:extLst>
            </p:cNvPr>
            <p:cNvCxnSpPr>
              <a:cxnSpLocks/>
              <a:stCxn id="6" idx="2"/>
              <a:endCxn id="8" idx="0"/>
            </p:cNvCxnSpPr>
            <p:nvPr/>
          </p:nvCxnSpPr>
          <p:spPr>
            <a:xfrm>
              <a:off x="5777948" y="3970856"/>
              <a:ext cx="22718" cy="6914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F31150-BA1F-4B76-B9D7-D0B3FA317FAF}"/>
                </a:ext>
              </a:extLst>
            </p:cNvPr>
            <p:cNvCxnSpPr>
              <a:cxnSpLocks/>
              <a:stCxn id="6" idx="2"/>
              <a:endCxn id="9" idx="0"/>
            </p:cNvCxnSpPr>
            <p:nvPr/>
          </p:nvCxnSpPr>
          <p:spPr>
            <a:xfrm>
              <a:off x="5777948" y="3970856"/>
              <a:ext cx="2487621" cy="6914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E8D0612-6400-47E7-A8CE-638BA89B84AB}"/>
                </a:ext>
              </a:extLst>
            </p:cNvPr>
            <p:cNvCxnSpPr>
              <a:cxnSpLocks/>
              <a:stCxn id="7" idx="3"/>
              <a:endCxn id="8" idx="1"/>
            </p:cNvCxnSpPr>
            <p:nvPr/>
          </p:nvCxnSpPr>
          <p:spPr>
            <a:xfrm>
              <a:off x="4193367" y="5008785"/>
              <a:ext cx="749694"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643785F-13E0-4CE9-9651-5A5547F93848}"/>
                </a:ext>
              </a:extLst>
            </p:cNvPr>
            <p:cNvCxnSpPr>
              <a:cxnSpLocks/>
              <a:stCxn id="9" idx="1"/>
              <a:endCxn id="8" idx="3"/>
            </p:cNvCxnSpPr>
            <p:nvPr/>
          </p:nvCxnSpPr>
          <p:spPr>
            <a:xfrm flipH="1">
              <a:off x="6658270" y="5008785"/>
              <a:ext cx="749694"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2" name="Arrow: Right 31">
            <a:extLst>
              <a:ext uri="{FF2B5EF4-FFF2-40B4-BE49-F238E27FC236}">
                <a16:creationId xmlns:a16="http://schemas.microsoft.com/office/drawing/2014/main" id="{4A796723-F58F-4ECE-BC5A-D07BC6072323}"/>
              </a:ext>
            </a:extLst>
          </p:cNvPr>
          <p:cNvSpPr/>
          <p:nvPr/>
        </p:nvSpPr>
        <p:spPr bwMode="auto">
          <a:xfrm>
            <a:off x="3010136" y="3489518"/>
            <a:ext cx="1779578" cy="306693"/>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3" name="Arrow: Right 32">
            <a:extLst>
              <a:ext uri="{FF2B5EF4-FFF2-40B4-BE49-F238E27FC236}">
                <a16:creationId xmlns:a16="http://schemas.microsoft.com/office/drawing/2014/main" id="{1FE292B2-6620-4061-A2FC-544D4A20B19E}"/>
              </a:ext>
            </a:extLst>
          </p:cNvPr>
          <p:cNvSpPr/>
          <p:nvPr/>
        </p:nvSpPr>
        <p:spPr bwMode="auto">
          <a:xfrm>
            <a:off x="6766181" y="3488571"/>
            <a:ext cx="1779578" cy="306693"/>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4" name="Flowchart: Document 33">
            <a:extLst>
              <a:ext uri="{FF2B5EF4-FFF2-40B4-BE49-F238E27FC236}">
                <a16:creationId xmlns:a16="http://schemas.microsoft.com/office/drawing/2014/main" id="{66A4E6EB-ADFD-4FE7-B9B5-1FC90E177F9E}"/>
              </a:ext>
            </a:extLst>
          </p:cNvPr>
          <p:cNvSpPr/>
          <p:nvPr/>
        </p:nvSpPr>
        <p:spPr bwMode="auto">
          <a:xfrm>
            <a:off x="692897" y="1635697"/>
            <a:ext cx="1300607" cy="692900"/>
          </a:xfrm>
          <a:prstGeom prst="flowChartDocumen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a:gradFill>
                  <a:gsLst>
                    <a:gs pos="0">
                      <a:srgbClr val="FFFFFF"/>
                    </a:gs>
                    <a:gs pos="100000">
                      <a:srgbClr val="FFFFFF"/>
                    </a:gs>
                  </a:gsLst>
                  <a:lin ang="5400000" scaled="0"/>
                </a:gradFill>
              </a:rPr>
              <a:t>Program.fst</a:t>
            </a:r>
            <a:endParaRPr lang="en-US" sz="2000" dirty="0">
              <a:gradFill>
                <a:gsLst>
                  <a:gs pos="0">
                    <a:srgbClr val="FFFFFF"/>
                  </a:gs>
                  <a:gs pos="100000">
                    <a:srgbClr val="FFFFFF"/>
                  </a:gs>
                </a:gsLst>
                <a:lin ang="5400000" scaled="0"/>
              </a:gradFill>
            </a:endParaRPr>
          </a:p>
        </p:txBody>
      </p:sp>
      <p:sp>
        <p:nvSpPr>
          <p:cNvPr id="35" name="Arrow: Down 34">
            <a:extLst>
              <a:ext uri="{FF2B5EF4-FFF2-40B4-BE49-F238E27FC236}">
                <a16:creationId xmlns:a16="http://schemas.microsoft.com/office/drawing/2014/main" id="{4E8EA3B3-CFCA-4DB2-B4D6-7A84380DBD14}"/>
              </a:ext>
            </a:extLst>
          </p:cNvPr>
          <p:cNvSpPr/>
          <p:nvPr/>
        </p:nvSpPr>
        <p:spPr bwMode="auto">
          <a:xfrm>
            <a:off x="1226773" y="2328597"/>
            <a:ext cx="278295" cy="829207"/>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6" name="Arrow: Down 35">
            <a:extLst>
              <a:ext uri="{FF2B5EF4-FFF2-40B4-BE49-F238E27FC236}">
                <a16:creationId xmlns:a16="http://schemas.microsoft.com/office/drawing/2014/main" id="{2CE00B4D-3F1A-4A68-B3EA-7D61E2EC45EE}"/>
              </a:ext>
            </a:extLst>
          </p:cNvPr>
          <p:cNvSpPr/>
          <p:nvPr/>
        </p:nvSpPr>
        <p:spPr bwMode="auto">
          <a:xfrm>
            <a:off x="10386865" y="4082617"/>
            <a:ext cx="278295" cy="829207"/>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7" name="Flowchart: Document 36">
            <a:extLst>
              <a:ext uri="{FF2B5EF4-FFF2-40B4-BE49-F238E27FC236}">
                <a16:creationId xmlns:a16="http://schemas.microsoft.com/office/drawing/2014/main" id="{0586B129-2C36-4C2C-8089-1BCA19B81318}"/>
              </a:ext>
            </a:extLst>
          </p:cNvPr>
          <p:cNvSpPr/>
          <p:nvPr/>
        </p:nvSpPr>
        <p:spPr bwMode="auto">
          <a:xfrm>
            <a:off x="9964687" y="5023585"/>
            <a:ext cx="1300607" cy="692900"/>
          </a:xfrm>
          <a:prstGeom prst="flowChartDocumen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Program.ml</a:t>
            </a:r>
          </a:p>
        </p:txBody>
      </p:sp>
      <p:sp>
        <p:nvSpPr>
          <p:cNvPr id="20" name="Flowchart: Document 19">
            <a:extLst>
              <a:ext uri="{FF2B5EF4-FFF2-40B4-BE49-F238E27FC236}">
                <a16:creationId xmlns:a16="http://schemas.microsoft.com/office/drawing/2014/main" id="{11EA7F65-3B2A-47BF-A537-5C8A4AD2DF2B}"/>
              </a:ext>
            </a:extLst>
          </p:cNvPr>
          <p:cNvSpPr/>
          <p:nvPr/>
        </p:nvSpPr>
        <p:spPr bwMode="auto">
          <a:xfrm>
            <a:off x="2302093" y="5814866"/>
            <a:ext cx="1934816" cy="692900"/>
          </a:xfrm>
          <a:prstGeom prst="flowChartDocumen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a:gradFill>
                  <a:gsLst>
                    <a:gs pos="0">
                      <a:srgbClr val="FFFFFF"/>
                    </a:gs>
                    <a:gs pos="100000">
                      <a:srgbClr val="FFFFFF"/>
                    </a:gs>
                  </a:gsLst>
                  <a:lin ang="5400000" scaled="0"/>
                </a:gradFill>
              </a:rPr>
              <a:t>MetaProgram.fst</a:t>
            </a:r>
            <a:endParaRPr lang="en-US" sz="2000" dirty="0">
              <a:gradFill>
                <a:gsLst>
                  <a:gs pos="0">
                    <a:srgbClr val="FFFFFF"/>
                  </a:gs>
                  <a:gs pos="100000">
                    <a:srgbClr val="FFFFFF"/>
                  </a:gs>
                </a:gsLst>
                <a:lin ang="5400000" scaled="0"/>
              </a:gradFill>
            </a:endParaRPr>
          </a:p>
        </p:txBody>
      </p:sp>
      <p:cxnSp>
        <p:nvCxnSpPr>
          <p:cNvPr id="4" name="Connector: Curved 3">
            <a:extLst>
              <a:ext uri="{FF2B5EF4-FFF2-40B4-BE49-F238E27FC236}">
                <a16:creationId xmlns:a16="http://schemas.microsoft.com/office/drawing/2014/main" id="{26929517-41F8-488A-8AEF-21FB1987E02F}"/>
              </a:ext>
            </a:extLst>
          </p:cNvPr>
          <p:cNvCxnSpPr>
            <a:endCxn id="8" idx="2"/>
          </p:cNvCxnSpPr>
          <p:nvPr/>
        </p:nvCxnSpPr>
        <p:spPr>
          <a:xfrm flipV="1">
            <a:off x="4322102" y="5355235"/>
            <a:ext cx="1478564" cy="824064"/>
          </a:xfrm>
          <a:prstGeom prst="curvedConnector2">
            <a:avLst/>
          </a:prstGeom>
          <a:ln w="53975">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159A27CC-1F2F-42CD-85D6-C02C28C3733A}"/>
              </a:ext>
            </a:extLst>
          </p:cNvPr>
          <p:cNvGrpSpPr/>
          <p:nvPr/>
        </p:nvGrpSpPr>
        <p:grpSpPr>
          <a:xfrm>
            <a:off x="2055980" y="3970856"/>
            <a:ext cx="7524395" cy="1844010"/>
            <a:chOff x="2055980" y="3970856"/>
            <a:chExt cx="7524395" cy="1844010"/>
          </a:xfrm>
        </p:grpSpPr>
        <p:cxnSp>
          <p:nvCxnSpPr>
            <p:cNvPr id="14" name="Straight Arrow Connector 13">
              <a:extLst>
                <a:ext uri="{FF2B5EF4-FFF2-40B4-BE49-F238E27FC236}">
                  <a16:creationId xmlns:a16="http://schemas.microsoft.com/office/drawing/2014/main" id="{1893168D-EAC4-4072-BA3C-7F52D957D88A}"/>
                </a:ext>
              </a:extLst>
            </p:cNvPr>
            <p:cNvCxnSpPr>
              <a:stCxn id="20" idx="0"/>
            </p:cNvCxnSpPr>
            <p:nvPr/>
          </p:nvCxnSpPr>
          <p:spPr>
            <a:xfrm flipH="1" flipV="1">
              <a:off x="2055980" y="4032447"/>
              <a:ext cx="1213521" cy="1782419"/>
            </a:xfrm>
            <a:prstGeom prst="straightConnector1">
              <a:avLst/>
            </a:prstGeom>
            <a:ln w="22225">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D11F6D5-0D58-453A-BB53-FAF2F5D3CD5F}"/>
                </a:ext>
              </a:extLst>
            </p:cNvPr>
            <p:cNvCxnSpPr>
              <a:cxnSpLocks/>
              <a:stCxn id="20" idx="0"/>
              <a:endCxn id="7" idx="2"/>
            </p:cNvCxnSpPr>
            <p:nvPr/>
          </p:nvCxnSpPr>
          <p:spPr>
            <a:xfrm flipV="1">
              <a:off x="3269501" y="5355235"/>
              <a:ext cx="66262" cy="459631"/>
            </a:xfrm>
            <a:prstGeom prst="straightConnector1">
              <a:avLst/>
            </a:prstGeom>
            <a:ln w="22225">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C00C448-50C9-4921-89E9-E11EDA4535BF}"/>
                </a:ext>
              </a:extLst>
            </p:cNvPr>
            <p:cNvCxnSpPr>
              <a:cxnSpLocks/>
              <a:stCxn id="20" idx="0"/>
              <a:endCxn id="6" idx="2"/>
            </p:cNvCxnSpPr>
            <p:nvPr/>
          </p:nvCxnSpPr>
          <p:spPr>
            <a:xfrm flipV="1">
              <a:off x="3269501" y="3970856"/>
              <a:ext cx="2508447" cy="1844010"/>
            </a:xfrm>
            <a:prstGeom prst="straightConnector1">
              <a:avLst/>
            </a:prstGeom>
            <a:ln w="22225">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49562FF-D58F-40CD-A3C4-8DABD4352D1C}"/>
                </a:ext>
              </a:extLst>
            </p:cNvPr>
            <p:cNvCxnSpPr>
              <a:cxnSpLocks/>
              <a:stCxn id="20" idx="0"/>
              <a:endCxn id="8" idx="2"/>
            </p:cNvCxnSpPr>
            <p:nvPr/>
          </p:nvCxnSpPr>
          <p:spPr>
            <a:xfrm flipV="1">
              <a:off x="3269501" y="5355235"/>
              <a:ext cx="2531165" cy="459631"/>
            </a:xfrm>
            <a:prstGeom prst="straightConnector1">
              <a:avLst/>
            </a:prstGeom>
            <a:ln w="22225">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0F5A884-090E-4C4C-B721-B7731EB2883E}"/>
                </a:ext>
              </a:extLst>
            </p:cNvPr>
            <p:cNvCxnSpPr>
              <a:cxnSpLocks/>
              <a:stCxn id="20" idx="0"/>
              <a:endCxn id="9" idx="2"/>
            </p:cNvCxnSpPr>
            <p:nvPr/>
          </p:nvCxnSpPr>
          <p:spPr>
            <a:xfrm flipV="1">
              <a:off x="3269501" y="5355235"/>
              <a:ext cx="4996068" cy="459631"/>
            </a:xfrm>
            <a:prstGeom prst="straightConnector1">
              <a:avLst/>
            </a:prstGeom>
            <a:ln w="22225">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C75E68D-CE5D-4871-B7B2-87B445FB6AD0}"/>
                </a:ext>
              </a:extLst>
            </p:cNvPr>
            <p:cNvCxnSpPr>
              <a:cxnSpLocks/>
              <a:stCxn id="20" idx="0"/>
              <a:endCxn id="10" idx="2"/>
            </p:cNvCxnSpPr>
            <p:nvPr/>
          </p:nvCxnSpPr>
          <p:spPr>
            <a:xfrm flipV="1">
              <a:off x="3269501" y="3970856"/>
              <a:ext cx="6310874" cy="1844010"/>
            </a:xfrm>
            <a:prstGeom prst="straightConnector1">
              <a:avLst/>
            </a:prstGeom>
            <a:ln w="22225">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2979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72616" y="270034"/>
            <a:ext cx="12192000" cy="898525"/>
          </a:xfrm>
        </p:spPr>
        <p:txBody>
          <a:bodyPr/>
          <a:lstStyle/>
          <a:p>
            <a:r>
              <a:rPr lang="en-US" sz="5400" dirty="0"/>
              <a:t>TLS: Transport Layer Security</a:t>
            </a:r>
            <a:endParaRPr lang="en-US" sz="7200" dirty="0">
              <a:solidFill>
                <a:schemeClr val="tx2"/>
              </a:solidFill>
            </a:endParaRPr>
          </a:p>
        </p:txBody>
      </p:sp>
      <p:pic>
        <p:nvPicPr>
          <p:cNvPr id="26" name="Picture 25">
            <a:extLst>
              <a:ext uri="{FF2B5EF4-FFF2-40B4-BE49-F238E27FC236}">
                <a16:creationId xmlns:a16="http://schemas.microsoft.com/office/drawing/2014/main" id="{DD963314-FF98-49EA-8A0E-86F13DD80CFE}"/>
              </a:ext>
            </a:extLst>
          </p:cNvPr>
          <p:cNvPicPr>
            <a:picLocks noChangeAspect="1"/>
          </p:cNvPicPr>
          <p:nvPr/>
        </p:nvPicPr>
        <p:blipFill>
          <a:blip r:embed="rId4"/>
          <a:stretch>
            <a:fillRect/>
          </a:stretch>
        </p:blipFill>
        <p:spPr>
          <a:xfrm>
            <a:off x="4995016" y="1829323"/>
            <a:ext cx="5668328" cy="3122295"/>
          </a:xfrm>
          <a:prstGeom prst="rect">
            <a:avLst/>
          </a:prstGeom>
        </p:spPr>
      </p:pic>
      <p:sp>
        <p:nvSpPr>
          <p:cNvPr id="29" name="Content Placeholder 2">
            <a:extLst>
              <a:ext uri="{FF2B5EF4-FFF2-40B4-BE49-F238E27FC236}">
                <a16:creationId xmlns:a16="http://schemas.microsoft.com/office/drawing/2014/main" id="{98243069-1025-4A0E-8AD6-2A4F45EF5B47}"/>
              </a:ext>
            </a:extLst>
          </p:cNvPr>
          <p:cNvSpPr txBox="1">
            <a:spLocks/>
          </p:cNvSpPr>
          <p:nvPr/>
        </p:nvSpPr>
        <p:spPr>
          <a:xfrm>
            <a:off x="219960" y="4049376"/>
            <a:ext cx="11653523" cy="1934440"/>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a:t>Most widely deployed security?</a:t>
            </a:r>
            <a:br>
              <a:rPr lang="en-US"/>
            </a:br>
            <a:r>
              <a:rPr lang="en-US" sz="3200"/>
              <a:t>½ </a:t>
            </a:r>
            <a:r>
              <a:rPr lang="en-US"/>
              <a:t>Internet traffic (+40%/year)</a:t>
            </a:r>
          </a:p>
          <a:p>
            <a:r>
              <a:rPr lang="en-US"/>
              <a:t>Web, cloud, email, VoIP, 802.1x, VPNs, …</a:t>
            </a:r>
            <a:endParaRPr lang="en-US" dirty="0"/>
          </a:p>
        </p:txBody>
      </p:sp>
    </p:spTree>
    <p:custDataLst>
      <p:tags r:id="rId1"/>
    </p:custDataLst>
    <p:extLst>
      <p:ext uri="{BB962C8B-B14F-4D97-AF65-F5344CB8AC3E}">
        <p14:creationId xmlns:p14="http://schemas.microsoft.com/office/powerpoint/2010/main" val="1219604919"/>
      </p:ext>
    </p:extLst>
  </p:cSld>
  <p:clrMapOvr>
    <a:masterClrMapping/>
  </p:clrMapOvr>
  <mc:AlternateContent xmlns:mc="http://schemas.openxmlformats.org/markup-compatibility/2006">
    <mc:Choice xmlns:p14="http://schemas.microsoft.com/office/powerpoint/2010/main" Requires="p14">
      <p:transition p14:dur="0" advTm="62576"/>
    </mc:Choice>
    <mc:Fallback>
      <p:transition advTm="6257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9413-B64D-4C4C-9525-426A9346F17A}"/>
              </a:ext>
            </a:extLst>
          </p:cNvPr>
          <p:cNvSpPr>
            <a:spLocks noGrp="1"/>
          </p:cNvSpPr>
          <p:nvPr>
            <p:ph type="title"/>
          </p:nvPr>
        </p:nvSpPr>
        <p:spPr>
          <a:xfrm>
            <a:off x="268080" y="188871"/>
            <a:ext cx="11655840" cy="1645609"/>
          </a:xfrm>
        </p:spPr>
        <p:txBody>
          <a:bodyPr/>
          <a:lstStyle/>
          <a:p>
            <a:r>
              <a:rPr lang="en-US" dirty="0">
                <a:solidFill>
                  <a:schemeClr val="tx2"/>
                </a:solidFill>
              </a:rPr>
              <a:t>Scripting a language implementation</a:t>
            </a:r>
            <a:br>
              <a:rPr lang="en-US" dirty="0">
                <a:solidFill>
                  <a:schemeClr val="tx2"/>
                </a:solidFill>
              </a:rPr>
            </a:br>
            <a:r>
              <a:rPr lang="en-US" dirty="0">
                <a:solidFill>
                  <a:schemeClr val="tx2"/>
                </a:solidFill>
              </a:rPr>
              <a:t>from within the language</a:t>
            </a:r>
          </a:p>
        </p:txBody>
      </p:sp>
      <p:sp>
        <p:nvSpPr>
          <p:cNvPr id="3" name="Content Placeholder 2">
            <a:extLst>
              <a:ext uri="{FF2B5EF4-FFF2-40B4-BE49-F238E27FC236}">
                <a16:creationId xmlns:a16="http://schemas.microsoft.com/office/drawing/2014/main" id="{F4237C36-CE35-443F-824B-F9A09E572521}"/>
              </a:ext>
            </a:extLst>
          </p:cNvPr>
          <p:cNvSpPr>
            <a:spLocks noGrp="1"/>
          </p:cNvSpPr>
          <p:nvPr>
            <p:ph sz="quarter" idx="10"/>
          </p:nvPr>
        </p:nvSpPr>
        <p:spPr>
          <a:xfrm>
            <a:off x="270397" y="1877954"/>
            <a:ext cx="11653523" cy="4644220"/>
          </a:xfrm>
        </p:spPr>
        <p:txBody>
          <a:bodyPr/>
          <a:lstStyle/>
          <a:p>
            <a:pPr marL="0" indent="0">
              <a:buNone/>
            </a:pPr>
            <a:r>
              <a:rPr lang="en-US" dirty="0"/>
              <a:t>Provide a API to compiler internals for F* (meta)programs to reflect and/or construct </a:t>
            </a:r>
          </a:p>
          <a:p>
            <a:r>
              <a:rPr lang="en-US" sz="3200" dirty="0"/>
              <a:t>Syntax of terms</a:t>
            </a:r>
          </a:p>
          <a:p>
            <a:r>
              <a:rPr lang="en-US" sz="3200" dirty="0" err="1"/>
              <a:t>Typechecking</a:t>
            </a:r>
            <a:r>
              <a:rPr lang="en-US" sz="3200" dirty="0"/>
              <a:t> environment</a:t>
            </a:r>
          </a:p>
          <a:p>
            <a:r>
              <a:rPr lang="en-US" sz="3200" dirty="0"/>
              <a:t>Typing derivations</a:t>
            </a:r>
          </a:p>
          <a:p>
            <a:r>
              <a:rPr lang="en-US" sz="3200" dirty="0"/>
              <a:t>…</a:t>
            </a:r>
          </a:p>
          <a:p>
            <a:pPr marL="0" indent="0">
              <a:buNone/>
            </a:pPr>
            <a:r>
              <a:rPr lang="en-US" dirty="0"/>
              <a:t>F* compiler runs F* metaprograms to build and </a:t>
            </a:r>
            <a:r>
              <a:rPr lang="en-US" dirty="0" err="1"/>
              <a:t>typecheck</a:t>
            </a:r>
            <a:r>
              <a:rPr lang="en-US" dirty="0"/>
              <a:t> other F* programs</a:t>
            </a:r>
          </a:p>
        </p:txBody>
      </p:sp>
    </p:spTree>
    <p:extLst>
      <p:ext uri="{BB962C8B-B14F-4D97-AF65-F5344CB8AC3E}">
        <p14:creationId xmlns:p14="http://schemas.microsoft.com/office/powerpoint/2010/main" val="428198311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5859-B14D-485C-B8F2-C8D558F82BC9}"/>
              </a:ext>
            </a:extLst>
          </p:cNvPr>
          <p:cNvSpPr>
            <a:spLocks noGrp="1"/>
          </p:cNvSpPr>
          <p:nvPr>
            <p:ph type="title"/>
          </p:nvPr>
        </p:nvSpPr>
        <p:spPr>
          <a:xfrm>
            <a:off x="268928" y="291102"/>
            <a:ext cx="11655840" cy="1429787"/>
          </a:xfrm>
        </p:spPr>
        <p:txBody>
          <a:bodyPr/>
          <a:lstStyle/>
          <a:p>
            <a:r>
              <a:rPr lang="en-US" dirty="0">
                <a:solidFill>
                  <a:srgbClr val="00B0F0"/>
                </a:solidFill>
              </a:rPr>
              <a:t>From F*  to Meta-F*, </a:t>
            </a:r>
            <a:br>
              <a:rPr lang="en-US" dirty="0">
                <a:solidFill>
                  <a:srgbClr val="00B0F0"/>
                </a:solidFill>
              </a:rPr>
            </a:br>
            <a:r>
              <a:rPr lang="en-US" dirty="0">
                <a:solidFill>
                  <a:srgbClr val="00B0F0"/>
                </a:solidFill>
              </a:rPr>
              <a:t>In three easy steps</a:t>
            </a:r>
          </a:p>
        </p:txBody>
      </p:sp>
      <p:sp>
        <p:nvSpPr>
          <p:cNvPr id="3" name="Content Placeholder 2">
            <a:extLst>
              <a:ext uri="{FF2B5EF4-FFF2-40B4-BE49-F238E27FC236}">
                <a16:creationId xmlns:a16="http://schemas.microsoft.com/office/drawing/2014/main" id="{C2380BFF-EF08-4C24-9FDA-318AEBC0AC90}"/>
              </a:ext>
            </a:extLst>
          </p:cNvPr>
          <p:cNvSpPr>
            <a:spLocks noGrp="1"/>
          </p:cNvSpPr>
          <p:nvPr>
            <p:ph sz="quarter" idx="10"/>
          </p:nvPr>
        </p:nvSpPr>
        <p:spPr>
          <a:xfrm>
            <a:off x="326034" y="1900672"/>
            <a:ext cx="11653523" cy="4468596"/>
          </a:xfrm>
        </p:spPr>
        <p:txBody>
          <a:bodyPr/>
          <a:lstStyle/>
          <a:p>
            <a:pPr marL="742950" indent="-742950">
              <a:buFont typeface="+mj-lt"/>
              <a:buAutoNum type="arabicPeriod"/>
            </a:pPr>
            <a:r>
              <a:rPr lang="en-US" dirty="0"/>
              <a:t>Metaprogramming as a computational effect of </a:t>
            </a:r>
            <a:r>
              <a:rPr lang="en-US" i="1" dirty="0"/>
              <a:t>proof-state transformers</a:t>
            </a:r>
          </a:p>
          <a:p>
            <a:pPr marL="742950" indent="-742950">
              <a:buFont typeface="+mj-lt"/>
              <a:buAutoNum type="arabicPeriod"/>
            </a:pPr>
            <a:endParaRPr lang="en-US" dirty="0"/>
          </a:p>
          <a:p>
            <a:pPr marL="742950" indent="-742950">
              <a:buFont typeface="+mj-lt"/>
              <a:buAutoNum type="arabicPeriod"/>
            </a:pPr>
            <a:r>
              <a:rPr lang="en-US" dirty="0"/>
              <a:t>Primitive operations to manipulate proof-states, using trusted compiler primitives</a:t>
            </a:r>
          </a:p>
          <a:p>
            <a:pPr marL="742950" indent="-742950">
              <a:buFont typeface="+mj-lt"/>
              <a:buAutoNum type="arabicPeriod"/>
            </a:pPr>
            <a:endParaRPr lang="en-US" dirty="0"/>
          </a:p>
          <a:p>
            <a:pPr marL="742950" indent="-742950">
              <a:buFont typeface="+mj-lt"/>
              <a:buAutoNum type="arabicPeriod"/>
            </a:pPr>
            <a:r>
              <a:rPr lang="en-US" dirty="0"/>
              <a:t>Reflecting on syntax: quotation and </a:t>
            </a:r>
            <a:r>
              <a:rPr lang="en-US" dirty="0" err="1"/>
              <a:t>unquotation</a:t>
            </a:r>
            <a:endParaRPr lang="en-US" dirty="0"/>
          </a:p>
        </p:txBody>
      </p:sp>
    </p:spTree>
    <p:extLst>
      <p:ext uri="{BB962C8B-B14F-4D97-AF65-F5344CB8AC3E}">
        <p14:creationId xmlns:p14="http://schemas.microsoft.com/office/powerpoint/2010/main" val="165515364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2334-B176-4B6D-867D-C6F6490332D4}"/>
              </a:ext>
            </a:extLst>
          </p:cNvPr>
          <p:cNvSpPr>
            <a:spLocks noGrp="1"/>
          </p:cNvSpPr>
          <p:nvPr>
            <p:ph type="title"/>
          </p:nvPr>
        </p:nvSpPr>
        <p:spPr/>
        <p:txBody>
          <a:bodyPr/>
          <a:lstStyle/>
          <a:p>
            <a:r>
              <a:rPr lang="en-US" dirty="0">
                <a:solidFill>
                  <a:schemeClr val="tx2"/>
                </a:solidFill>
              </a:rPr>
              <a:t>Proof-state: A collection of typed holes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EA0025-34E8-49B2-BFD1-6D11375CDCA3}"/>
                  </a:ext>
                </a:extLst>
              </p:cNvPr>
              <p:cNvSpPr>
                <a:spLocks noGrp="1"/>
              </p:cNvSpPr>
              <p:nvPr>
                <p:ph sz="quarter" idx="10"/>
              </p:nvPr>
            </p:nvSpPr>
            <p:spPr>
              <a:xfrm>
                <a:off x="269239" y="1190734"/>
                <a:ext cx="11653523" cy="5494196"/>
              </a:xfrm>
            </p:spPr>
            <p:txBody>
              <a:bodyPr/>
              <a:lstStyle/>
              <a:p>
                <a:pPr marL="0" indent="0">
                  <a:buNone/>
                </a:pPr>
                <a:r>
                  <a:rPr lang="en-US" b="0" dirty="0"/>
                  <a:t>A hole is a missing program fragment in a context</a:t>
                </a:r>
              </a:p>
              <a:p>
                <a:pPr marL="0" indent="0" algn="ctr">
                  <a:buNone/>
                </a:pPr>
                <a14:m>
                  <m:oMath xmlns:m="http://schemas.openxmlformats.org/officeDocument/2006/math">
                    <m:r>
                      <m:rPr>
                        <m:sty m:val="p"/>
                      </m:rPr>
                      <a:rPr lang="en-US" b="0" i="0" smtClean="0">
                        <a:latin typeface="Cambria Math" panose="02040503050406030204" pitchFamily="18" charset="0"/>
                      </a:rPr>
                      <m:t>Γ</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rPr>
                      <m:t>𝜏</m:t>
                    </m:r>
                  </m:oMath>
                </a14:m>
                <a:r>
                  <a:rPr lang="en-US" dirty="0"/>
                  <a:t> </a:t>
                </a:r>
              </a:p>
              <a:p>
                <a:pPr marL="0" indent="0" algn="ctr">
                  <a:buNone/>
                </a:pPr>
                <a:r>
                  <a:rPr lang="en-US" dirty="0"/>
                  <a:t>(aka a </a:t>
                </a:r>
                <a:r>
                  <a:rPr lang="en-US" i="1" dirty="0"/>
                  <a:t>goal)</a:t>
                </a:r>
              </a:p>
              <a:p>
                <a:pPr marL="0" indent="0" algn="ctr">
                  <a:buNone/>
                </a:pPr>
                <a:endParaRPr lang="en-US" dirty="0"/>
              </a:p>
              <a:p>
                <a:pPr marL="0" indent="0">
                  <a:buNone/>
                </a:pPr>
                <a:r>
                  <a:rPr lang="en-US" dirty="0"/>
                  <a:t>The proof-state is a collection of pending holes</a:t>
                </a:r>
              </a:p>
              <a:p>
                <a:pPr marL="0" indent="0" algn="ctr">
                  <a:buNone/>
                </a:pPr>
                <a:r>
                  <a:rPr lang="en-US" dirty="0"/>
                  <a:t> </a:t>
                </a:r>
                <a14:m>
                  <m:oMath xmlns:m="http://schemas.openxmlformats.org/officeDocument/2006/math">
                    <m:bar>
                      <m:barPr>
                        <m:pos m:val="top"/>
                        <m:ctrlPr>
                          <a:rPr lang="en-US" b="0" i="1" smtClean="0">
                            <a:latin typeface="Cambria Math" panose="02040503050406030204" pitchFamily="18" charset="0"/>
                          </a:rPr>
                        </m:ctrlPr>
                      </m:bar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Γ</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𝑖</m:t>
                                </m:r>
                              </m:sub>
                            </m:sSub>
                          </m:e>
                        </m:d>
                      </m:e>
                    </m:bar>
                  </m:oMath>
                </a14:m>
                <a:r>
                  <a:rPr lang="en-US" b="0" dirty="0"/>
                  <a:t> </a:t>
                </a:r>
              </a:p>
              <a:p>
                <a:pPr marL="0" indent="0">
                  <a:buNone/>
                </a:pPr>
                <a:r>
                  <a:rPr lang="en-US" b="0" dirty="0"/>
                  <a:t>+ some internal persistent state</a:t>
                </a:r>
              </a:p>
              <a:p>
                <a:pPr marL="0" indent="0">
                  <a:buNone/>
                </a:pPr>
                <a:r>
                  <a:rPr lang="en-US" b="0" dirty="0"/>
                  <a:t> (e.g., </a:t>
                </a:r>
                <a:r>
                  <a:rPr lang="en-US" b="0" dirty="0" err="1"/>
                  <a:t>unionfind</a:t>
                </a:r>
                <a:r>
                  <a:rPr lang="en-US" dirty="0"/>
                  <a:t> graph of the unifier)</a:t>
                </a:r>
                <a:endParaRPr lang="en-US" b="0" dirty="0"/>
              </a:p>
            </p:txBody>
          </p:sp>
        </mc:Choice>
        <mc:Fallback xmlns="">
          <p:sp>
            <p:nvSpPr>
              <p:cNvPr id="3" name="Content Placeholder 2">
                <a:extLst>
                  <a:ext uri="{FF2B5EF4-FFF2-40B4-BE49-F238E27FC236}">
                    <a16:creationId xmlns:a16="http://schemas.microsoft.com/office/drawing/2014/main" id="{C4EA0025-34E8-49B2-BFD1-6D11375CDCA3}"/>
                  </a:ext>
                </a:extLst>
              </p:cNvPr>
              <p:cNvSpPr>
                <a:spLocks noGrp="1" noRot="1" noChangeAspect="1" noMove="1" noResize="1" noEditPoints="1" noAdjustHandles="1" noChangeArrowheads="1" noChangeShapeType="1" noTextEdit="1"/>
              </p:cNvSpPr>
              <p:nvPr>
                <p:ph sz="quarter" idx="10"/>
              </p:nvPr>
            </p:nvSpPr>
            <p:spPr>
              <a:xfrm>
                <a:off x="269239" y="1190734"/>
                <a:ext cx="11653523" cy="5494196"/>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25017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93EF-7D5C-43FD-BE1D-D5FBE6BA77B2}"/>
              </a:ext>
            </a:extLst>
          </p:cNvPr>
          <p:cNvSpPr>
            <a:spLocks noGrp="1"/>
          </p:cNvSpPr>
          <p:nvPr>
            <p:ph type="title"/>
          </p:nvPr>
        </p:nvSpPr>
        <p:spPr/>
        <p:txBody>
          <a:bodyPr/>
          <a:lstStyle/>
          <a:p>
            <a:r>
              <a:rPr lang="en-US" sz="4800" dirty="0">
                <a:solidFill>
                  <a:schemeClr val="tx2"/>
                </a:solidFill>
              </a:rPr>
              <a:t>Metaprograms are </a:t>
            </a:r>
            <a:r>
              <a:rPr lang="en-US" sz="4800" dirty="0" err="1">
                <a:solidFill>
                  <a:schemeClr val="tx2"/>
                </a:solidFill>
              </a:rPr>
              <a:t>proofstate</a:t>
            </a:r>
            <a:r>
              <a:rPr lang="en-US" sz="4800" dirty="0">
                <a:solidFill>
                  <a:schemeClr val="tx2"/>
                </a:solidFill>
              </a:rPr>
              <a:t> transformers</a:t>
            </a:r>
          </a:p>
        </p:txBody>
      </p:sp>
      <p:pic>
        <p:nvPicPr>
          <p:cNvPr id="5" name="Picture 4">
            <a:extLst>
              <a:ext uri="{FF2B5EF4-FFF2-40B4-BE49-F238E27FC236}">
                <a16:creationId xmlns:a16="http://schemas.microsoft.com/office/drawing/2014/main" id="{B8F45372-AEA0-445C-8649-1F4C69FC3D47}"/>
              </a:ext>
            </a:extLst>
          </p:cNvPr>
          <p:cNvPicPr>
            <a:picLocks noChangeAspect="1"/>
          </p:cNvPicPr>
          <p:nvPr/>
        </p:nvPicPr>
        <p:blipFill>
          <a:blip r:embed="rId2"/>
          <a:stretch>
            <a:fillRect/>
          </a:stretch>
        </p:blipFill>
        <p:spPr>
          <a:xfrm>
            <a:off x="601551" y="1408702"/>
            <a:ext cx="8955159" cy="5152516"/>
          </a:xfrm>
          <a:prstGeom prst="rect">
            <a:avLst/>
          </a:prstGeom>
        </p:spPr>
      </p:pic>
      <p:sp>
        <p:nvSpPr>
          <p:cNvPr id="6" name="Rectangle 5">
            <a:extLst>
              <a:ext uri="{FF2B5EF4-FFF2-40B4-BE49-F238E27FC236}">
                <a16:creationId xmlns:a16="http://schemas.microsoft.com/office/drawing/2014/main" id="{965573B9-9153-495D-9220-82B99A0C3CBC}"/>
              </a:ext>
            </a:extLst>
          </p:cNvPr>
          <p:cNvSpPr/>
          <p:nvPr/>
        </p:nvSpPr>
        <p:spPr bwMode="auto">
          <a:xfrm>
            <a:off x="443001" y="1959428"/>
            <a:ext cx="11092069" cy="481972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3600" dirty="0">
                <a:solidFill>
                  <a:srgbClr val="00B0F0"/>
                </a:solidFill>
                <a:latin typeface="+mj-lt"/>
              </a:rPr>
              <a:t>Uses an existing F* effect for non-termination: </a:t>
            </a:r>
            <a:r>
              <a:rPr lang="en-US" sz="3600" dirty="0" err="1">
                <a:solidFill>
                  <a:srgbClr val="00B050"/>
                </a:solidFill>
                <a:latin typeface="Consolas" panose="020B0609020204030204" pitchFamily="49" charset="0"/>
              </a:rPr>
              <a:t>Dv</a:t>
            </a:r>
            <a:endParaRPr lang="en-US" sz="3600" dirty="0">
              <a:solidFill>
                <a:srgbClr val="00B050"/>
              </a:solidFill>
              <a:latin typeface="Consolas" panose="020B0609020204030204" pitchFamily="49" charset="0"/>
            </a:endParaRPr>
          </a:p>
          <a:p>
            <a:pPr marL="342900" indent="-342900" defTabSz="932472" fontAlgn="base">
              <a:spcBef>
                <a:spcPct val="0"/>
              </a:spcBef>
              <a:spcAft>
                <a:spcPct val="0"/>
              </a:spcAft>
              <a:buFont typeface="Arial" panose="020B0604020202020204" pitchFamily="34" charset="0"/>
              <a:buChar char="•"/>
            </a:pPr>
            <a:r>
              <a:rPr lang="en-US" sz="3600" dirty="0">
                <a:solidFill>
                  <a:srgbClr val="00B0F0"/>
                </a:solidFill>
                <a:latin typeface="+mj-lt"/>
              </a:rPr>
              <a:t>The type of the state is an abstract type: </a:t>
            </a:r>
            <a:r>
              <a:rPr lang="en-US" sz="3600" dirty="0" err="1">
                <a:solidFill>
                  <a:srgbClr val="00B0F0"/>
                </a:solidFill>
                <a:latin typeface="+mj-lt"/>
              </a:rPr>
              <a:t>proofstate</a:t>
            </a:r>
            <a:endParaRPr lang="en-US" sz="3600" dirty="0">
              <a:solidFill>
                <a:srgbClr val="00B0F0"/>
              </a:solidFill>
              <a:latin typeface="+mj-lt"/>
            </a:endParaRPr>
          </a:p>
          <a:p>
            <a:pPr marL="342900" indent="-342900" defTabSz="932472" fontAlgn="base">
              <a:spcBef>
                <a:spcPct val="0"/>
              </a:spcBef>
              <a:spcAft>
                <a:spcPct val="0"/>
              </a:spcAft>
              <a:buFont typeface="Arial" panose="020B0604020202020204" pitchFamily="34" charset="0"/>
              <a:buChar char="•"/>
            </a:pPr>
            <a:r>
              <a:rPr lang="en-US" sz="3600" dirty="0">
                <a:solidFill>
                  <a:srgbClr val="00B0F0"/>
                </a:solidFill>
                <a:latin typeface="+mj-lt"/>
              </a:rPr>
              <a:t>error is the type of exceptions</a:t>
            </a:r>
          </a:p>
          <a:p>
            <a:pPr defTabSz="932472" fontAlgn="base">
              <a:spcBef>
                <a:spcPct val="0"/>
              </a:spcBef>
              <a:spcAft>
                <a:spcPct val="0"/>
              </a:spcAft>
            </a:pPr>
            <a:endParaRPr lang="en-US" sz="3600" dirty="0">
              <a:solidFill>
                <a:srgbClr val="00B0F0"/>
              </a:solidFill>
              <a:latin typeface="+mj-lt"/>
            </a:endParaRPr>
          </a:p>
          <a:p>
            <a:pPr algn="ctr" defTabSz="932472" fontAlgn="base">
              <a:spcBef>
                <a:spcPct val="0"/>
              </a:spcBef>
              <a:spcAft>
                <a:spcPct val="0"/>
              </a:spcAft>
            </a:pPr>
            <a:r>
              <a:rPr lang="en-US" sz="3600" dirty="0">
                <a:solidFill>
                  <a:srgbClr val="00B0F0"/>
                </a:solidFill>
                <a:latin typeface="+mj-lt"/>
              </a:rPr>
              <a:t>State + Exception + Non-termination monad</a:t>
            </a:r>
          </a:p>
          <a:p>
            <a:pPr defTabSz="932472" fontAlgn="base">
              <a:spcBef>
                <a:spcPct val="0"/>
              </a:spcBef>
              <a:spcAft>
                <a:spcPct val="0"/>
              </a:spcAft>
            </a:pPr>
            <a:endParaRPr lang="en-US" sz="3600" dirty="0">
              <a:solidFill>
                <a:srgbClr val="00B0F0"/>
              </a:solidFill>
              <a:latin typeface="+mj-lt"/>
            </a:endParaRPr>
          </a:p>
          <a:p>
            <a:pPr defTabSz="932472" fontAlgn="base">
              <a:spcBef>
                <a:spcPct val="0"/>
              </a:spcBef>
              <a:spcAft>
                <a:spcPct val="0"/>
              </a:spcAft>
            </a:pPr>
            <a:endParaRPr lang="en-US" sz="3600" dirty="0">
              <a:solidFill>
                <a:srgbClr val="51CD47"/>
              </a:solidFill>
            </a:endParaRPr>
          </a:p>
        </p:txBody>
      </p:sp>
    </p:spTree>
    <p:extLst>
      <p:ext uri="{BB962C8B-B14F-4D97-AF65-F5344CB8AC3E}">
        <p14:creationId xmlns:p14="http://schemas.microsoft.com/office/powerpoint/2010/main" val="429074156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93EF-7D5C-43FD-BE1D-D5FBE6BA77B2}"/>
              </a:ext>
            </a:extLst>
          </p:cNvPr>
          <p:cNvSpPr>
            <a:spLocks noGrp="1"/>
          </p:cNvSpPr>
          <p:nvPr>
            <p:ph type="title"/>
          </p:nvPr>
        </p:nvSpPr>
        <p:spPr/>
        <p:txBody>
          <a:bodyPr/>
          <a:lstStyle/>
          <a:p>
            <a:r>
              <a:rPr lang="en-US" sz="4800" dirty="0">
                <a:solidFill>
                  <a:schemeClr val="tx2"/>
                </a:solidFill>
              </a:rPr>
              <a:t>Metaprogramming as a user-defined effect</a:t>
            </a:r>
          </a:p>
        </p:txBody>
      </p:sp>
      <p:pic>
        <p:nvPicPr>
          <p:cNvPr id="5" name="Picture 4">
            <a:extLst>
              <a:ext uri="{FF2B5EF4-FFF2-40B4-BE49-F238E27FC236}">
                <a16:creationId xmlns:a16="http://schemas.microsoft.com/office/drawing/2014/main" id="{B8F45372-AEA0-445C-8649-1F4C69FC3D47}"/>
              </a:ext>
            </a:extLst>
          </p:cNvPr>
          <p:cNvPicPr>
            <a:picLocks noChangeAspect="1"/>
          </p:cNvPicPr>
          <p:nvPr/>
        </p:nvPicPr>
        <p:blipFill>
          <a:blip r:embed="rId2"/>
          <a:stretch>
            <a:fillRect/>
          </a:stretch>
        </p:blipFill>
        <p:spPr>
          <a:xfrm>
            <a:off x="601551" y="1414382"/>
            <a:ext cx="8955159" cy="5152516"/>
          </a:xfrm>
          <a:prstGeom prst="rect">
            <a:avLst/>
          </a:prstGeom>
        </p:spPr>
      </p:pic>
      <p:sp>
        <p:nvSpPr>
          <p:cNvPr id="7" name="Rectangle 6">
            <a:extLst>
              <a:ext uri="{FF2B5EF4-FFF2-40B4-BE49-F238E27FC236}">
                <a16:creationId xmlns:a16="http://schemas.microsoft.com/office/drawing/2014/main" id="{9D104717-3690-496B-9419-529A3411B678}"/>
              </a:ext>
            </a:extLst>
          </p:cNvPr>
          <p:cNvSpPr/>
          <p:nvPr/>
        </p:nvSpPr>
        <p:spPr bwMode="auto">
          <a:xfrm>
            <a:off x="380526" y="5443618"/>
            <a:ext cx="11092069" cy="481972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3600" dirty="0">
                <a:solidFill>
                  <a:srgbClr val="00B0F0"/>
                </a:solidFill>
                <a:latin typeface="+mj-lt"/>
              </a:rPr>
              <a:t>Standard definitions of return, bind, get, raise</a:t>
            </a:r>
          </a:p>
          <a:p>
            <a:pPr marL="342900" indent="-342900" defTabSz="932472" fontAlgn="base">
              <a:spcBef>
                <a:spcPct val="0"/>
              </a:spcBef>
              <a:spcAft>
                <a:spcPct val="0"/>
              </a:spcAft>
              <a:buFont typeface="Arial" panose="020B0604020202020204" pitchFamily="34" charset="0"/>
              <a:buChar char="•"/>
            </a:pPr>
            <a:r>
              <a:rPr lang="en-US" sz="3600" dirty="0">
                <a:solidFill>
                  <a:srgbClr val="00B0F0"/>
                </a:solidFill>
                <a:latin typeface="+mj-lt"/>
              </a:rPr>
              <a:t>Exceptions reset the state</a:t>
            </a:r>
          </a:p>
          <a:p>
            <a:pPr marL="342900" indent="-342900" defTabSz="932472" fontAlgn="base">
              <a:spcBef>
                <a:spcPct val="0"/>
              </a:spcBef>
              <a:spcAft>
                <a:spcPct val="0"/>
              </a:spcAft>
              <a:buFont typeface="Arial" panose="020B0604020202020204" pitchFamily="34" charset="0"/>
              <a:buChar char="•"/>
            </a:pPr>
            <a:endParaRPr lang="en-US" sz="3600" dirty="0">
              <a:solidFill>
                <a:srgbClr val="00B0F0"/>
              </a:solidFill>
              <a:latin typeface="+mj-lt"/>
            </a:endParaRPr>
          </a:p>
          <a:p>
            <a:pPr marL="342900" indent="-342900" defTabSz="932472" fontAlgn="base">
              <a:spcBef>
                <a:spcPct val="0"/>
              </a:spcBef>
              <a:spcAft>
                <a:spcPct val="0"/>
              </a:spcAft>
              <a:buFont typeface="Arial" panose="020B0604020202020204" pitchFamily="34" charset="0"/>
              <a:buChar char="•"/>
            </a:pPr>
            <a:endParaRPr lang="en-US" sz="3600" dirty="0">
              <a:solidFill>
                <a:srgbClr val="51CD47"/>
              </a:solidFill>
            </a:endParaRPr>
          </a:p>
          <a:p>
            <a:pPr marL="342900" indent="-342900" defTabSz="932472" fontAlgn="base">
              <a:spcBef>
                <a:spcPct val="0"/>
              </a:spcBef>
              <a:spcAft>
                <a:spcPct val="0"/>
              </a:spcAft>
              <a:buFont typeface="Arial" panose="020B0604020202020204" pitchFamily="34" charset="0"/>
              <a:buChar char="•"/>
            </a:pPr>
            <a:endParaRPr lang="en-US" sz="3600" dirty="0">
              <a:solidFill>
                <a:srgbClr val="51CD47"/>
              </a:solidFill>
            </a:endParaRPr>
          </a:p>
          <a:p>
            <a:pPr marL="342900" indent="-342900" defTabSz="932472" fontAlgn="base">
              <a:spcBef>
                <a:spcPct val="0"/>
              </a:spcBef>
              <a:spcAft>
                <a:spcPct val="0"/>
              </a:spcAft>
              <a:buFont typeface="Arial" panose="020B0604020202020204" pitchFamily="34" charset="0"/>
              <a:buChar char="•"/>
            </a:pPr>
            <a:endParaRPr lang="en-US" sz="3600" dirty="0">
              <a:solidFill>
                <a:srgbClr val="51CD47"/>
              </a:solidFill>
            </a:endParaRPr>
          </a:p>
          <a:p>
            <a:pPr marL="342900" indent="-342900" defTabSz="932472" fontAlgn="base">
              <a:spcBef>
                <a:spcPct val="0"/>
              </a:spcBef>
              <a:spcAft>
                <a:spcPct val="0"/>
              </a:spcAft>
              <a:buFont typeface="Arial" panose="020B0604020202020204" pitchFamily="34" charset="0"/>
              <a:buChar char="•"/>
            </a:pPr>
            <a:endParaRPr lang="en-US" sz="3600" dirty="0">
              <a:solidFill>
                <a:srgbClr val="51CD47"/>
              </a:solidFill>
            </a:endParaRPr>
          </a:p>
          <a:p>
            <a:pPr marL="342900" indent="-342900" defTabSz="932472" fontAlgn="base">
              <a:spcBef>
                <a:spcPct val="0"/>
              </a:spcBef>
              <a:spcAft>
                <a:spcPct val="0"/>
              </a:spcAft>
              <a:buFont typeface="Arial" panose="020B0604020202020204" pitchFamily="34" charset="0"/>
              <a:buChar char="•"/>
            </a:pPr>
            <a:endParaRPr lang="en-US" sz="3600" dirty="0">
              <a:solidFill>
                <a:srgbClr val="51CD47"/>
              </a:solidFill>
            </a:endParaRPr>
          </a:p>
          <a:p>
            <a:pPr marL="342900" indent="-342900" defTabSz="932472" fontAlgn="base">
              <a:spcBef>
                <a:spcPct val="0"/>
              </a:spcBef>
              <a:spcAft>
                <a:spcPct val="0"/>
              </a:spcAft>
              <a:buFont typeface="Arial" panose="020B0604020202020204" pitchFamily="34" charset="0"/>
              <a:buChar char="•"/>
            </a:pPr>
            <a:endParaRPr lang="en-US" sz="3600" dirty="0">
              <a:solidFill>
                <a:srgbClr val="51CD47"/>
              </a:solidFill>
            </a:endParaRPr>
          </a:p>
        </p:txBody>
      </p:sp>
    </p:spTree>
    <p:extLst>
      <p:ext uri="{BB962C8B-B14F-4D97-AF65-F5344CB8AC3E}">
        <p14:creationId xmlns:p14="http://schemas.microsoft.com/office/powerpoint/2010/main" val="4644346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93EF-7D5C-43FD-BE1D-D5FBE6BA77B2}"/>
              </a:ext>
            </a:extLst>
          </p:cNvPr>
          <p:cNvSpPr>
            <a:spLocks noGrp="1"/>
          </p:cNvSpPr>
          <p:nvPr>
            <p:ph type="title"/>
          </p:nvPr>
        </p:nvSpPr>
        <p:spPr/>
        <p:txBody>
          <a:bodyPr/>
          <a:lstStyle/>
          <a:p>
            <a:r>
              <a:rPr lang="en-US" sz="4800" dirty="0">
                <a:solidFill>
                  <a:schemeClr val="tx2"/>
                </a:solidFill>
              </a:rPr>
              <a:t>Metaprogramming as a user-defined effect</a:t>
            </a:r>
          </a:p>
        </p:txBody>
      </p:sp>
      <p:pic>
        <p:nvPicPr>
          <p:cNvPr id="5" name="Picture 4">
            <a:extLst>
              <a:ext uri="{FF2B5EF4-FFF2-40B4-BE49-F238E27FC236}">
                <a16:creationId xmlns:a16="http://schemas.microsoft.com/office/drawing/2014/main" id="{B8F45372-AEA0-445C-8649-1F4C69FC3D47}"/>
              </a:ext>
            </a:extLst>
          </p:cNvPr>
          <p:cNvPicPr>
            <a:picLocks noChangeAspect="1"/>
          </p:cNvPicPr>
          <p:nvPr/>
        </p:nvPicPr>
        <p:blipFill>
          <a:blip r:embed="rId2"/>
          <a:stretch>
            <a:fillRect/>
          </a:stretch>
        </p:blipFill>
        <p:spPr>
          <a:xfrm>
            <a:off x="601551" y="1414382"/>
            <a:ext cx="8955159" cy="5152516"/>
          </a:xfrm>
          <a:prstGeom prst="rect">
            <a:avLst/>
          </a:prstGeom>
        </p:spPr>
      </p:pic>
      <p:sp>
        <p:nvSpPr>
          <p:cNvPr id="3" name="TextBox 2">
            <a:extLst>
              <a:ext uri="{FF2B5EF4-FFF2-40B4-BE49-F238E27FC236}">
                <a16:creationId xmlns:a16="http://schemas.microsoft.com/office/drawing/2014/main" id="{BEABA393-064B-4BA7-AB45-D7DCF733978F}"/>
              </a:ext>
            </a:extLst>
          </p:cNvPr>
          <p:cNvSpPr txBox="1"/>
          <p:nvPr/>
        </p:nvSpPr>
        <p:spPr>
          <a:xfrm>
            <a:off x="550912" y="1878496"/>
            <a:ext cx="8326151" cy="2265236"/>
          </a:xfrm>
          <a:prstGeom prst="rect">
            <a:avLst/>
          </a:prstGeom>
          <a:solidFill>
            <a:schemeClr val="bg2">
              <a:lumMod val="20000"/>
              <a:lumOff val="80000"/>
            </a:schemeClr>
          </a:solidFill>
        </p:spPr>
        <p:txBody>
          <a:bodyPr wrap="square" lIns="182880" tIns="146304" rIns="182880" bIns="146304" rtlCol="0">
            <a:spAutoFit/>
          </a:bodyPr>
          <a:lstStyle/>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Conspicuously, no </a:t>
            </a:r>
            <a:r>
              <a:rPr lang="en-US" sz="2400" b="1" dirty="0">
                <a:solidFill>
                  <a:srgbClr val="0070C0"/>
                </a:solidFill>
                <a:latin typeface="Consolas" panose="020B0609020204030204" pitchFamily="49" charset="0"/>
              </a:rPr>
              <a:t>put</a:t>
            </a:r>
            <a:r>
              <a:rPr lang="en-US" sz="2400" dirty="0">
                <a:gradFill>
                  <a:gsLst>
                    <a:gs pos="2917">
                      <a:schemeClr val="tx1"/>
                    </a:gs>
                    <a:gs pos="30000">
                      <a:schemeClr val="tx1"/>
                    </a:gs>
                  </a:gsLst>
                  <a:lin ang="5400000" scaled="0"/>
                </a:gradFill>
              </a:rPr>
              <a:t> action</a:t>
            </a:r>
          </a:p>
          <a:p>
            <a:pPr>
              <a:lnSpc>
                <a:spcPct val="90000"/>
              </a:lnSpc>
              <a:spcAft>
                <a:spcPts val="600"/>
              </a:spcAft>
            </a:pPr>
            <a:r>
              <a:rPr lang="en-US" sz="2400" dirty="0">
                <a:gradFill>
                  <a:gsLst>
                    <a:gs pos="2917">
                      <a:schemeClr val="tx1"/>
                    </a:gs>
                    <a:gs pos="30000">
                      <a:schemeClr val="tx1"/>
                    </a:gs>
                  </a:gsLst>
                  <a:lin ang="5400000" scaled="0"/>
                </a:gradFill>
              </a:rPr>
              <a:t>The </a:t>
            </a:r>
            <a:r>
              <a:rPr lang="en-US" sz="2400" dirty="0" err="1">
                <a:gradFill>
                  <a:gsLst>
                    <a:gs pos="2917">
                      <a:schemeClr val="tx1"/>
                    </a:gs>
                    <a:gs pos="30000">
                      <a:schemeClr val="tx1"/>
                    </a:gs>
                  </a:gsLst>
                  <a:lin ang="5400000" scaled="0"/>
                </a:gradFill>
                <a:latin typeface="Consolas" panose="020B0609020204030204" pitchFamily="49" charset="0"/>
              </a:rPr>
              <a:t>proofstate</a:t>
            </a:r>
            <a:r>
              <a:rPr lang="en-US" sz="2400" dirty="0">
                <a:gradFill>
                  <a:gsLst>
                    <a:gs pos="2917">
                      <a:schemeClr val="tx1"/>
                    </a:gs>
                    <a:gs pos="30000">
                      <a:schemeClr val="tx1"/>
                    </a:gs>
                  </a:gsLst>
                  <a:lin ang="5400000" scaled="0"/>
                </a:gradFill>
              </a:rPr>
              <a:t> is a compiler internal data structure. </a:t>
            </a:r>
          </a:p>
          <a:p>
            <a:pPr>
              <a:lnSpc>
                <a:spcPct val="90000"/>
              </a:lnSpc>
              <a:spcAft>
                <a:spcPts val="600"/>
              </a:spcAft>
            </a:pPr>
            <a:r>
              <a:rPr lang="en-US" sz="2400" dirty="0">
                <a:gradFill>
                  <a:gsLst>
                    <a:gs pos="2917">
                      <a:schemeClr val="tx1"/>
                    </a:gs>
                    <a:gs pos="30000">
                      <a:schemeClr val="tx1"/>
                    </a:gs>
                  </a:gsLst>
                  <a:lin ang="5400000" scaled="0"/>
                </a:gradFill>
              </a:rPr>
              <a:t>A metaprogram can read it but cannot modify it arbitrarily</a:t>
            </a:r>
          </a:p>
          <a:p>
            <a:pPr>
              <a:lnSpc>
                <a:spcPct val="90000"/>
              </a:lnSpc>
              <a:spcAft>
                <a:spcPts val="600"/>
              </a:spcAft>
            </a:pP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084503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68B4-CCC0-497E-BB20-7F133302A5F4}"/>
              </a:ext>
            </a:extLst>
          </p:cNvPr>
          <p:cNvSpPr>
            <a:spLocks noGrp="1"/>
          </p:cNvSpPr>
          <p:nvPr>
            <p:ph type="title"/>
          </p:nvPr>
        </p:nvSpPr>
        <p:spPr>
          <a:xfrm>
            <a:off x="269239" y="75281"/>
            <a:ext cx="11655840" cy="1157171"/>
          </a:xfrm>
        </p:spPr>
        <p:txBody>
          <a:bodyPr/>
          <a:lstStyle/>
          <a:p>
            <a:r>
              <a:rPr lang="en-US" sz="2400" dirty="0">
                <a:solidFill>
                  <a:srgbClr val="00B0F0"/>
                </a:solidFill>
              </a:rPr>
              <a:t>Step 2</a:t>
            </a:r>
            <a:br>
              <a:rPr lang="en-US" sz="2400" dirty="0">
                <a:solidFill>
                  <a:srgbClr val="00B0F0"/>
                </a:solidFill>
              </a:rPr>
            </a:br>
            <a:r>
              <a:rPr lang="en-US" dirty="0">
                <a:solidFill>
                  <a:srgbClr val="00B0F0"/>
                </a:solidFill>
              </a:rPr>
              <a:t>Primitive operations on </a:t>
            </a:r>
            <a:r>
              <a:rPr lang="en-US" dirty="0" err="1">
                <a:latin typeface="Consolas" panose="020B0609020204030204" pitchFamily="49" charset="0"/>
              </a:rPr>
              <a:t>proofstate</a:t>
            </a:r>
            <a:endParaRPr lang="en-US"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70C33B-E014-401C-BFED-4FC6150561B8}"/>
                  </a:ext>
                </a:extLst>
              </p:cNvPr>
              <p:cNvSpPr>
                <a:spLocks noGrp="1"/>
              </p:cNvSpPr>
              <p:nvPr>
                <p:ph sz="quarter" idx="10"/>
              </p:nvPr>
            </p:nvSpPr>
            <p:spPr>
              <a:xfrm>
                <a:off x="269239" y="1190734"/>
                <a:ext cx="11653523" cy="4879156"/>
              </a:xfrm>
            </p:spPr>
            <p:txBody>
              <a:bodyPr/>
              <a:lstStyle/>
              <a:p>
                <a:r>
                  <a:rPr lang="en-US" sz="2800" dirty="0"/>
                  <a:t>Every typing rule (read backwards) provided as a </a:t>
                </a:r>
                <a:r>
                  <a:rPr lang="en-US" sz="2800" dirty="0" err="1"/>
                  <a:t>proofstate</a:t>
                </a:r>
                <a:r>
                  <a:rPr lang="en-US" sz="2800" dirty="0"/>
                  <a:t> primitive</a:t>
                </a:r>
              </a:p>
              <a:p>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448193" lvl="2" indent="0">
                  <a:buNone/>
                </a:pPr>
                <a:endParaRPr lang="en-US" sz="3200" dirty="0">
                  <a:latin typeface="Consolas" panose="020B0609020204030204" pitchFamily="49" charset="0"/>
                </a:endParaRPr>
              </a:p>
              <a:p>
                <a:pPr marL="448193" lvl="2" indent="0">
                  <a:buNone/>
                </a:pPr>
                <a:endParaRPr lang="en-US" sz="2400" dirty="0">
                  <a:latin typeface="Consolas" panose="020B0609020204030204" pitchFamily="49" charset="0"/>
                </a:endParaRPr>
              </a:p>
              <a:p>
                <a:pPr marL="448193" lvl="2" indent="0">
                  <a:buNone/>
                </a:pPr>
                <a:r>
                  <a:rPr lang="en-US" sz="2400" dirty="0">
                    <a:latin typeface="Consolas" panose="020B0609020204030204" pitchFamily="49" charset="0"/>
                  </a:rPr>
                  <a:t>intro : unit -&gt; </a:t>
                </a:r>
                <a:r>
                  <a:rPr lang="en-US" sz="2400" dirty="0">
                    <a:solidFill>
                      <a:srgbClr val="0070C0"/>
                    </a:solidFill>
                    <a:latin typeface="Consolas" panose="020B0609020204030204" pitchFamily="49" charset="0"/>
                  </a:rPr>
                  <a:t>Meta</a:t>
                </a:r>
                <a:r>
                  <a:rPr lang="en-US" sz="2400" dirty="0">
                    <a:latin typeface="Consolas" panose="020B0609020204030204" pitchFamily="49" charset="0"/>
                  </a:rPr>
                  <a:t> binder</a:t>
                </a:r>
              </a:p>
              <a:p>
                <a:pPr marL="448193" lvl="2" indent="0">
                  <a:buNone/>
                </a:pPr>
                <a:r>
                  <a:rPr lang="en-US" sz="2400" dirty="0">
                    <a:latin typeface="Consolas" panose="020B0609020204030204" pitchFamily="49" charset="0"/>
                  </a:rPr>
                  <a:t>intro ()  (</a:t>
                </a:r>
                <a14:m>
                  <m:oMath xmlns:m="http://schemas.openxmlformats.org/officeDocument/2006/math">
                    <m:r>
                      <m:rPr>
                        <m:sty m:val="p"/>
                      </m:rPr>
                      <a:rPr lang="en-US" sz="2400">
                        <a:gradFill>
                          <a:gsLst>
                            <a:gs pos="2917">
                              <a:schemeClr val="tx1"/>
                            </a:gs>
                            <a:gs pos="30000">
                              <a:schemeClr val="tx1"/>
                            </a:gs>
                          </a:gsLst>
                          <a:lin ang="5400000" scaled="0"/>
                        </a:gradFill>
                        <a:latin typeface="Cambria Math" panose="02040503050406030204" pitchFamily="18" charset="0"/>
                      </a:rPr>
                      <m:t>Γ</m:t>
                    </m:r>
                    <m:r>
                      <a:rPr lang="en-US" sz="2400" i="1">
                        <a:gradFill>
                          <a:gsLst>
                            <a:gs pos="2917">
                              <a:schemeClr val="tx1"/>
                            </a:gs>
                            <a:gs pos="30000">
                              <a:schemeClr val="tx1"/>
                            </a:gs>
                          </a:gsLst>
                          <a:lin ang="5400000" scaled="0"/>
                        </a:gradFill>
                        <a:latin typeface="Cambria Math" panose="02040503050406030204" pitchFamily="18" charset="0"/>
                      </a:rPr>
                      <m:t> ⊢ </m:t>
                    </m:r>
                    <m:sSub>
                      <m:sSubPr>
                        <m:ctrlPr>
                          <a:rPr lang="en-US" sz="2400" i="1">
                            <a:gradFill>
                              <a:gsLst>
                                <a:gs pos="2917">
                                  <a:schemeClr val="tx1"/>
                                </a:gs>
                                <a:gs pos="30000">
                                  <a:schemeClr val="tx1"/>
                                </a:gs>
                              </a:gsLst>
                              <a:lin ang="5400000" scaled="0"/>
                            </a:gradFill>
                            <a:latin typeface="Cambria Math" panose="02040503050406030204" pitchFamily="18" charset="0"/>
                          </a:rPr>
                        </m:ctrlPr>
                      </m:sSubPr>
                      <m:e>
                        <m:r>
                          <a:rPr lang="en-US" sz="2400" i="1">
                            <a:gradFill>
                              <a:gsLst>
                                <a:gs pos="2917">
                                  <a:schemeClr val="tx1"/>
                                </a:gs>
                                <a:gs pos="30000">
                                  <a:schemeClr val="tx1"/>
                                </a:gs>
                              </a:gsLst>
                              <a:lin ang="5400000" scaled="0"/>
                            </a:gradFill>
                            <a:latin typeface="Cambria Math" panose="02040503050406030204" pitchFamily="18" charset="0"/>
                          </a:rPr>
                          <m:t>?</m:t>
                        </m:r>
                      </m:e>
                      <m:sub>
                        <m:r>
                          <a:rPr lang="en-US" sz="2400" i="1">
                            <a:gradFill>
                              <a:gsLst>
                                <a:gs pos="2917">
                                  <a:schemeClr val="tx1"/>
                                </a:gs>
                                <a:gs pos="30000">
                                  <a:schemeClr val="tx1"/>
                                </a:gs>
                              </a:gsLst>
                              <a:lin ang="5400000" scaled="0"/>
                            </a:gradFill>
                            <a:latin typeface="Cambria Math" panose="02040503050406030204" pitchFamily="18" charset="0"/>
                          </a:rPr>
                          <m:t>𝑜</m:t>
                        </m:r>
                      </m:sub>
                    </m:sSub>
                    <m:r>
                      <a:rPr lang="en-US" sz="2400" i="1">
                        <a:gradFill>
                          <a:gsLst>
                            <a:gs pos="2917">
                              <a:schemeClr val="tx1"/>
                            </a:gs>
                            <a:gs pos="30000">
                              <a:schemeClr val="tx1"/>
                            </a:gs>
                          </a:gsLst>
                          <a:lin ang="5400000" scaled="0"/>
                        </a:gradFill>
                        <a:latin typeface="Cambria Math" panose="02040503050406030204" pitchFamily="18" charset="0"/>
                      </a:rPr>
                      <m:t>  : (</m:t>
                    </m:r>
                    <m:r>
                      <a:rPr lang="en-US" sz="2400" i="1">
                        <a:gradFill>
                          <a:gsLst>
                            <a:gs pos="2917">
                              <a:schemeClr val="tx1"/>
                            </a:gs>
                            <a:gs pos="30000">
                              <a:schemeClr val="tx1"/>
                            </a:gs>
                          </a:gsLst>
                          <a:lin ang="5400000" scaled="0"/>
                        </a:gradFill>
                        <a:latin typeface="Cambria Math" panose="02040503050406030204" pitchFamily="18" charset="0"/>
                      </a:rPr>
                      <m:t>𝑥</m:t>
                    </m:r>
                    <m:r>
                      <a:rPr lang="en-US" sz="2400" i="1">
                        <a:gradFill>
                          <a:gsLst>
                            <a:gs pos="2917">
                              <a:schemeClr val="tx1"/>
                            </a:gs>
                            <a:gs pos="30000">
                              <a:schemeClr val="tx1"/>
                            </a:gs>
                          </a:gsLst>
                          <a:lin ang="5400000" scaled="0"/>
                        </a:gradFill>
                        <a:latin typeface="Cambria Math" panose="02040503050406030204" pitchFamily="18" charset="0"/>
                      </a:rPr>
                      <m:t>:</m:t>
                    </m:r>
                    <m:sSub>
                      <m:sSubPr>
                        <m:ctrlPr>
                          <a:rPr lang="en-US" sz="2400" i="1">
                            <a:gradFill>
                              <a:gsLst>
                                <a:gs pos="2917">
                                  <a:schemeClr val="tx1"/>
                                </a:gs>
                                <a:gs pos="30000">
                                  <a:schemeClr val="tx1"/>
                                </a:gs>
                              </a:gsLst>
                              <a:lin ang="5400000" scaled="0"/>
                            </a:gradFill>
                            <a:latin typeface="Cambria Math" panose="02040503050406030204" pitchFamily="18" charset="0"/>
                          </a:rPr>
                        </m:ctrlPr>
                      </m:sSubPr>
                      <m:e>
                        <m:r>
                          <a:rPr lang="en-US" sz="2400" i="1">
                            <a:gradFill>
                              <a:gsLst>
                                <a:gs pos="2917">
                                  <a:schemeClr val="tx1"/>
                                </a:gs>
                                <a:gs pos="30000">
                                  <a:schemeClr val="tx1"/>
                                </a:gs>
                              </a:gsLst>
                              <a:lin ang="5400000" scaled="0"/>
                            </a:gradFill>
                            <a:latin typeface="Cambria Math" panose="02040503050406030204" pitchFamily="18" charset="0"/>
                          </a:rPr>
                          <m:t>𝑡</m:t>
                        </m:r>
                      </m:e>
                      <m:sub>
                        <m:r>
                          <a:rPr lang="en-US" sz="2400" i="1">
                            <a:gradFill>
                              <a:gsLst>
                                <a:gs pos="2917">
                                  <a:schemeClr val="tx1"/>
                                </a:gs>
                                <a:gs pos="30000">
                                  <a:schemeClr val="tx1"/>
                                </a:gs>
                              </a:gsLst>
                              <a:lin ang="5400000" scaled="0"/>
                            </a:gradFill>
                            <a:latin typeface="Cambria Math" panose="02040503050406030204" pitchFamily="18" charset="0"/>
                          </a:rPr>
                          <m:t>1</m:t>
                        </m:r>
                      </m:sub>
                    </m:sSub>
                    <m:r>
                      <a:rPr lang="en-US" sz="2400" i="1">
                        <a:gradFill>
                          <a:gsLst>
                            <a:gs pos="2917">
                              <a:schemeClr val="tx1"/>
                            </a:gs>
                            <a:gs pos="30000">
                              <a:schemeClr val="tx1"/>
                            </a:gs>
                          </a:gsLst>
                          <a:lin ang="5400000" scaled="0"/>
                        </a:gradFill>
                        <a:latin typeface="Cambria Math" panose="02040503050406030204" pitchFamily="18" charset="0"/>
                      </a:rPr>
                      <m:t>→</m:t>
                    </m:r>
                    <m:sSub>
                      <m:sSubPr>
                        <m:ctrlPr>
                          <a:rPr lang="en-US" sz="2400" i="1">
                            <a:gradFill>
                              <a:gsLst>
                                <a:gs pos="2917">
                                  <a:schemeClr val="tx1"/>
                                </a:gs>
                                <a:gs pos="30000">
                                  <a:schemeClr val="tx1"/>
                                </a:gs>
                              </a:gsLst>
                              <a:lin ang="5400000" scaled="0"/>
                            </a:gradFill>
                            <a:latin typeface="Cambria Math" panose="02040503050406030204" pitchFamily="18" charset="0"/>
                          </a:rPr>
                        </m:ctrlPr>
                      </m:sSubPr>
                      <m:e>
                        <m:r>
                          <a:rPr lang="en-US" sz="2400" i="1">
                            <a:gradFill>
                              <a:gsLst>
                                <a:gs pos="2917">
                                  <a:schemeClr val="tx1"/>
                                </a:gs>
                                <a:gs pos="30000">
                                  <a:schemeClr val="tx1"/>
                                </a:gs>
                              </a:gsLst>
                              <a:lin ang="5400000" scaled="0"/>
                            </a:gradFill>
                            <a:latin typeface="Cambria Math" panose="02040503050406030204" pitchFamily="18" charset="0"/>
                          </a:rPr>
                          <m:t>𝑡</m:t>
                        </m:r>
                      </m:e>
                      <m:sub>
                        <m:r>
                          <a:rPr lang="en-US" sz="2400" i="1">
                            <a:gradFill>
                              <a:gsLst>
                                <a:gs pos="2917">
                                  <a:schemeClr val="tx1"/>
                                </a:gs>
                                <a:gs pos="30000">
                                  <a:schemeClr val="tx1"/>
                                </a:gs>
                              </a:gsLst>
                              <a:lin ang="5400000" scaled="0"/>
                            </a:gradFill>
                            <a:latin typeface="Cambria Math" panose="02040503050406030204" pitchFamily="18" charset="0"/>
                          </a:rPr>
                          <m:t>2</m:t>
                        </m:r>
                      </m:sub>
                    </m:sSub>
                    <m:r>
                      <a:rPr lang="en-US" sz="2400" i="1">
                        <a:gradFill>
                          <a:gsLst>
                            <a:gs pos="2917">
                              <a:schemeClr val="tx1"/>
                            </a:gs>
                            <a:gs pos="30000">
                              <a:schemeClr val="tx1"/>
                            </a:gs>
                          </a:gsLst>
                          <a:lin ang="5400000" scaled="0"/>
                        </a:gradFill>
                        <a:latin typeface="Cambria Math" panose="02040503050406030204" pitchFamily="18" charset="0"/>
                      </a:rPr>
                      <m:t>) </m:t>
                    </m:r>
                  </m:oMath>
                </a14:m>
                <a:r>
                  <a:rPr lang="en-US" sz="2400" dirty="0">
                    <a:latin typeface="Consolas" panose="020B0609020204030204" pitchFamily="49" charset="0"/>
                  </a:rPr>
                  <a:t> :: rest) =</a:t>
                </a:r>
              </a:p>
              <a:p>
                <a:pPr marL="448193" lvl="2" indent="0">
                  <a:buNone/>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solidFill>
                      <a:schemeClr val="tx1"/>
                    </a:solidFill>
                    <a:latin typeface="Consolas" panose="020B0609020204030204" pitchFamily="49" charset="0"/>
                  </a:rPr>
                  <a:t>Inl</a:t>
                </a:r>
                <a:r>
                  <a:rPr lang="en-US" sz="2400" dirty="0">
                    <a:gradFill>
                      <a:gsLst>
                        <a:gs pos="2917">
                          <a:schemeClr val="tx1"/>
                        </a:gs>
                        <a:gs pos="30000">
                          <a:schemeClr val="tx1"/>
                        </a:gs>
                      </a:gsLst>
                      <a:lin ang="5400000" scaled="0"/>
                    </a:gradFill>
                    <a:latin typeface="Consolas" panose="020B0609020204030204" pitchFamily="49" charset="0"/>
                  </a:rPr>
                  <a:t> (</a:t>
                </a:r>
                <a14:m>
                  <m:oMath xmlns:m="http://schemas.openxmlformats.org/officeDocument/2006/math">
                    <m:r>
                      <a:rPr lang="en-US" sz="2400" i="1">
                        <a:gradFill>
                          <a:gsLst>
                            <a:gs pos="2917">
                              <a:schemeClr val="tx1"/>
                            </a:gs>
                            <a:gs pos="30000">
                              <a:schemeClr val="tx1"/>
                            </a:gs>
                          </a:gsLst>
                          <a:lin ang="5400000" scaled="0"/>
                        </a:gradFill>
                        <a:latin typeface="Cambria Math" panose="02040503050406030204" pitchFamily="18" charset="0"/>
                      </a:rPr>
                      <m:t>𝑥</m:t>
                    </m:r>
                  </m:oMath>
                </a14:m>
                <a:r>
                  <a:rPr lang="en-US" sz="2400" dirty="0">
                    <a:gradFill>
                      <a:gsLst>
                        <a:gs pos="2917">
                          <a:schemeClr val="tx1"/>
                        </a:gs>
                        <a:gs pos="30000">
                          <a:schemeClr val="tx1"/>
                        </a:gs>
                      </a:gsLst>
                      <a:lin ang="5400000" scaled="0"/>
                    </a:gradFill>
                    <a:latin typeface="Consolas" panose="020B0609020204030204" pitchFamily="49" charset="0"/>
                  </a:rPr>
                  <a:t>, </a:t>
                </a:r>
                <a14:m>
                  <m:oMath xmlns:m="http://schemas.openxmlformats.org/officeDocument/2006/math">
                    <m:r>
                      <a:rPr lang="en-US" sz="2400" b="0" i="0" smtClean="0">
                        <a:gradFill>
                          <a:gsLst>
                            <a:gs pos="2917">
                              <a:schemeClr val="tx1"/>
                            </a:gs>
                            <a:gs pos="30000">
                              <a:schemeClr val="tx1"/>
                            </a:gs>
                          </a:gsLst>
                          <a:lin ang="5400000" scaled="0"/>
                        </a:gradFill>
                        <a:latin typeface="Cambria Math" panose="02040503050406030204" pitchFamily="18" charset="0"/>
                      </a:rPr>
                      <m:t>(</m:t>
                    </m:r>
                    <m:r>
                      <m:rPr>
                        <m:sty m:val="p"/>
                      </m:rPr>
                      <a:rPr lang="en-US" sz="2400">
                        <a:gradFill>
                          <a:gsLst>
                            <a:gs pos="2917">
                              <a:schemeClr val="tx1"/>
                            </a:gs>
                            <a:gs pos="30000">
                              <a:schemeClr val="tx1"/>
                            </a:gs>
                          </a:gsLst>
                          <a:lin ang="5400000" scaled="0"/>
                        </a:gradFill>
                        <a:latin typeface="Cambria Math" panose="02040503050406030204" pitchFamily="18" charset="0"/>
                      </a:rPr>
                      <m:t>Γ</m:t>
                    </m:r>
                    <m:r>
                      <a:rPr lang="en-US" sz="2400" i="1">
                        <a:gradFill>
                          <a:gsLst>
                            <a:gs pos="2917">
                              <a:schemeClr val="tx1"/>
                            </a:gs>
                            <a:gs pos="30000">
                              <a:schemeClr val="tx1"/>
                            </a:gs>
                          </a:gsLst>
                          <a:lin ang="5400000" scaled="0"/>
                        </a:gradFill>
                        <a:latin typeface="Cambria Math" panose="02040503050406030204" pitchFamily="18" charset="0"/>
                      </a:rPr>
                      <m:t>,  </m:t>
                    </m:r>
                    <m:r>
                      <a:rPr lang="en-US" sz="2400" i="1">
                        <a:gradFill>
                          <a:gsLst>
                            <a:gs pos="2917">
                              <a:schemeClr val="tx1"/>
                            </a:gs>
                            <a:gs pos="30000">
                              <a:schemeClr val="tx1"/>
                            </a:gs>
                          </a:gsLst>
                          <a:lin ang="5400000" scaled="0"/>
                        </a:gradFill>
                        <a:latin typeface="Cambria Math" panose="02040503050406030204" pitchFamily="18" charset="0"/>
                      </a:rPr>
                      <m:t>𝑥</m:t>
                    </m:r>
                    <m:r>
                      <a:rPr lang="en-US" sz="2400" i="1">
                        <a:gradFill>
                          <a:gsLst>
                            <a:gs pos="2917">
                              <a:schemeClr val="tx1"/>
                            </a:gs>
                            <a:gs pos="30000">
                              <a:schemeClr val="tx1"/>
                            </a:gs>
                          </a:gsLst>
                          <a:lin ang="5400000" scaled="0"/>
                        </a:gradFill>
                        <a:latin typeface="Cambria Math" panose="02040503050406030204" pitchFamily="18" charset="0"/>
                      </a:rPr>
                      <m:t>:</m:t>
                    </m:r>
                    <m:sSub>
                      <m:sSubPr>
                        <m:ctrlPr>
                          <a:rPr lang="en-US" sz="2400" i="1">
                            <a:gradFill>
                              <a:gsLst>
                                <a:gs pos="2917">
                                  <a:schemeClr val="tx1"/>
                                </a:gs>
                                <a:gs pos="30000">
                                  <a:schemeClr val="tx1"/>
                                </a:gs>
                              </a:gsLst>
                              <a:lin ang="5400000" scaled="0"/>
                            </a:gradFill>
                            <a:latin typeface="Cambria Math" panose="02040503050406030204" pitchFamily="18" charset="0"/>
                          </a:rPr>
                        </m:ctrlPr>
                      </m:sSubPr>
                      <m:e>
                        <m:r>
                          <a:rPr lang="en-US" sz="2400" i="1">
                            <a:gradFill>
                              <a:gsLst>
                                <a:gs pos="2917">
                                  <a:schemeClr val="tx1"/>
                                </a:gs>
                                <a:gs pos="30000">
                                  <a:schemeClr val="tx1"/>
                                </a:gs>
                              </a:gsLst>
                              <a:lin ang="5400000" scaled="0"/>
                            </a:gradFill>
                            <a:latin typeface="Cambria Math" panose="02040503050406030204" pitchFamily="18" charset="0"/>
                          </a:rPr>
                          <m:t>𝑡</m:t>
                        </m:r>
                      </m:e>
                      <m:sub>
                        <m:r>
                          <a:rPr lang="en-US" sz="2400" i="1">
                            <a:gradFill>
                              <a:gsLst>
                                <a:gs pos="2917">
                                  <a:schemeClr val="tx1"/>
                                </a:gs>
                                <a:gs pos="30000">
                                  <a:schemeClr val="tx1"/>
                                </a:gs>
                              </a:gsLst>
                              <a:lin ang="5400000" scaled="0"/>
                            </a:gradFill>
                            <a:latin typeface="Cambria Math" panose="02040503050406030204" pitchFamily="18" charset="0"/>
                          </a:rPr>
                          <m:t>1 </m:t>
                        </m:r>
                      </m:sub>
                    </m:sSub>
                    <m:r>
                      <a:rPr lang="en-US" sz="2400" i="1">
                        <a:gradFill>
                          <a:gsLst>
                            <a:gs pos="2917">
                              <a:schemeClr val="tx1"/>
                            </a:gs>
                            <a:gs pos="30000">
                              <a:schemeClr val="tx1"/>
                            </a:gs>
                          </a:gsLst>
                          <a:lin ang="5400000" scaled="0"/>
                        </a:gradFill>
                        <a:latin typeface="Cambria Math" panose="02040503050406030204" pitchFamily="18" charset="0"/>
                      </a:rPr>
                      <m:t>⊢ </m:t>
                    </m:r>
                    <m:sSub>
                      <m:sSubPr>
                        <m:ctrlPr>
                          <a:rPr lang="en-US" sz="2400" i="1">
                            <a:gradFill>
                              <a:gsLst>
                                <a:gs pos="2917">
                                  <a:schemeClr val="tx1"/>
                                </a:gs>
                                <a:gs pos="30000">
                                  <a:schemeClr val="tx1"/>
                                </a:gs>
                              </a:gsLst>
                              <a:lin ang="5400000" scaled="0"/>
                            </a:gradFill>
                            <a:latin typeface="Cambria Math" panose="02040503050406030204" pitchFamily="18" charset="0"/>
                          </a:rPr>
                        </m:ctrlPr>
                      </m:sSubPr>
                      <m:e>
                        <m:r>
                          <a:rPr lang="en-US" sz="2400" i="1">
                            <a:gradFill>
                              <a:gsLst>
                                <a:gs pos="2917">
                                  <a:schemeClr val="tx1"/>
                                </a:gs>
                                <a:gs pos="30000">
                                  <a:schemeClr val="tx1"/>
                                </a:gs>
                              </a:gsLst>
                              <a:lin ang="5400000" scaled="0"/>
                            </a:gradFill>
                            <a:latin typeface="Cambria Math" panose="02040503050406030204" pitchFamily="18" charset="0"/>
                          </a:rPr>
                          <m:t>?</m:t>
                        </m:r>
                      </m:e>
                      <m:sub>
                        <m:r>
                          <a:rPr lang="en-US" sz="2400" i="1">
                            <a:gradFill>
                              <a:gsLst>
                                <a:gs pos="2917">
                                  <a:schemeClr val="tx1"/>
                                </a:gs>
                                <a:gs pos="30000">
                                  <a:schemeClr val="tx1"/>
                                </a:gs>
                              </a:gsLst>
                              <a:lin ang="5400000" scaled="0"/>
                            </a:gradFill>
                            <a:latin typeface="Cambria Math" panose="02040503050406030204" pitchFamily="18" charset="0"/>
                          </a:rPr>
                          <m:t>1</m:t>
                        </m:r>
                      </m:sub>
                    </m:sSub>
                    <m:r>
                      <a:rPr lang="en-US" sz="2400" i="1">
                        <a:gradFill>
                          <a:gsLst>
                            <a:gs pos="2917">
                              <a:schemeClr val="tx1"/>
                            </a:gs>
                            <a:gs pos="30000">
                              <a:schemeClr val="tx1"/>
                            </a:gs>
                          </a:gsLst>
                          <a:lin ang="5400000" scaled="0"/>
                        </a:gradFill>
                        <a:latin typeface="Cambria Math" panose="02040503050406030204" pitchFamily="18" charset="0"/>
                      </a:rPr>
                      <m:t> : </m:t>
                    </m:r>
                    <m:sSub>
                      <m:sSubPr>
                        <m:ctrlPr>
                          <a:rPr lang="en-US" sz="2400" i="1">
                            <a:gradFill>
                              <a:gsLst>
                                <a:gs pos="2917">
                                  <a:schemeClr val="tx1"/>
                                </a:gs>
                                <a:gs pos="30000">
                                  <a:schemeClr val="tx1"/>
                                </a:gs>
                              </a:gsLst>
                              <a:lin ang="5400000" scaled="0"/>
                            </a:gradFill>
                            <a:latin typeface="Cambria Math" panose="02040503050406030204" pitchFamily="18" charset="0"/>
                          </a:rPr>
                        </m:ctrlPr>
                      </m:sSubPr>
                      <m:e>
                        <m:r>
                          <a:rPr lang="en-US" sz="2400" i="1">
                            <a:gradFill>
                              <a:gsLst>
                                <a:gs pos="2917">
                                  <a:schemeClr val="tx1"/>
                                </a:gs>
                                <a:gs pos="30000">
                                  <a:schemeClr val="tx1"/>
                                </a:gs>
                              </a:gsLst>
                              <a:lin ang="5400000" scaled="0"/>
                            </a:gradFill>
                            <a:latin typeface="Cambria Math" panose="02040503050406030204" pitchFamily="18" charset="0"/>
                          </a:rPr>
                          <m:t>𝑡</m:t>
                        </m:r>
                      </m:e>
                      <m:sub>
                        <m:r>
                          <a:rPr lang="en-US" sz="2400" i="1">
                            <a:gradFill>
                              <a:gsLst>
                                <a:gs pos="2917">
                                  <a:schemeClr val="tx1"/>
                                </a:gs>
                                <a:gs pos="30000">
                                  <a:schemeClr val="tx1"/>
                                </a:gs>
                              </a:gsLst>
                              <a:lin ang="5400000" scaled="0"/>
                            </a:gradFill>
                            <a:latin typeface="Cambria Math" panose="02040503050406030204" pitchFamily="18" charset="0"/>
                          </a:rPr>
                          <m:t>2</m:t>
                        </m:r>
                      </m:sub>
                    </m:sSub>
                    <m:r>
                      <a:rPr lang="en-US" sz="2400" b="0" i="1" smtClean="0">
                        <a:gradFill>
                          <a:gsLst>
                            <a:gs pos="2917">
                              <a:schemeClr val="tx1"/>
                            </a:gs>
                            <a:gs pos="30000">
                              <a:schemeClr val="tx1"/>
                            </a:gs>
                          </a:gsLst>
                          <a:lin ang="5400000" scaled="0"/>
                        </a:gradFill>
                        <a:latin typeface="Cambria Math" panose="02040503050406030204" pitchFamily="18" charset="0"/>
                      </a:rPr>
                      <m:t> </m:t>
                    </m:r>
                    <m:r>
                      <a:rPr lang="en-US" sz="2400" i="1">
                        <a:gradFill>
                          <a:gsLst>
                            <a:gs pos="2917">
                              <a:schemeClr val="tx1"/>
                            </a:gs>
                            <a:gs pos="30000">
                              <a:schemeClr val="tx1"/>
                            </a:gs>
                          </a:gsLst>
                          <a:lin ang="5400000" scaled="0"/>
                        </a:gradFill>
                        <a:latin typeface="Cambria Math" panose="02040503050406030204" pitchFamily="18" charset="0"/>
                      </a:rPr>
                      <m:t> </m:t>
                    </m:r>
                  </m:oMath>
                </a14:m>
                <a:r>
                  <a:rPr lang="en-US" sz="2400" dirty="0">
                    <a:latin typeface="Consolas" panose="020B0609020204030204" pitchFamily="49" charset="0"/>
                  </a:rPr>
                  <a:t>    :: rest)) </a:t>
                </a:r>
              </a:p>
              <a:p>
                <a:pPr marL="448193" lvl="2" indent="0">
                  <a:buNone/>
                </a:pPr>
                <a:r>
                  <a:rPr lang="en-US" sz="2400" i="1" dirty="0">
                    <a:latin typeface="Consolas" panose="020B0609020204030204" pitchFamily="49" charset="0"/>
                  </a:rPr>
                  <a:t>  </a:t>
                </a:r>
                <a:r>
                  <a:rPr lang="en-US" sz="2400" i="1" dirty="0">
                    <a:latin typeface="+mj-lt"/>
                  </a:rPr>
                  <a:t>where</a:t>
                </a:r>
                <a:r>
                  <a:rPr lang="en-US" sz="2400" dirty="0">
                    <a:latin typeface="Consolas" panose="020B0609020204030204" pitchFamily="49" charset="0"/>
                  </a:rPr>
                  <a:t> fresh </a:t>
                </a:r>
                <a14:m>
                  <m:oMath xmlns:m="http://schemas.openxmlformats.org/officeDocument/2006/math">
                    <m:r>
                      <a:rPr lang="en-US" sz="2400" i="1" dirty="0" smtClean="0">
                        <a:latin typeface="Cambria Math" panose="02040503050406030204" pitchFamily="18" charset="0"/>
                      </a:rPr>
                      <m:t>𝑥</m:t>
                    </m:r>
                  </m:oMath>
                </a14:m>
                <a:r>
                  <a:rPr lang="en-US" sz="2400" dirty="0">
                    <a:latin typeface="Consolas" panose="020B0609020204030204" pitchFamily="49" charset="0"/>
                  </a:rPr>
                  <a:t> </a:t>
                </a:r>
                <a:r>
                  <a:rPr lang="en-US" sz="2400" i="1" dirty="0">
                    <a:latin typeface="+mj-lt"/>
                  </a:rPr>
                  <a:t>and</a:t>
                </a:r>
                <a:r>
                  <a:rPr lang="en-US" sz="2400" dirty="0">
                    <a:latin typeface="Consolas" panose="020B0609020204030204" pitchFamily="49" charset="0"/>
                  </a:rPr>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0</m:t>
                        </m:r>
                      </m:sub>
                    </m:sSub>
                  </m:oMath>
                </a14:m>
                <a:r>
                  <a:rPr lang="en-US" sz="2400" dirty="0">
                    <a:latin typeface="Consolas" panose="020B0609020204030204" pitchFamily="49" charset="0"/>
                  </a:rPr>
                  <a:t> := fun (</a:t>
                </a:r>
                <a14:m>
                  <m:oMath xmlns:m="http://schemas.openxmlformats.org/officeDocument/2006/math">
                    <m:r>
                      <a:rPr lang="en-US" sz="2400" i="1" dirty="0" smtClean="0">
                        <a:latin typeface="Cambria Math" panose="02040503050406030204" pitchFamily="18" charset="0"/>
                      </a:rPr>
                      <m:t>𝑥</m:t>
                    </m:r>
                  </m:oMath>
                </a14:m>
                <a:r>
                  <a:rPr lang="en-US" sz="2400" dirty="0">
                    <a:latin typeface="Consolas" panose="020B0609020204030204" pitchFamily="49" charset="0"/>
                  </a:rPr>
                  <a:t>:</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𝑡</m:t>
                        </m:r>
                      </m:e>
                      <m:sub>
                        <m:r>
                          <a:rPr lang="en-US" sz="2400" b="0" i="1" dirty="0" smtClean="0">
                            <a:latin typeface="Cambria Math" panose="02040503050406030204" pitchFamily="18" charset="0"/>
                          </a:rPr>
                          <m:t>1</m:t>
                        </m:r>
                      </m:sub>
                    </m:sSub>
                  </m:oMath>
                </a14:m>
                <a:r>
                  <a:rPr lang="en-US" sz="2400" dirty="0">
                    <a:latin typeface="Consolas" panose="020B0609020204030204" pitchFamily="49" charset="0"/>
                  </a:rPr>
                  <a:t>)-&gt;</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m:t>
                        </m:r>
                      </m:e>
                      <m:sub>
                        <m:r>
                          <a:rPr lang="en-US" sz="2400" i="1" dirty="0" smtClean="0">
                            <a:latin typeface="Cambria Math" panose="02040503050406030204" pitchFamily="18" charset="0"/>
                          </a:rPr>
                          <m:t>1</m:t>
                        </m:r>
                      </m:sub>
                    </m:sSub>
                    <m:r>
                      <a:rPr lang="en-US" sz="2400" i="1" dirty="0" smtClean="0">
                        <a:latin typeface="Cambria Math" panose="02040503050406030204" pitchFamily="18" charset="0"/>
                      </a:rPr>
                      <m:t> </m:t>
                    </m:r>
                  </m:oMath>
                </a14:m>
                <a:endParaRPr lang="en-US" sz="2400" dirty="0">
                  <a:latin typeface="Consolas" panose="020B0609020204030204" pitchFamily="49" charset="0"/>
                </a:endParaRPr>
              </a:p>
              <a:p>
                <a:pPr marL="448193" lvl="2" indent="0">
                  <a:buNone/>
                </a:pPr>
                <a:r>
                  <a:rPr lang="en-US" sz="2400" dirty="0">
                    <a:latin typeface="Consolas" panose="020B0609020204030204" pitchFamily="49" charset="0"/>
                  </a:rPr>
                  <a:t>intro () _ = raise (Failure </a:t>
                </a:r>
                <a:r>
                  <a:rPr lang="en-US" sz="2400" dirty="0">
                    <a:solidFill>
                      <a:srgbClr val="C00000"/>
                    </a:solidFill>
                    <a:latin typeface="Consolas" panose="020B0609020204030204" pitchFamily="49" charset="0"/>
                  </a:rPr>
                  <a:t>“Goal is not an arrow”</a:t>
                </a:r>
                <a:r>
                  <a:rPr lang="en-US" sz="2400" dirty="0">
                    <a:latin typeface="Consolas" panose="020B0609020204030204" pitchFamily="49" charset="0"/>
                  </a:rPr>
                  <a:t>)</a:t>
                </a:r>
              </a:p>
            </p:txBody>
          </p:sp>
        </mc:Choice>
        <mc:Fallback xmlns="">
          <p:sp>
            <p:nvSpPr>
              <p:cNvPr id="3" name="Content Placeholder 2">
                <a:extLst>
                  <a:ext uri="{FF2B5EF4-FFF2-40B4-BE49-F238E27FC236}">
                    <a16:creationId xmlns:a16="http://schemas.microsoft.com/office/drawing/2014/main" id="{9570C33B-E014-401C-BFED-4FC6150561B8}"/>
                  </a:ext>
                </a:extLst>
              </p:cNvPr>
              <p:cNvSpPr>
                <a:spLocks noGrp="1" noRot="1" noChangeAspect="1" noMove="1" noResize="1" noEditPoints="1" noAdjustHandles="1" noChangeArrowheads="1" noChangeShapeType="1" noTextEdit="1"/>
              </p:cNvSpPr>
              <p:nvPr>
                <p:ph sz="quarter" idx="10"/>
              </p:nvPr>
            </p:nvSpPr>
            <p:spPr>
              <a:xfrm>
                <a:off x="269239" y="1190734"/>
                <a:ext cx="11653523" cy="4879156"/>
              </a:xfrm>
              <a:blipFill>
                <a:blip r:embed="rId2"/>
                <a:stretch>
                  <a:fillRect b="-9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74641C2-1AA6-44A3-A7F0-3840E0A4FFF1}"/>
                  </a:ext>
                </a:extLst>
              </p:cNvPr>
              <p:cNvSpPr txBox="1"/>
              <p:nvPr/>
            </p:nvSpPr>
            <p:spPr>
              <a:xfrm>
                <a:off x="711357" y="2147417"/>
                <a:ext cx="7054890" cy="1102033"/>
              </a:xfrm>
              <a:prstGeom prst="rect">
                <a:avLst/>
              </a:prstGeom>
              <a:noFill/>
            </p:spPr>
            <p:txBody>
              <a:bodyPr wrap="square" lIns="182880" tIns="146304" rIns="182880" bIns="146304" rtlCol="0">
                <a:spAutoFit/>
              </a:bodyPr>
              <a:lstStyle/>
              <a:p>
                <a:pPr>
                  <a:lnSpc>
                    <a:spcPct val="90000"/>
                  </a:lnSpc>
                  <a:spcAft>
                    <a:spcPts val="600"/>
                  </a:spcAft>
                </a:pPr>
                <a14:m>
                  <m:oMath xmlns:m="http://schemas.openxmlformats.org/officeDocument/2006/math">
                    <m:f>
                      <m:fPr>
                        <m:ctrlPr>
                          <a:rPr lang="en-US" sz="3600" b="0" i="1" smtClean="0">
                            <a:gradFill>
                              <a:gsLst>
                                <a:gs pos="2917">
                                  <a:schemeClr val="tx1"/>
                                </a:gs>
                                <a:gs pos="30000">
                                  <a:schemeClr val="tx1"/>
                                </a:gs>
                              </a:gsLst>
                              <a:lin ang="5400000" scaled="0"/>
                            </a:gradFill>
                            <a:latin typeface="Cambria Math" panose="02040503050406030204" pitchFamily="18" charset="0"/>
                          </a:rPr>
                        </m:ctrlPr>
                      </m:fPr>
                      <m:num>
                        <m:r>
                          <m:rPr>
                            <m:sty m:val="p"/>
                          </m:rPr>
                          <a:rPr lang="en-US" sz="3600" b="0" i="0" smtClean="0">
                            <a:gradFill>
                              <a:gsLst>
                                <a:gs pos="2917">
                                  <a:schemeClr val="tx1"/>
                                </a:gs>
                                <a:gs pos="30000">
                                  <a:schemeClr val="tx1"/>
                                </a:gs>
                              </a:gsLst>
                              <a:lin ang="5400000" scaled="0"/>
                            </a:gradFill>
                            <a:latin typeface="Cambria Math" panose="02040503050406030204" pitchFamily="18" charset="0"/>
                          </a:rPr>
                          <m:t>Γ</m:t>
                        </m:r>
                        <m:r>
                          <a:rPr lang="en-US" sz="3600" b="0" i="1" smtClean="0">
                            <a:gradFill>
                              <a:gsLst>
                                <a:gs pos="2917">
                                  <a:schemeClr val="tx1"/>
                                </a:gs>
                                <a:gs pos="30000">
                                  <a:schemeClr val="tx1"/>
                                </a:gs>
                              </a:gsLst>
                              <a:lin ang="5400000" scaled="0"/>
                            </a:gradFill>
                            <a:latin typeface="Cambria Math" panose="02040503050406030204" pitchFamily="18" charset="0"/>
                          </a:rPr>
                          <m:t>,   </m:t>
                        </m:r>
                        <m:r>
                          <a:rPr lang="en-US" sz="3600" b="0" i="1" smtClean="0">
                            <a:gradFill>
                              <a:gsLst>
                                <a:gs pos="2917">
                                  <a:schemeClr val="tx1"/>
                                </a:gs>
                                <a:gs pos="30000">
                                  <a:schemeClr val="tx1"/>
                                </a:gs>
                              </a:gsLst>
                              <a:lin ang="5400000" scaled="0"/>
                            </a:gradFill>
                            <a:latin typeface="Cambria Math" panose="02040503050406030204" pitchFamily="18" charset="0"/>
                          </a:rPr>
                          <m:t>𝑥</m:t>
                        </m:r>
                        <m:r>
                          <a:rPr lang="en-US" sz="3600" b="0" i="1" smtClean="0">
                            <a:gradFill>
                              <a:gsLst>
                                <a:gs pos="2917">
                                  <a:schemeClr val="tx1"/>
                                </a:gs>
                                <a:gs pos="30000">
                                  <a:schemeClr val="tx1"/>
                                </a:gs>
                              </a:gsLst>
                              <a:lin ang="5400000" scaled="0"/>
                            </a:gradFill>
                            <a:latin typeface="Cambria Math" panose="02040503050406030204" pitchFamily="18" charset="0"/>
                          </a:rPr>
                          <m:t>:</m:t>
                        </m:r>
                        <m:sSub>
                          <m:sSubPr>
                            <m:ctrlPr>
                              <a:rPr lang="en-US" sz="3600" b="0" i="1" smtClean="0">
                                <a:gradFill>
                                  <a:gsLst>
                                    <a:gs pos="2917">
                                      <a:schemeClr val="tx1"/>
                                    </a:gs>
                                    <a:gs pos="30000">
                                      <a:schemeClr val="tx1"/>
                                    </a:gs>
                                  </a:gsLst>
                                  <a:lin ang="5400000" scaled="0"/>
                                </a:gradFill>
                                <a:latin typeface="Cambria Math" panose="02040503050406030204" pitchFamily="18" charset="0"/>
                              </a:rPr>
                            </m:ctrlPr>
                          </m:sSubPr>
                          <m:e>
                            <m:r>
                              <a:rPr lang="en-US" sz="3600" b="0" i="1" smtClean="0">
                                <a:gradFill>
                                  <a:gsLst>
                                    <a:gs pos="2917">
                                      <a:schemeClr val="tx1"/>
                                    </a:gs>
                                    <a:gs pos="30000">
                                      <a:schemeClr val="tx1"/>
                                    </a:gs>
                                  </a:gsLst>
                                  <a:lin ang="5400000" scaled="0"/>
                                </a:gradFill>
                                <a:latin typeface="Cambria Math" panose="02040503050406030204" pitchFamily="18" charset="0"/>
                              </a:rPr>
                              <m:t>𝑡</m:t>
                            </m:r>
                          </m:e>
                          <m:sub>
                            <m:r>
                              <a:rPr lang="en-US" sz="3600" b="0" i="1" smtClean="0">
                                <a:gradFill>
                                  <a:gsLst>
                                    <a:gs pos="2917">
                                      <a:schemeClr val="tx1"/>
                                    </a:gs>
                                    <a:gs pos="30000">
                                      <a:schemeClr val="tx1"/>
                                    </a:gs>
                                  </a:gsLst>
                                  <a:lin ang="5400000" scaled="0"/>
                                </a:gradFill>
                                <a:latin typeface="Cambria Math" panose="02040503050406030204" pitchFamily="18" charset="0"/>
                              </a:rPr>
                              <m:t>1 </m:t>
                            </m:r>
                          </m:sub>
                        </m:sSub>
                        <m:r>
                          <a:rPr lang="en-US" sz="3600" b="0" i="1" smtClean="0">
                            <a:gradFill>
                              <a:gsLst>
                                <a:gs pos="2917">
                                  <a:schemeClr val="tx1"/>
                                </a:gs>
                                <a:gs pos="30000">
                                  <a:schemeClr val="tx1"/>
                                </a:gs>
                              </a:gsLst>
                              <a:lin ang="5400000" scaled="0"/>
                            </a:gradFill>
                            <a:latin typeface="Cambria Math" panose="02040503050406030204" pitchFamily="18" charset="0"/>
                          </a:rPr>
                          <m:t>⊢ </m:t>
                        </m:r>
                        <m:sSub>
                          <m:sSubPr>
                            <m:ctrlPr>
                              <a:rPr lang="en-US" sz="3600" b="0" i="1" smtClean="0">
                                <a:gradFill>
                                  <a:gsLst>
                                    <a:gs pos="2917">
                                      <a:schemeClr val="tx1"/>
                                    </a:gs>
                                    <a:gs pos="30000">
                                      <a:schemeClr val="tx1"/>
                                    </a:gs>
                                  </a:gsLst>
                                  <a:lin ang="5400000" scaled="0"/>
                                </a:gradFill>
                                <a:latin typeface="Cambria Math" panose="02040503050406030204" pitchFamily="18" charset="0"/>
                              </a:rPr>
                            </m:ctrlPr>
                          </m:sSubPr>
                          <m:e>
                            <m:r>
                              <a:rPr lang="en-US" sz="3600" b="0" i="1" smtClean="0">
                                <a:gradFill>
                                  <a:gsLst>
                                    <a:gs pos="2917">
                                      <a:schemeClr val="tx1"/>
                                    </a:gs>
                                    <a:gs pos="30000">
                                      <a:schemeClr val="tx1"/>
                                    </a:gs>
                                  </a:gsLst>
                                  <a:lin ang="5400000" scaled="0"/>
                                </a:gradFill>
                                <a:latin typeface="Cambria Math" panose="02040503050406030204" pitchFamily="18" charset="0"/>
                              </a:rPr>
                              <m:t>?</m:t>
                            </m:r>
                          </m:e>
                          <m:sub>
                            <m:r>
                              <a:rPr lang="en-US" sz="3600" b="0" i="1" smtClean="0">
                                <a:gradFill>
                                  <a:gsLst>
                                    <a:gs pos="2917">
                                      <a:schemeClr val="tx1"/>
                                    </a:gs>
                                    <a:gs pos="30000">
                                      <a:schemeClr val="tx1"/>
                                    </a:gs>
                                  </a:gsLst>
                                  <a:lin ang="5400000" scaled="0"/>
                                </a:gradFill>
                                <a:latin typeface="Cambria Math" panose="02040503050406030204" pitchFamily="18" charset="0"/>
                              </a:rPr>
                              <m:t>1</m:t>
                            </m:r>
                          </m:sub>
                        </m:sSub>
                        <m:r>
                          <a:rPr lang="en-US" sz="3600" b="0" i="1" smtClean="0">
                            <a:gradFill>
                              <a:gsLst>
                                <a:gs pos="2917">
                                  <a:schemeClr val="tx1"/>
                                </a:gs>
                                <a:gs pos="30000">
                                  <a:schemeClr val="tx1"/>
                                </a:gs>
                              </a:gsLst>
                              <a:lin ang="5400000" scaled="0"/>
                            </a:gradFill>
                            <a:latin typeface="Cambria Math" panose="02040503050406030204" pitchFamily="18" charset="0"/>
                          </a:rPr>
                          <m:t> : </m:t>
                        </m:r>
                        <m:sSub>
                          <m:sSubPr>
                            <m:ctrlPr>
                              <a:rPr lang="en-US" sz="3600" b="0" i="1" smtClean="0">
                                <a:gradFill>
                                  <a:gsLst>
                                    <a:gs pos="2917">
                                      <a:schemeClr val="tx1"/>
                                    </a:gs>
                                    <a:gs pos="30000">
                                      <a:schemeClr val="tx1"/>
                                    </a:gs>
                                  </a:gsLst>
                                  <a:lin ang="5400000" scaled="0"/>
                                </a:gradFill>
                                <a:latin typeface="Cambria Math" panose="02040503050406030204" pitchFamily="18" charset="0"/>
                              </a:rPr>
                            </m:ctrlPr>
                          </m:sSubPr>
                          <m:e>
                            <m:r>
                              <a:rPr lang="en-US" sz="3600" b="0" i="1" smtClean="0">
                                <a:gradFill>
                                  <a:gsLst>
                                    <a:gs pos="2917">
                                      <a:schemeClr val="tx1"/>
                                    </a:gs>
                                    <a:gs pos="30000">
                                      <a:schemeClr val="tx1"/>
                                    </a:gs>
                                  </a:gsLst>
                                  <a:lin ang="5400000" scaled="0"/>
                                </a:gradFill>
                                <a:latin typeface="Cambria Math" panose="02040503050406030204" pitchFamily="18" charset="0"/>
                              </a:rPr>
                              <m:t>𝑡</m:t>
                            </m:r>
                          </m:e>
                          <m:sub>
                            <m:r>
                              <a:rPr lang="en-US" sz="3600" b="0" i="1" smtClean="0">
                                <a:gradFill>
                                  <a:gsLst>
                                    <a:gs pos="2917">
                                      <a:schemeClr val="tx1"/>
                                    </a:gs>
                                    <a:gs pos="30000">
                                      <a:schemeClr val="tx1"/>
                                    </a:gs>
                                  </a:gsLst>
                                  <a:lin ang="5400000" scaled="0"/>
                                </a:gradFill>
                                <a:latin typeface="Cambria Math" panose="02040503050406030204" pitchFamily="18" charset="0"/>
                              </a:rPr>
                              <m:t>2</m:t>
                            </m:r>
                          </m:sub>
                        </m:sSub>
                      </m:num>
                      <m:den>
                        <m:r>
                          <m:rPr>
                            <m:sty m:val="p"/>
                          </m:rPr>
                          <a:rPr lang="en-US" sz="3600" b="0" i="0" smtClean="0">
                            <a:gradFill>
                              <a:gsLst>
                                <a:gs pos="2917">
                                  <a:schemeClr val="tx1"/>
                                </a:gs>
                                <a:gs pos="30000">
                                  <a:schemeClr val="tx1"/>
                                </a:gs>
                              </a:gsLst>
                              <a:lin ang="5400000" scaled="0"/>
                            </a:gradFill>
                            <a:latin typeface="Cambria Math" panose="02040503050406030204" pitchFamily="18" charset="0"/>
                          </a:rPr>
                          <m:t>Γ</m:t>
                        </m:r>
                        <m:r>
                          <a:rPr lang="en-US" sz="3600" b="0" i="1" smtClean="0">
                            <a:gradFill>
                              <a:gsLst>
                                <a:gs pos="2917">
                                  <a:schemeClr val="tx1"/>
                                </a:gs>
                                <a:gs pos="30000">
                                  <a:schemeClr val="tx1"/>
                                </a:gs>
                              </a:gsLst>
                              <a:lin ang="5400000" scaled="0"/>
                            </a:gradFill>
                            <a:latin typeface="Cambria Math" panose="02040503050406030204" pitchFamily="18" charset="0"/>
                          </a:rPr>
                          <m:t> ⊢ </m:t>
                        </m:r>
                        <m:sSub>
                          <m:sSubPr>
                            <m:ctrlPr>
                              <a:rPr lang="en-US" sz="3600" b="0" i="1" smtClean="0">
                                <a:gradFill>
                                  <a:gsLst>
                                    <a:gs pos="2917">
                                      <a:schemeClr val="tx1"/>
                                    </a:gs>
                                    <a:gs pos="30000">
                                      <a:schemeClr val="tx1"/>
                                    </a:gs>
                                  </a:gsLst>
                                  <a:lin ang="5400000" scaled="0"/>
                                </a:gradFill>
                                <a:latin typeface="Cambria Math" panose="02040503050406030204" pitchFamily="18" charset="0"/>
                              </a:rPr>
                            </m:ctrlPr>
                          </m:sSubPr>
                          <m:e>
                            <m:r>
                              <a:rPr lang="en-US" sz="3600" b="0" i="1" smtClean="0">
                                <a:gradFill>
                                  <a:gsLst>
                                    <a:gs pos="2917">
                                      <a:schemeClr val="tx1"/>
                                    </a:gs>
                                    <a:gs pos="30000">
                                      <a:schemeClr val="tx1"/>
                                    </a:gs>
                                  </a:gsLst>
                                  <a:lin ang="5400000" scaled="0"/>
                                </a:gradFill>
                                <a:latin typeface="Cambria Math" panose="02040503050406030204" pitchFamily="18" charset="0"/>
                              </a:rPr>
                              <m:t>?</m:t>
                            </m:r>
                          </m:e>
                          <m:sub>
                            <m:r>
                              <a:rPr lang="en-US" sz="3600" b="0" i="1" smtClean="0">
                                <a:gradFill>
                                  <a:gsLst>
                                    <a:gs pos="2917">
                                      <a:schemeClr val="tx1"/>
                                    </a:gs>
                                    <a:gs pos="30000">
                                      <a:schemeClr val="tx1"/>
                                    </a:gs>
                                  </a:gsLst>
                                  <a:lin ang="5400000" scaled="0"/>
                                </a:gradFill>
                                <a:latin typeface="Cambria Math" panose="02040503050406030204" pitchFamily="18" charset="0"/>
                              </a:rPr>
                              <m:t>𝑜</m:t>
                            </m:r>
                          </m:sub>
                        </m:sSub>
                        <m:r>
                          <a:rPr lang="en-US" sz="3600" b="0" i="1" smtClean="0">
                            <a:gradFill>
                              <a:gsLst>
                                <a:gs pos="2917">
                                  <a:schemeClr val="tx1"/>
                                </a:gs>
                                <a:gs pos="30000">
                                  <a:schemeClr val="tx1"/>
                                </a:gs>
                              </a:gsLst>
                              <a:lin ang="5400000" scaled="0"/>
                            </a:gradFill>
                            <a:latin typeface="Cambria Math" panose="02040503050406030204" pitchFamily="18" charset="0"/>
                          </a:rPr>
                          <m:t>  : (</m:t>
                        </m:r>
                        <m:r>
                          <a:rPr lang="en-US" sz="3600" b="0" i="1" smtClean="0">
                            <a:gradFill>
                              <a:gsLst>
                                <a:gs pos="2917">
                                  <a:schemeClr val="tx1"/>
                                </a:gs>
                                <a:gs pos="30000">
                                  <a:schemeClr val="tx1"/>
                                </a:gs>
                              </a:gsLst>
                              <a:lin ang="5400000" scaled="0"/>
                            </a:gradFill>
                            <a:latin typeface="Cambria Math" panose="02040503050406030204" pitchFamily="18" charset="0"/>
                          </a:rPr>
                          <m:t>𝑥</m:t>
                        </m:r>
                        <m:r>
                          <a:rPr lang="en-US" sz="3600" b="0" i="1" smtClean="0">
                            <a:gradFill>
                              <a:gsLst>
                                <a:gs pos="2917">
                                  <a:schemeClr val="tx1"/>
                                </a:gs>
                                <a:gs pos="30000">
                                  <a:schemeClr val="tx1"/>
                                </a:gs>
                              </a:gsLst>
                              <a:lin ang="5400000" scaled="0"/>
                            </a:gradFill>
                            <a:latin typeface="Cambria Math" panose="02040503050406030204" pitchFamily="18" charset="0"/>
                          </a:rPr>
                          <m:t>:</m:t>
                        </m:r>
                        <m:sSub>
                          <m:sSubPr>
                            <m:ctrlPr>
                              <a:rPr lang="en-US" sz="3600" b="0" i="1" smtClean="0">
                                <a:gradFill>
                                  <a:gsLst>
                                    <a:gs pos="2917">
                                      <a:schemeClr val="tx1"/>
                                    </a:gs>
                                    <a:gs pos="30000">
                                      <a:schemeClr val="tx1"/>
                                    </a:gs>
                                  </a:gsLst>
                                  <a:lin ang="5400000" scaled="0"/>
                                </a:gradFill>
                                <a:latin typeface="Cambria Math" panose="02040503050406030204" pitchFamily="18" charset="0"/>
                              </a:rPr>
                            </m:ctrlPr>
                          </m:sSubPr>
                          <m:e>
                            <m:r>
                              <a:rPr lang="en-US" sz="3600" b="0" i="1" smtClean="0">
                                <a:gradFill>
                                  <a:gsLst>
                                    <a:gs pos="2917">
                                      <a:schemeClr val="tx1"/>
                                    </a:gs>
                                    <a:gs pos="30000">
                                      <a:schemeClr val="tx1"/>
                                    </a:gs>
                                  </a:gsLst>
                                  <a:lin ang="5400000" scaled="0"/>
                                </a:gradFill>
                                <a:latin typeface="Cambria Math" panose="02040503050406030204" pitchFamily="18" charset="0"/>
                              </a:rPr>
                              <m:t>𝑡</m:t>
                            </m:r>
                          </m:e>
                          <m:sub>
                            <m:r>
                              <a:rPr lang="en-US" sz="3600" b="0" i="1" smtClean="0">
                                <a:gradFill>
                                  <a:gsLst>
                                    <a:gs pos="2917">
                                      <a:schemeClr val="tx1"/>
                                    </a:gs>
                                    <a:gs pos="30000">
                                      <a:schemeClr val="tx1"/>
                                    </a:gs>
                                  </a:gsLst>
                                  <a:lin ang="5400000" scaled="0"/>
                                </a:gradFill>
                                <a:latin typeface="Cambria Math" panose="02040503050406030204" pitchFamily="18" charset="0"/>
                              </a:rPr>
                              <m:t>1</m:t>
                            </m:r>
                          </m:sub>
                        </m:sSub>
                        <m:r>
                          <a:rPr lang="en-US" sz="3600" b="0" i="1" smtClean="0">
                            <a:gradFill>
                              <a:gsLst>
                                <a:gs pos="2917">
                                  <a:schemeClr val="tx1"/>
                                </a:gs>
                                <a:gs pos="30000">
                                  <a:schemeClr val="tx1"/>
                                </a:gs>
                              </a:gsLst>
                              <a:lin ang="5400000" scaled="0"/>
                            </a:gradFill>
                            <a:latin typeface="Cambria Math" panose="02040503050406030204" pitchFamily="18" charset="0"/>
                          </a:rPr>
                          <m:t>→</m:t>
                        </m:r>
                        <m:sSub>
                          <m:sSubPr>
                            <m:ctrlPr>
                              <a:rPr lang="en-US" sz="3600" b="0" i="1" smtClean="0">
                                <a:gradFill>
                                  <a:gsLst>
                                    <a:gs pos="2917">
                                      <a:schemeClr val="tx1"/>
                                    </a:gs>
                                    <a:gs pos="30000">
                                      <a:schemeClr val="tx1"/>
                                    </a:gs>
                                  </a:gsLst>
                                  <a:lin ang="5400000" scaled="0"/>
                                </a:gradFill>
                                <a:latin typeface="Cambria Math" panose="02040503050406030204" pitchFamily="18" charset="0"/>
                              </a:rPr>
                            </m:ctrlPr>
                          </m:sSubPr>
                          <m:e>
                            <m:r>
                              <a:rPr lang="en-US" sz="3600" b="0" i="1" smtClean="0">
                                <a:gradFill>
                                  <a:gsLst>
                                    <a:gs pos="2917">
                                      <a:schemeClr val="tx1"/>
                                    </a:gs>
                                    <a:gs pos="30000">
                                      <a:schemeClr val="tx1"/>
                                    </a:gs>
                                  </a:gsLst>
                                  <a:lin ang="5400000" scaled="0"/>
                                </a:gradFill>
                                <a:latin typeface="Cambria Math" panose="02040503050406030204" pitchFamily="18" charset="0"/>
                              </a:rPr>
                              <m:t>𝑡</m:t>
                            </m:r>
                          </m:e>
                          <m:sub>
                            <m:r>
                              <a:rPr lang="en-US" sz="3600" b="0" i="1" smtClean="0">
                                <a:gradFill>
                                  <a:gsLst>
                                    <a:gs pos="2917">
                                      <a:schemeClr val="tx1"/>
                                    </a:gs>
                                    <a:gs pos="30000">
                                      <a:schemeClr val="tx1"/>
                                    </a:gs>
                                  </a:gsLst>
                                  <a:lin ang="5400000" scaled="0"/>
                                </a:gradFill>
                                <a:latin typeface="Cambria Math" panose="02040503050406030204" pitchFamily="18" charset="0"/>
                              </a:rPr>
                              <m:t>2</m:t>
                            </m:r>
                          </m:sub>
                        </m:sSub>
                        <m:r>
                          <a:rPr lang="en-US" sz="3600" b="0" i="1" smtClean="0">
                            <a:gradFill>
                              <a:gsLst>
                                <a:gs pos="2917">
                                  <a:schemeClr val="tx1"/>
                                </a:gs>
                                <a:gs pos="30000">
                                  <a:schemeClr val="tx1"/>
                                </a:gs>
                              </a:gsLst>
                              <a:lin ang="5400000" scaled="0"/>
                            </a:gradFill>
                            <a:latin typeface="Cambria Math" panose="02040503050406030204" pitchFamily="18" charset="0"/>
                          </a:rPr>
                          <m:t>)</m:t>
                        </m:r>
                      </m:den>
                    </m:f>
                    <m:r>
                      <a:rPr lang="en-US" sz="3600" b="0" i="1" smtClean="0">
                        <a:gradFill>
                          <a:gsLst>
                            <a:gs pos="2917">
                              <a:schemeClr val="tx1"/>
                            </a:gs>
                            <a:gs pos="30000">
                              <a:schemeClr val="tx1"/>
                            </a:gs>
                          </a:gsLst>
                          <a:lin ang="5400000" scaled="0"/>
                        </a:gradFill>
                        <a:latin typeface="Cambria Math" panose="02040503050406030204" pitchFamily="18" charset="0"/>
                      </a:rPr>
                      <m:t> </m:t>
                    </m:r>
                  </m:oMath>
                </a14:m>
                <a:r>
                  <a:rPr lang="en-US" b="0" dirty="0">
                    <a:gradFill>
                      <a:gsLst>
                        <a:gs pos="2917">
                          <a:schemeClr val="tx1"/>
                        </a:gs>
                        <a:gs pos="30000">
                          <a:schemeClr val="tx1"/>
                        </a:gs>
                      </a:gsLst>
                      <a:lin ang="5400000" scaled="0"/>
                    </a:gradFill>
                    <a:latin typeface="Cambria Math" panose="02040503050406030204" pitchFamily="18" charset="0"/>
                  </a:rPr>
                  <a:t>[TC-Abs]               </a:t>
                </a:r>
                <a:r>
                  <a:rPr lang="en-US" i="1" dirty="0">
                    <a:gradFill>
                      <a:gsLst>
                        <a:gs pos="2917">
                          <a:schemeClr val="tx1"/>
                        </a:gs>
                        <a:gs pos="30000">
                          <a:schemeClr val="tx1"/>
                        </a:gs>
                      </a:gsLst>
                      <a:lin ang="5400000" scaled="0"/>
                    </a:gradFill>
                    <a:latin typeface="Cambria Math" panose="02040503050406030204" pitchFamily="18" charset="0"/>
                  </a:rPr>
                  <a:t>w</a:t>
                </a:r>
                <a:r>
                  <a:rPr lang="en-US" b="0" i="1" dirty="0">
                    <a:gradFill>
                      <a:gsLst>
                        <a:gs pos="2917">
                          <a:schemeClr val="tx1"/>
                        </a:gs>
                        <a:gs pos="30000">
                          <a:schemeClr val="tx1"/>
                        </a:gs>
                      </a:gsLst>
                      <a:lin ang="5400000" scaled="0"/>
                    </a:gradFill>
                    <a:latin typeface="Cambria Math" panose="02040503050406030204" pitchFamily="18" charset="0"/>
                  </a:rPr>
                  <a:t>here  </a:t>
                </a:r>
                <a:r>
                  <a:rPr lang="en-US" b="0" dirty="0">
                    <a:gradFill>
                      <a:gsLst>
                        <a:gs pos="2917">
                          <a:schemeClr val="tx1"/>
                        </a:gs>
                        <a:gs pos="30000">
                          <a:schemeClr val="tx1"/>
                        </a:gs>
                      </a:gsLst>
                      <a:lin ang="5400000" scaled="0"/>
                    </a:gradFill>
                    <a:latin typeface="Cambria Math" panose="02040503050406030204" pitchFamily="18" charset="0"/>
                  </a:rPr>
                  <a:t> </a:t>
                </a:r>
                <a14:m>
                  <m:oMath xmlns:m="http://schemas.openxmlformats.org/officeDocument/2006/math">
                    <m:sSub>
                      <m:sSubPr>
                        <m:ctrlPr>
                          <a:rPr lang="en-US" b="0" i="1" smtClean="0">
                            <a:gradFill>
                              <a:gsLst>
                                <a:gs pos="2917">
                                  <a:schemeClr val="tx1"/>
                                </a:gs>
                                <a:gs pos="30000">
                                  <a:schemeClr val="tx1"/>
                                </a:gs>
                              </a:gsLst>
                              <a:lin ang="5400000" scaled="0"/>
                            </a:gradFill>
                            <a:latin typeface="Cambria Math" panose="02040503050406030204" pitchFamily="18" charset="0"/>
                          </a:rPr>
                        </m:ctrlPr>
                      </m:sSubPr>
                      <m:e>
                        <m:r>
                          <a:rPr lang="en-US" b="0" i="1" smtClean="0">
                            <a:gradFill>
                              <a:gsLst>
                                <a:gs pos="2917">
                                  <a:schemeClr val="tx1"/>
                                </a:gs>
                                <a:gs pos="30000">
                                  <a:schemeClr val="tx1"/>
                                </a:gs>
                              </a:gsLst>
                              <a:lin ang="5400000" scaled="0"/>
                            </a:gradFill>
                            <a:latin typeface="Cambria Math" panose="02040503050406030204" pitchFamily="18" charset="0"/>
                          </a:rPr>
                          <m:t>?</m:t>
                        </m:r>
                      </m:e>
                      <m:sub>
                        <m:r>
                          <a:rPr lang="en-US" b="0" i="1" smtClean="0">
                            <a:gradFill>
                              <a:gsLst>
                                <a:gs pos="2917">
                                  <a:schemeClr val="tx1"/>
                                </a:gs>
                                <a:gs pos="30000">
                                  <a:schemeClr val="tx1"/>
                                </a:gs>
                              </a:gsLst>
                              <a:lin ang="5400000" scaled="0"/>
                            </a:gradFill>
                            <a:latin typeface="Cambria Math" panose="02040503050406030204" pitchFamily="18" charset="0"/>
                          </a:rPr>
                          <m:t>0</m:t>
                        </m:r>
                      </m:sub>
                    </m:sSub>
                    <m:r>
                      <a:rPr lang="en-US" b="0" i="1" smtClean="0">
                        <a:gradFill>
                          <a:gsLst>
                            <a:gs pos="2917">
                              <a:schemeClr val="tx1"/>
                            </a:gs>
                            <a:gs pos="30000">
                              <a:schemeClr val="tx1"/>
                            </a:gs>
                          </a:gsLst>
                          <a:lin ang="5400000" scaled="0"/>
                        </a:gradFill>
                        <a:latin typeface="Cambria Math" panose="02040503050406030204" pitchFamily="18" charset="0"/>
                      </a:rPr>
                      <m:t>≔</m:t>
                    </m:r>
                    <m:r>
                      <a:rPr lang="en-US" b="0" i="1" smtClean="0">
                        <a:gradFill>
                          <a:gsLst>
                            <a:gs pos="2917">
                              <a:schemeClr val="tx1"/>
                            </a:gs>
                            <a:gs pos="30000">
                              <a:schemeClr val="tx1"/>
                            </a:gs>
                          </a:gsLst>
                          <a:lin ang="5400000" scaled="0"/>
                        </a:gradFill>
                        <a:latin typeface="Cambria Math" panose="02040503050406030204" pitchFamily="18" charset="0"/>
                      </a:rPr>
                      <m:t>𝜆</m:t>
                    </m:r>
                    <m:r>
                      <a:rPr lang="en-US" b="0" i="1" smtClean="0">
                        <a:gradFill>
                          <a:gsLst>
                            <a:gs pos="2917">
                              <a:schemeClr val="tx1"/>
                            </a:gs>
                            <a:gs pos="30000">
                              <a:schemeClr val="tx1"/>
                            </a:gs>
                          </a:gsLst>
                          <a:lin ang="5400000" scaled="0"/>
                        </a:gradFill>
                        <a:latin typeface="Cambria Math" panose="02040503050406030204" pitchFamily="18" charset="0"/>
                      </a:rPr>
                      <m:t> </m:t>
                    </m:r>
                    <m:r>
                      <a:rPr lang="en-US" b="0" i="1" smtClean="0">
                        <a:gradFill>
                          <a:gsLst>
                            <a:gs pos="2917">
                              <a:schemeClr val="tx1"/>
                            </a:gs>
                            <a:gs pos="30000">
                              <a:schemeClr val="tx1"/>
                            </a:gs>
                          </a:gsLst>
                          <a:lin ang="5400000" scaled="0"/>
                        </a:gradFill>
                        <a:latin typeface="Cambria Math" panose="02040503050406030204" pitchFamily="18" charset="0"/>
                      </a:rPr>
                      <m:t>𝑥</m:t>
                    </m:r>
                    <m:r>
                      <a:rPr lang="en-US" b="0" i="1" smtClean="0">
                        <a:gradFill>
                          <a:gsLst>
                            <a:gs pos="2917">
                              <a:schemeClr val="tx1"/>
                            </a:gs>
                            <a:gs pos="30000">
                              <a:schemeClr val="tx1"/>
                            </a:gs>
                          </a:gsLst>
                          <a:lin ang="5400000" scaled="0"/>
                        </a:gradFill>
                        <a:latin typeface="Cambria Math" panose="02040503050406030204" pitchFamily="18" charset="0"/>
                      </a:rPr>
                      <m:t>:</m:t>
                    </m:r>
                    <m:sSub>
                      <m:sSubPr>
                        <m:ctrlPr>
                          <a:rPr lang="en-US" b="0" i="1" smtClean="0">
                            <a:gradFill>
                              <a:gsLst>
                                <a:gs pos="2917">
                                  <a:schemeClr val="tx1"/>
                                </a:gs>
                                <a:gs pos="30000">
                                  <a:schemeClr val="tx1"/>
                                </a:gs>
                              </a:gsLst>
                              <a:lin ang="5400000" scaled="0"/>
                            </a:gradFill>
                            <a:latin typeface="Cambria Math" panose="02040503050406030204" pitchFamily="18" charset="0"/>
                          </a:rPr>
                        </m:ctrlPr>
                      </m:sSubPr>
                      <m:e>
                        <m:r>
                          <a:rPr lang="en-US" b="0" i="1" smtClean="0">
                            <a:gradFill>
                              <a:gsLst>
                                <a:gs pos="2917">
                                  <a:schemeClr val="tx1"/>
                                </a:gs>
                                <a:gs pos="30000">
                                  <a:schemeClr val="tx1"/>
                                </a:gs>
                              </a:gsLst>
                              <a:lin ang="5400000" scaled="0"/>
                            </a:gradFill>
                            <a:latin typeface="Cambria Math" panose="02040503050406030204" pitchFamily="18" charset="0"/>
                          </a:rPr>
                          <m:t>𝑡</m:t>
                        </m:r>
                      </m:e>
                      <m:sub>
                        <m:r>
                          <a:rPr lang="en-US" b="0" i="1" smtClean="0">
                            <a:gradFill>
                              <a:gsLst>
                                <a:gs pos="2917">
                                  <a:schemeClr val="tx1"/>
                                </a:gs>
                                <a:gs pos="30000">
                                  <a:schemeClr val="tx1"/>
                                </a:gs>
                              </a:gsLst>
                              <a:lin ang="5400000" scaled="0"/>
                            </a:gradFill>
                            <a:latin typeface="Cambria Math" panose="02040503050406030204" pitchFamily="18" charset="0"/>
                          </a:rPr>
                          <m:t>1</m:t>
                        </m:r>
                      </m:sub>
                    </m:sSub>
                    <m:r>
                      <a:rPr lang="en-US" b="0" i="1" smtClean="0">
                        <a:gradFill>
                          <a:gsLst>
                            <a:gs pos="2917">
                              <a:schemeClr val="tx1"/>
                            </a:gs>
                            <a:gs pos="30000">
                              <a:schemeClr val="tx1"/>
                            </a:gs>
                          </a:gsLst>
                          <a:lin ang="5400000" scaled="0"/>
                        </a:gradFill>
                        <a:latin typeface="Cambria Math" panose="02040503050406030204" pitchFamily="18" charset="0"/>
                      </a:rPr>
                      <m:t>. </m:t>
                    </m:r>
                    <m:sSub>
                      <m:sSubPr>
                        <m:ctrlPr>
                          <a:rPr lang="en-US" b="0" i="1" smtClean="0">
                            <a:gradFill>
                              <a:gsLst>
                                <a:gs pos="2917">
                                  <a:schemeClr val="tx1"/>
                                </a:gs>
                                <a:gs pos="30000">
                                  <a:schemeClr val="tx1"/>
                                </a:gs>
                              </a:gsLst>
                              <a:lin ang="5400000" scaled="0"/>
                            </a:gradFill>
                            <a:latin typeface="Cambria Math" panose="02040503050406030204" pitchFamily="18" charset="0"/>
                          </a:rPr>
                        </m:ctrlPr>
                      </m:sSubPr>
                      <m:e>
                        <m:r>
                          <a:rPr lang="en-US" b="0" i="1" smtClean="0">
                            <a:gradFill>
                              <a:gsLst>
                                <a:gs pos="2917">
                                  <a:schemeClr val="tx1"/>
                                </a:gs>
                                <a:gs pos="30000">
                                  <a:schemeClr val="tx1"/>
                                </a:gs>
                              </a:gsLst>
                              <a:lin ang="5400000" scaled="0"/>
                            </a:gradFill>
                            <a:latin typeface="Cambria Math" panose="02040503050406030204" pitchFamily="18" charset="0"/>
                          </a:rPr>
                          <m:t>?</m:t>
                        </m:r>
                      </m:e>
                      <m:sub>
                        <m:r>
                          <a:rPr lang="en-US" b="0" i="1" smtClean="0">
                            <a:gradFill>
                              <a:gsLst>
                                <a:gs pos="2917">
                                  <a:schemeClr val="tx1"/>
                                </a:gs>
                                <a:gs pos="30000">
                                  <a:schemeClr val="tx1"/>
                                </a:gs>
                              </a:gsLst>
                              <a:lin ang="5400000" scaled="0"/>
                            </a:gradFill>
                            <a:latin typeface="Cambria Math" panose="02040503050406030204" pitchFamily="18" charset="0"/>
                          </a:rPr>
                          <m:t>1</m:t>
                        </m:r>
                      </m:sub>
                    </m:sSub>
                  </m:oMath>
                </a14:m>
                <a:endParaRPr lang="en-US" sz="2400" dirty="0" err="1">
                  <a:gradFill>
                    <a:gsLst>
                      <a:gs pos="2917">
                        <a:schemeClr val="tx1"/>
                      </a:gs>
                      <a:gs pos="30000">
                        <a:schemeClr val="tx1"/>
                      </a:gs>
                    </a:gsLst>
                    <a:lin ang="5400000" scaled="0"/>
                  </a:gradFill>
                </a:endParaRPr>
              </a:p>
            </p:txBody>
          </p:sp>
        </mc:Choice>
        <mc:Fallback xmlns="">
          <p:sp>
            <p:nvSpPr>
              <p:cNvPr id="4" name="TextBox 3">
                <a:extLst>
                  <a:ext uri="{FF2B5EF4-FFF2-40B4-BE49-F238E27FC236}">
                    <a16:creationId xmlns:a16="http://schemas.microsoft.com/office/drawing/2014/main" id="{174641C2-1AA6-44A3-A7F0-3840E0A4FFF1}"/>
                  </a:ext>
                </a:extLst>
              </p:cNvPr>
              <p:cNvSpPr txBox="1">
                <a:spLocks noRot="1" noChangeAspect="1" noMove="1" noResize="1" noEditPoints="1" noAdjustHandles="1" noChangeArrowheads="1" noChangeShapeType="1" noTextEdit="1"/>
              </p:cNvSpPr>
              <p:nvPr/>
            </p:nvSpPr>
            <p:spPr>
              <a:xfrm>
                <a:off x="711357" y="2147417"/>
                <a:ext cx="7054890" cy="110203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859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1964-5B71-4AD0-A465-5B45153BF95A}"/>
              </a:ext>
            </a:extLst>
          </p:cNvPr>
          <p:cNvSpPr>
            <a:spLocks noGrp="1"/>
          </p:cNvSpPr>
          <p:nvPr>
            <p:ph type="title"/>
          </p:nvPr>
        </p:nvSpPr>
        <p:spPr>
          <a:xfrm>
            <a:off x="268080" y="176576"/>
            <a:ext cx="11655840" cy="1077658"/>
          </a:xfrm>
        </p:spPr>
        <p:txBody>
          <a:bodyPr/>
          <a:lstStyle/>
          <a:p>
            <a:r>
              <a:rPr lang="en-US" sz="2400" dirty="0">
                <a:solidFill>
                  <a:srgbClr val="00B0F0"/>
                </a:solidFill>
              </a:rPr>
              <a:t>Step 3</a:t>
            </a:r>
            <a:br>
              <a:rPr lang="en-US" sz="2400" dirty="0">
                <a:solidFill>
                  <a:srgbClr val="00B0F0"/>
                </a:solidFill>
              </a:rPr>
            </a:br>
            <a:r>
              <a:rPr lang="en-US" dirty="0">
                <a:solidFill>
                  <a:srgbClr val="00B0F0"/>
                </a:solidFill>
              </a:rPr>
              <a:t>Reflecting on syntax</a:t>
            </a:r>
          </a:p>
        </p:txBody>
      </p:sp>
      <p:sp>
        <p:nvSpPr>
          <p:cNvPr id="5" name="TextBox 4">
            <a:extLst>
              <a:ext uri="{FF2B5EF4-FFF2-40B4-BE49-F238E27FC236}">
                <a16:creationId xmlns:a16="http://schemas.microsoft.com/office/drawing/2014/main" id="{435BC3EC-FCED-4A94-84C2-1ED3AB86DC13}"/>
              </a:ext>
            </a:extLst>
          </p:cNvPr>
          <p:cNvSpPr txBox="1"/>
          <p:nvPr/>
        </p:nvSpPr>
        <p:spPr>
          <a:xfrm>
            <a:off x="357808" y="1368760"/>
            <a:ext cx="10257183" cy="4235006"/>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Locally nameless abstract syntax of F* terms provided as a datatype to metaprograms</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Quotation: Builds the syntax of a term</a:t>
            </a:r>
          </a:p>
          <a:p>
            <a:pPr lvl="1">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`(0 + 1) : term</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err="1">
                <a:gradFill>
                  <a:gsLst>
                    <a:gs pos="2917">
                      <a:schemeClr val="tx1"/>
                    </a:gs>
                    <a:gs pos="30000">
                      <a:schemeClr val="tx1"/>
                    </a:gs>
                  </a:gsLst>
                  <a:lin ang="5400000" scaled="0"/>
                </a:gradFill>
              </a:rPr>
              <a:t>Unquotation</a:t>
            </a:r>
            <a:endParaRPr lang="en-US" sz="2400" dirty="0">
              <a:gradFill>
                <a:gsLst>
                  <a:gs pos="2917">
                    <a:schemeClr val="tx1"/>
                  </a:gs>
                  <a:gs pos="30000">
                    <a:schemeClr val="tx1"/>
                  </a:gs>
                </a:gsLst>
                <a:lin ang="5400000" scaled="0"/>
              </a:gradFill>
            </a:endParaRPr>
          </a:p>
          <a:p>
            <a:pPr marL="800100" lvl="1" indent="-342900">
              <a:lnSpc>
                <a:spcPct val="90000"/>
              </a:lnSpc>
              <a:spcAft>
                <a:spcPts val="600"/>
              </a:spcAft>
              <a:buFont typeface="Arial" panose="020B0604020202020204" pitchFamily="34" charset="0"/>
              <a:buChar char="•"/>
            </a:pPr>
            <a:r>
              <a:rPr lang="en-US" sz="2400" dirty="0" err="1">
                <a:gradFill>
                  <a:gsLst>
                    <a:gs pos="2917">
                      <a:schemeClr val="tx1"/>
                    </a:gs>
                    <a:gs pos="30000">
                      <a:schemeClr val="tx1"/>
                    </a:gs>
                  </a:gsLst>
                  <a:lin ang="5400000" scaled="0"/>
                </a:gradFill>
              </a:rPr>
              <a:t>Typechecks</a:t>
            </a:r>
            <a:r>
              <a:rPr lang="en-US" sz="2400" dirty="0">
                <a:gradFill>
                  <a:gsLst>
                    <a:gs pos="2917">
                      <a:schemeClr val="tx1"/>
                    </a:gs>
                    <a:gs pos="30000">
                      <a:schemeClr val="tx1"/>
                    </a:gs>
                  </a:gsLst>
                  <a:lin ang="5400000" scaled="0"/>
                </a:gradFill>
              </a:rPr>
              <a:t> syntax at a given type</a:t>
            </a:r>
          </a:p>
          <a:p>
            <a:pPr>
              <a:lnSpc>
                <a:spcPct val="90000"/>
              </a:lnSpc>
              <a:spcAft>
                <a:spcPts val="600"/>
              </a:spcAft>
            </a:pP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  </a:t>
            </a:r>
            <a:r>
              <a:rPr lang="en-US" sz="2400" b="1" dirty="0">
                <a:gradFill>
                  <a:gsLst>
                    <a:gs pos="2917">
                      <a:schemeClr val="tx1"/>
                    </a:gs>
                    <a:gs pos="30000">
                      <a:schemeClr val="tx1"/>
                    </a:gs>
                  </a:gsLst>
                  <a:lin ang="5400000" scaled="0"/>
                </a:gradFill>
                <a:latin typeface="Consolas" panose="020B0609020204030204" pitchFamily="49" charset="0"/>
              </a:rPr>
              <a:t>val</a:t>
            </a:r>
            <a:r>
              <a:rPr lang="en-US" sz="2400" dirty="0">
                <a:gradFill>
                  <a:gsLst>
                    <a:gs pos="2917">
                      <a:schemeClr val="tx1"/>
                    </a:gs>
                    <a:gs pos="30000">
                      <a:schemeClr val="tx1"/>
                    </a:gs>
                  </a:gsLst>
                  <a:lin ang="5400000" scaled="0"/>
                </a:gradFill>
                <a:latin typeface="Consolas" panose="020B0609020204030204" pitchFamily="49" charset="0"/>
              </a:rPr>
              <a:t> </a:t>
            </a:r>
            <a:r>
              <a:rPr lang="en-US" sz="2400" dirty="0">
                <a:solidFill>
                  <a:srgbClr val="0070C0"/>
                </a:solidFill>
                <a:latin typeface="Consolas" panose="020B0609020204030204" pitchFamily="49" charset="0"/>
              </a:rPr>
              <a:t>unquote</a:t>
            </a:r>
            <a:r>
              <a:rPr lang="en-US" sz="2400" dirty="0">
                <a:gradFill>
                  <a:gsLst>
                    <a:gs pos="2917">
                      <a:schemeClr val="tx1"/>
                    </a:gs>
                    <a:gs pos="30000">
                      <a:schemeClr val="tx1"/>
                    </a:gs>
                  </a:gsLst>
                  <a:lin ang="5400000" scaled="0"/>
                </a:gradFill>
                <a:latin typeface="Consolas" panose="020B0609020204030204" pitchFamily="49" charset="0"/>
              </a:rPr>
              <a:t>: a:Type -&gt; x:term -&gt; </a:t>
            </a:r>
            <a:r>
              <a:rPr lang="en-US" sz="2400" dirty="0">
                <a:solidFill>
                  <a:srgbClr val="00B050"/>
                </a:solidFill>
                <a:latin typeface="Consolas" panose="020B0609020204030204" pitchFamily="49" charset="0"/>
              </a:rPr>
              <a:t>Meta</a:t>
            </a:r>
            <a:r>
              <a:rPr lang="en-US" sz="2400" dirty="0">
                <a:gradFill>
                  <a:gsLst>
                    <a:gs pos="2917">
                      <a:schemeClr val="tx1"/>
                    </a:gs>
                    <a:gs pos="30000">
                      <a:schemeClr val="tx1"/>
                    </a:gs>
                  </a:gsLst>
                  <a:lin ang="5400000" scaled="0"/>
                </a:gradFill>
                <a:latin typeface="Consolas" panose="020B0609020204030204" pitchFamily="49" charset="0"/>
              </a:rPr>
              <a:t> a</a:t>
            </a:r>
          </a:p>
        </p:txBody>
      </p:sp>
      <p:pic>
        <p:nvPicPr>
          <p:cNvPr id="8" name="Picture 7">
            <a:extLst>
              <a:ext uri="{FF2B5EF4-FFF2-40B4-BE49-F238E27FC236}">
                <a16:creationId xmlns:a16="http://schemas.microsoft.com/office/drawing/2014/main" id="{2FD282B8-075E-4F1C-B13B-59DA37CF77D4}"/>
              </a:ext>
            </a:extLst>
          </p:cNvPr>
          <p:cNvPicPr>
            <a:picLocks noChangeAspect="1"/>
          </p:cNvPicPr>
          <p:nvPr/>
        </p:nvPicPr>
        <p:blipFill>
          <a:blip r:embed="rId2"/>
          <a:stretch>
            <a:fillRect/>
          </a:stretch>
        </p:blipFill>
        <p:spPr>
          <a:xfrm>
            <a:off x="6027489" y="1970614"/>
            <a:ext cx="5170598" cy="2735027"/>
          </a:xfrm>
          <a:prstGeom prst="rect">
            <a:avLst/>
          </a:prstGeom>
        </p:spPr>
      </p:pic>
    </p:spTree>
    <p:extLst>
      <p:ext uri="{BB962C8B-B14F-4D97-AF65-F5344CB8AC3E}">
        <p14:creationId xmlns:p14="http://schemas.microsoft.com/office/powerpoint/2010/main" val="1374160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1DFF-4349-4619-AF13-39B7EC034FF5}"/>
              </a:ext>
            </a:extLst>
          </p:cNvPr>
          <p:cNvSpPr>
            <a:spLocks noGrp="1"/>
          </p:cNvSpPr>
          <p:nvPr>
            <p:ph type="title"/>
          </p:nvPr>
        </p:nvSpPr>
        <p:spPr/>
        <p:txBody>
          <a:bodyPr/>
          <a:lstStyle/>
          <a:p>
            <a:r>
              <a:rPr lang="en-US" dirty="0">
                <a:solidFill>
                  <a:srgbClr val="00B0F0"/>
                </a:solidFill>
              </a:rPr>
              <a:t>Putting it together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7D6A3E-74E1-4066-8D1E-A7108CE5EFA8}"/>
                  </a:ext>
                </a:extLst>
              </p:cNvPr>
              <p:cNvSpPr>
                <a:spLocks noGrp="1"/>
              </p:cNvSpPr>
              <p:nvPr>
                <p:ph sz="quarter" idx="10"/>
              </p:nvPr>
            </p:nvSpPr>
            <p:spPr>
              <a:xfrm>
                <a:off x="269239" y="1190734"/>
                <a:ext cx="11653523" cy="5508367"/>
              </a:xfrm>
              <a:ln>
                <a:noFill/>
              </a:ln>
            </p:spPr>
            <p:txBody>
              <a:bodyPr/>
              <a:lstStyle/>
              <a:p>
                <a:pPr marL="0" indent="0">
                  <a:buNone/>
                </a:pPr>
                <a:r>
                  <a:rPr lang="en-US" dirty="0"/>
                  <a:t>Entrypoint: Decorate an implicit with a metaprogram</a:t>
                </a:r>
              </a:p>
              <a:p>
                <a:pPr marL="0" indent="0">
                  <a:buNone/>
                </a:pPr>
                <a:endParaRPr lang="en-US" dirty="0">
                  <a:latin typeface="Consolas" panose="020B0609020204030204" pitchFamily="49" charset="0"/>
                </a:endParaRPr>
              </a:p>
              <a:p>
                <a:pPr marL="0" indent="0">
                  <a:buNone/>
                </a:pPr>
                <a:r>
                  <a:rPr lang="en-US" sz="3200" b="1" dirty="0">
                    <a:latin typeface="Consolas" panose="020B0609020204030204" pitchFamily="49" charset="0"/>
                  </a:rPr>
                  <a:t>let</a:t>
                </a:r>
                <a:r>
                  <a:rPr lang="en-US" sz="3200" dirty="0">
                    <a:latin typeface="Consolas" panose="020B0609020204030204" pitchFamily="49" charset="0"/>
                  </a:rPr>
                  <a:t> </a:t>
                </a:r>
                <a:r>
                  <a:rPr lang="en-US" sz="3200" dirty="0">
                    <a:solidFill>
                      <a:srgbClr val="0070C0"/>
                    </a:solidFill>
                    <a:latin typeface="Consolas" panose="020B0609020204030204" pitchFamily="49" charset="0"/>
                  </a:rPr>
                  <a:t>id</a:t>
                </a:r>
                <a:r>
                  <a:rPr lang="en-US" sz="3200" dirty="0">
                    <a:latin typeface="Consolas" panose="020B0609020204030204" pitchFamily="49" charset="0"/>
                  </a:rPr>
                  <a:t> : (</a:t>
                </a:r>
                <a:r>
                  <a:rPr lang="en-US" sz="3200" dirty="0" err="1">
                    <a:latin typeface="Consolas" panose="020B0609020204030204" pitchFamily="49" charset="0"/>
                  </a:rPr>
                  <a:t>a:</a:t>
                </a:r>
                <a:r>
                  <a:rPr lang="en-US" sz="3200" dirty="0" err="1">
                    <a:solidFill>
                      <a:schemeClr val="tx1"/>
                    </a:solidFill>
                    <a:latin typeface="Consolas" panose="020B0609020204030204" pitchFamily="49" charset="0"/>
                  </a:rPr>
                  <a:t>Type</a:t>
                </a:r>
                <a:r>
                  <a:rPr lang="en-US" sz="3200" dirty="0">
                    <a:latin typeface="Consolas" panose="020B0609020204030204" pitchFamily="49" charset="0"/>
                  </a:rPr>
                  <a:t>) -&gt; a -&gt; a =</a:t>
                </a:r>
              </a:p>
              <a:p>
                <a:pPr marL="0" indent="0">
                  <a:buNone/>
                </a:pPr>
                <a:r>
                  <a:rPr lang="en-US" sz="3200" dirty="0">
                    <a:latin typeface="Consolas" panose="020B0609020204030204" pitchFamily="49" charset="0"/>
                  </a:rPr>
                  <a:t>  _ </a:t>
                </a:r>
                <a:r>
                  <a:rPr lang="en-US" sz="3200" b="1" dirty="0">
                    <a:latin typeface="Consolas" panose="020B0609020204030204" pitchFamily="49" charset="0"/>
                  </a:rPr>
                  <a:t>by</a:t>
                </a:r>
                <a:r>
                  <a:rPr lang="en-US" sz="3200" dirty="0">
                    <a:latin typeface="Consolas" panose="020B0609020204030204" pitchFamily="49" charset="0"/>
                  </a:rPr>
                  <a:t> (                    </a:t>
                </a:r>
                <a14:m>
                  <m:oMath xmlns:m="http://schemas.openxmlformats.org/officeDocument/2006/math">
                    <m:r>
                      <a:rPr lang="en-US" sz="1800" b="1" dirty="0">
                        <a:latin typeface="Cambria Math" panose="02040503050406030204" pitchFamily="18" charset="0"/>
                      </a:rPr>
                      <m:t>[</m:t>
                    </m:r>
                    <m:r>
                      <a:rPr lang="en-US" sz="1800" b="0" i="1" dirty="0" smtClean="0">
                        <a:latin typeface="Cambria Math" panose="02040503050406030204" pitchFamily="18" charset="0"/>
                      </a:rPr>
                      <m:t>⋅</m:t>
                    </m:r>
                    <m:r>
                      <a:rPr lang="en-US" sz="1800" i="1">
                        <a:latin typeface="Cambria Math" panose="02040503050406030204" pitchFamily="18" charset="0"/>
                      </a:rPr>
                      <m:t> ⊢ </m:t>
                    </m:r>
                    <m:r>
                      <a:rPr lang="en-US" sz="1800" b="0" i="1" smtClean="0">
                        <a:latin typeface="Cambria Math" panose="02040503050406030204" pitchFamily="18" charset="0"/>
                      </a:rPr>
                      <m:t>_ </m:t>
                    </m:r>
                    <m:r>
                      <a:rPr lang="en-US" sz="1800" i="1">
                        <a:latin typeface="Cambria Math" panose="02040503050406030204" pitchFamily="18" charset="0"/>
                      </a:rPr>
                      <m:t>:</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r>
                      <m:rPr>
                        <m:sty m:val="p"/>
                      </m:rPr>
                      <a:rPr lang="en-US" sz="1800" b="0" i="0" smtClean="0">
                        <a:solidFill>
                          <a:schemeClr val="tx1"/>
                        </a:solidFill>
                        <a:latin typeface="Cambria Math" panose="02040503050406030204" pitchFamily="18" charset="0"/>
                      </a:rPr>
                      <m:t>Type</m:t>
                    </m:r>
                    <m:r>
                      <a:rPr lang="en-US" sz="1800" b="0" i="1" smtClean="0">
                        <a:latin typeface="Cambria Math" panose="02040503050406030204" pitchFamily="18" charset="0"/>
                      </a:rPr>
                      <m:t>)→ </m:t>
                    </m:r>
                    <m:r>
                      <a:rPr lang="en-US" sz="1800" i="1">
                        <a:latin typeface="Cambria Math" panose="02040503050406030204" pitchFamily="18" charset="0"/>
                      </a:rPr>
                      <m:t>𝑎</m:t>
                    </m:r>
                    <m:r>
                      <a:rPr lang="en-US" sz="1800" i="1">
                        <a:latin typeface="Cambria Math" panose="02040503050406030204" pitchFamily="18" charset="0"/>
                      </a:rPr>
                      <m:t> →</m:t>
                    </m:r>
                    <m:r>
                      <a:rPr lang="en-US" sz="1800" i="1">
                        <a:latin typeface="Cambria Math" panose="02040503050406030204" pitchFamily="18" charset="0"/>
                      </a:rPr>
                      <m:t>𝑎</m:t>
                    </m:r>
                    <m:r>
                      <a:rPr lang="en-US" sz="1800" i="1">
                        <a:latin typeface="Cambria Math" panose="02040503050406030204" pitchFamily="18" charset="0"/>
                      </a:rPr>
                      <m:t>]</m:t>
                    </m:r>
                  </m:oMath>
                </a14:m>
                <a:endParaRPr lang="en-US" sz="3200" dirty="0">
                  <a:latin typeface="Consolas" panose="020B0609020204030204" pitchFamily="49" charset="0"/>
                </a:endParaRPr>
              </a:p>
              <a:p>
                <a:pPr marL="0" indent="0">
                  <a:buNone/>
                </a:pPr>
                <a:r>
                  <a:rPr lang="en-US" sz="3200" b="1" dirty="0">
                    <a:latin typeface="Consolas" panose="020B0609020204030204" pitchFamily="49" charset="0"/>
                  </a:rPr>
                  <a:t>        let</a:t>
                </a:r>
                <a:r>
                  <a:rPr lang="en-US" sz="3200" dirty="0">
                    <a:latin typeface="Consolas" panose="020B0609020204030204" pitchFamily="49" charset="0"/>
                  </a:rPr>
                  <a:t> a = intro () </a:t>
                </a:r>
                <a:r>
                  <a:rPr lang="en-US" sz="3200" b="1" dirty="0">
                    <a:latin typeface="Consolas" panose="020B0609020204030204" pitchFamily="49" charset="0"/>
                  </a:rPr>
                  <a:t>in </a:t>
                </a:r>
                <a14:m>
                  <m:oMath xmlns:m="http://schemas.openxmlformats.org/officeDocument/2006/math">
                    <m:r>
                      <a:rPr lang="en-US" sz="1800" b="1" i="0" dirty="0" smtClean="0">
                        <a:latin typeface="Cambria Math" panose="02040503050406030204" pitchFamily="18" charset="0"/>
                      </a:rPr>
                      <m:t>[</m:t>
                    </m:r>
                    <m:r>
                      <a:rPr lang="en-US" sz="1800" i="1" dirty="0" smtClean="0">
                        <a:latin typeface="Cambria Math" panose="02040503050406030204" pitchFamily="18" charset="0"/>
                      </a:rPr>
                      <m:t>𝑎</m:t>
                    </m:r>
                    <m:r>
                      <a:rPr lang="en-US" sz="1800" b="0" i="1" dirty="0" smtClean="0">
                        <a:latin typeface="Cambria Math" panose="02040503050406030204" pitchFamily="18" charset="0"/>
                      </a:rPr>
                      <m:t>:</m:t>
                    </m:r>
                    <m:r>
                      <m:rPr>
                        <m:sty m:val="p"/>
                      </m:rPr>
                      <a:rPr lang="en-US" sz="1800" b="0" i="0" dirty="0" smtClean="0">
                        <a:solidFill>
                          <a:schemeClr val="tx1"/>
                        </a:solidFill>
                        <a:latin typeface="Cambria Math" panose="02040503050406030204" pitchFamily="18" charset="0"/>
                      </a:rPr>
                      <m:t>Type</m:t>
                    </m:r>
                    <m:r>
                      <a:rPr lang="en-US" sz="1800" i="1">
                        <a:latin typeface="Cambria Math" panose="02040503050406030204" pitchFamily="18" charset="0"/>
                      </a:rPr>
                      <m:t> ⊢ </m:t>
                    </m:r>
                    <m:r>
                      <a:rPr lang="en-US" sz="1800" i="1" smtClean="0">
                        <a:latin typeface="Cambria Math" panose="02040503050406030204" pitchFamily="18" charset="0"/>
                      </a:rPr>
                      <m:t>_</m:t>
                    </m:r>
                    <m:r>
                      <a:rPr lang="en-US" sz="1800" i="1">
                        <a:latin typeface="Cambria Math" panose="02040503050406030204" pitchFamily="18" charset="0"/>
                      </a:rPr>
                      <m:t> :</m:t>
                    </m:r>
                    <m:r>
                      <a:rPr lang="en-US" sz="1800" i="1">
                        <a:latin typeface="Cambria Math" panose="02040503050406030204" pitchFamily="18" charset="0"/>
                      </a:rPr>
                      <m:t>𝑎</m:t>
                    </m:r>
                    <m:r>
                      <a:rPr lang="en-US" sz="1800" i="1">
                        <a:latin typeface="Cambria Math" panose="02040503050406030204" pitchFamily="18" charset="0"/>
                      </a:rPr>
                      <m:t> →</m:t>
                    </m:r>
                    <m:r>
                      <a:rPr lang="en-US" sz="1800" i="1">
                        <a:latin typeface="Cambria Math" panose="02040503050406030204" pitchFamily="18" charset="0"/>
                      </a:rPr>
                      <m:t>𝑎</m:t>
                    </m:r>
                    <m:r>
                      <a:rPr lang="en-US" sz="1800" b="0" i="1" smtClean="0">
                        <a:latin typeface="Cambria Math" panose="02040503050406030204" pitchFamily="18" charset="0"/>
                      </a:rPr>
                      <m:t>]</m:t>
                    </m:r>
                  </m:oMath>
                </a14:m>
                <a:endParaRPr lang="en-US" sz="3200" b="1" dirty="0">
                  <a:latin typeface="Consolas" panose="020B0609020204030204" pitchFamily="49" charset="0"/>
                </a:endParaRPr>
              </a:p>
              <a:p>
                <a:pPr marL="0" indent="0">
                  <a:buNone/>
                </a:pPr>
                <a:r>
                  <a:rPr lang="en-US" sz="3200" dirty="0">
                    <a:latin typeface="Consolas" panose="020B0609020204030204" pitchFamily="49" charset="0"/>
                  </a:rPr>
                  <a:t>        </a:t>
                </a:r>
                <a:r>
                  <a:rPr lang="en-US" sz="3200" b="1" dirty="0">
                    <a:latin typeface="Consolas" panose="020B0609020204030204" pitchFamily="49" charset="0"/>
                  </a:rPr>
                  <a:t>let</a:t>
                </a:r>
                <a:r>
                  <a:rPr lang="en-US" sz="3200" dirty="0">
                    <a:latin typeface="Consolas" panose="020B0609020204030204" pitchFamily="49" charset="0"/>
                  </a:rPr>
                  <a:t> x = intro () </a:t>
                </a:r>
                <a:r>
                  <a:rPr lang="en-US" sz="3200" b="1" dirty="0">
                    <a:latin typeface="Consolas" panose="020B0609020204030204" pitchFamily="49" charset="0"/>
                  </a:rPr>
                  <a:t>in </a:t>
                </a:r>
                <a14:m>
                  <m:oMath xmlns:m="http://schemas.openxmlformats.org/officeDocument/2006/math">
                    <m:r>
                      <a:rPr lang="en-US" sz="1800" b="1" i="0" dirty="0" smtClean="0">
                        <a:latin typeface="Cambria Math" panose="02040503050406030204" pitchFamily="18" charset="0"/>
                      </a:rPr>
                      <m:t>[</m:t>
                    </m:r>
                    <m:r>
                      <a:rPr lang="en-US" sz="1800" i="1" dirty="0">
                        <a:latin typeface="Cambria Math" panose="02040503050406030204" pitchFamily="18" charset="0"/>
                      </a:rPr>
                      <m:t>𝑎</m:t>
                    </m:r>
                    <m:r>
                      <a:rPr lang="en-US" sz="1800" i="1" dirty="0">
                        <a:latin typeface="Cambria Math" panose="02040503050406030204" pitchFamily="18" charset="0"/>
                      </a:rPr>
                      <m:t>:</m:t>
                    </m:r>
                    <m:r>
                      <m:rPr>
                        <m:sty m:val="p"/>
                      </m:rPr>
                      <a:rPr lang="en-US" sz="1800" i="0" dirty="0" smtClean="0">
                        <a:solidFill>
                          <a:schemeClr val="tx1"/>
                        </a:solidFill>
                        <a:latin typeface="Cambria Math" panose="02040503050406030204" pitchFamily="18" charset="0"/>
                      </a:rPr>
                      <m:t>Type</m:t>
                    </m:r>
                    <m:r>
                      <a:rPr lang="en-US" sz="1800" b="0" i="1" dirty="0" smtClean="0">
                        <a:latin typeface="Cambria Math" panose="02040503050406030204" pitchFamily="18" charset="0"/>
                      </a:rPr>
                      <m:t>, </m:t>
                    </m:r>
                    <m:r>
                      <a:rPr lang="en-US" sz="1800" b="0" i="1" dirty="0" smtClean="0">
                        <a:latin typeface="Cambria Math" panose="02040503050406030204" pitchFamily="18" charset="0"/>
                      </a:rPr>
                      <m:t>𝑥</m:t>
                    </m:r>
                    <m:r>
                      <a:rPr lang="en-US" sz="1800" b="0" i="1" dirty="0" smtClean="0">
                        <a:latin typeface="Cambria Math" panose="02040503050406030204" pitchFamily="18" charset="0"/>
                      </a:rPr>
                      <m:t>:</m:t>
                    </m:r>
                    <m:r>
                      <a:rPr lang="en-US" sz="1800" b="0" i="1" dirty="0" smtClean="0">
                        <a:latin typeface="Cambria Math" panose="02040503050406030204" pitchFamily="18" charset="0"/>
                      </a:rPr>
                      <m:t>𝑎</m:t>
                    </m:r>
                    <m:r>
                      <a:rPr lang="en-US" sz="1800" i="1">
                        <a:latin typeface="Cambria Math" panose="02040503050406030204" pitchFamily="18" charset="0"/>
                      </a:rPr>
                      <m:t> ⊢ </m:t>
                    </m:r>
                    <m:r>
                      <a:rPr lang="en-US" sz="1800" i="1" smtClean="0">
                        <a:latin typeface="Cambria Math" panose="02040503050406030204" pitchFamily="18" charset="0"/>
                      </a:rPr>
                      <m:t>_</m:t>
                    </m:r>
                    <m:r>
                      <a:rPr lang="en-US" sz="1800" b="0" i="1" smtClean="0">
                        <a:latin typeface="Cambria Math" panose="02040503050406030204" pitchFamily="18" charset="0"/>
                      </a:rPr>
                      <m:t> </m:t>
                    </m:r>
                    <m:r>
                      <a:rPr lang="en-US" sz="1800" i="1">
                        <a:latin typeface="Cambria Math" panose="02040503050406030204" pitchFamily="18" charset="0"/>
                      </a:rPr>
                      <m:t>:</m:t>
                    </m:r>
                    <m:r>
                      <a:rPr lang="en-US" sz="1800" i="1">
                        <a:latin typeface="Cambria Math" panose="02040503050406030204" pitchFamily="18" charset="0"/>
                      </a:rPr>
                      <m:t>𝑎</m:t>
                    </m:r>
                    <m:r>
                      <a:rPr lang="en-US" sz="1800" b="0" i="1" smtClean="0">
                        <a:latin typeface="Cambria Math" panose="02040503050406030204" pitchFamily="18" charset="0"/>
                      </a:rPr>
                      <m:t>]</m:t>
                    </m:r>
                  </m:oMath>
                </a14:m>
                <a:endParaRPr lang="en-US" sz="3200" b="1" dirty="0">
                  <a:latin typeface="Consolas" panose="020B0609020204030204" pitchFamily="49" charset="0"/>
                </a:endParaRPr>
              </a:p>
              <a:p>
                <a:pPr marL="0" indent="0">
                  <a:buNone/>
                </a:pPr>
                <a:r>
                  <a:rPr lang="en-US" sz="3200" dirty="0">
                    <a:latin typeface="Consolas" panose="020B0609020204030204" pitchFamily="49" charset="0"/>
                  </a:rPr>
                  <a:t>        </a:t>
                </a:r>
                <a:r>
                  <a:rPr lang="en-US" sz="3200" dirty="0" err="1">
                    <a:latin typeface="Consolas" panose="020B0609020204030204" pitchFamily="49" charset="0"/>
                  </a:rPr>
                  <a:t>hyp</a:t>
                </a:r>
                <a:r>
                  <a:rPr lang="en-US" sz="3200" dirty="0">
                    <a:latin typeface="Consolas" panose="020B0609020204030204" pitchFamily="49" charset="0"/>
                  </a:rPr>
                  <a:t> x               </a:t>
                </a:r>
                <a14:m>
                  <m:oMath xmlns:m="http://schemas.openxmlformats.org/officeDocument/2006/math">
                    <m:r>
                      <a:rPr lang="en-US" sz="1800" b="1" dirty="0">
                        <a:latin typeface="Cambria Math" panose="02040503050406030204" pitchFamily="18" charset="0"/>
                      </a:rPr>
                      <m:t>[</m:t>
                    </m:r>
                    <m:r>
                      <a:rPr lang="en-US" sz="1800" i="1">
                        <a:latin typeface="Cambria Math" panose="02040503050406030204" pitchFamily="18" charset="0"/>
                      </a:rPr>
                      <m:t>]</m:t>
                    </m:r>
                  </m:oMath>
                </a14:m>
                <a:r>
                  <a:rPr lang="en-US" sz="3200" dirty="0">
                    <a:latin typeface="Consolas" panose="020B0609020204030204" pitchFamily="49" charset="0"/>
                  </a:rPr>
                  <a:t>         </a:t>
                </a:r>
              </a:p>
              <a:p>
                <a:pPr marL="0" indent="0">
                  <a:buNone/>
                </a:pPr>
                <a:r>
                  <a:rPr lang="en-US" sz="3200" dirty="0">
                    <a:latin typeface="Consolas" panose="020B0609020204030204" pitchFamily="49" charset="0"/>
                  </a:rPr>
                  <a:t>        )</a:t>
                </a:r>
              </a:p>
              <a:p>
                <a:pPr marL="0" indent="0">
                  <a:buNone/>
                </a:pPr>
                <a:endParaRPr lang="en-US" dirty="0">
                  <a:latin typeface="Consolas" panose="020B0609020204030204" pitchFamily="49" charset="0"/>
                </a:endParaRPr>
              </a:p>
            </p:txBody>
          </p:sp>
        </mc:Choice>
        <mc:Fallback xmlns="">
          <p:sp>
            <p:nvSpPr>
              <p:cNvPr id="3" name="Content Placeholder 2">
                <a:extLst>
                  <a:ext uri="{FF2B5EF4-FFF2-40B4-BE49-F238E27FC236}">
                    <a16:creationId xmlns:a16="http://schemas.microsoft.com/office/drawing/2014/main" id="{C07D6A3E-74E1-4066-8D1E-A7108CE5EFA8}"/>
                  </a:ext>
                </a:extLst>
              </p:cNvPr>
              <p:cNvSpPr>
                <a:spLocks noGrp="1" noRot="1" noChangeAspect="1" noMove="1" noResize="1" noEditPoints="1" noAdjustHandles="1" noChangeArrowheads="1" noChangeShapeType="1" noTextEdit="1"/>
              </p:cNvSpPr>
              <p:nvPr>
                <p:ph sz="quarter" idx="10"/>
              </p:nvPr>
            </p:nvSpPr>
            <p:spPr>
              <a:xfrm>
                <a:off x="269239" y="1190734"/>
                <a:ext cx="11653523" cy="5508367"/>
              </a:xfrm>
              <a:blipFill>
                <a:blip r:embed="rId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59660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FEDA-B151-47C6-ABC9-0BF0B5158E29}"/>
              </a:ext>
            </a:extLst>
          </p:cNvPr>
          <p:cNvSpPr>
            <a:spLocks noGrp="1"/>
          </p:cNvSpPr>
          <p:nvPr>
            <p:ph type="title"/>
          </p:nvPr>
        </p:nvSpPr>
        <p:spPr/>
        <p:txBody>
          <a:bodyPr/>
          <a:lstStyle/>
          <a:p>
            <a:r>
              <a:rPr lang="en-US" dirty="0">
                <a:solidFill>
                  <a:schemeClr val="tx2"/>
                </a:solidFill>
              </a:rPr>
              <a:t>And can be at a low level of abstraction</a:t>
            </a:r>
          </a:p>
        </p:txBody>
      </p:sp>
      <p:pic>
        <p:nvPicPr>
          <p:cNvPr id="4" name="Picture 3">
            <a:extLst>
              <a:ext uri="{FF2B5EF4-FFF2-40B4-BE49-F238E27FC236}">
                <a16:creationId xmlns:a16="http://schemas.microsoft.com/office/drawing/2014/main" id="{D53FA557-2A59-4040-86A3-34AFDA2F33A5}"/>
              </a:ext>
            </a:extLst>
          </p:cNvPr>
          <p:cNvPicPr>
            <a:picLocks noChangeAspect="1"/>
          </p:cNvPicPr>
          <p:nvPr/>
        </p:nvPicPr>
        <p:blipFill>
          <a:blip r:embed="rId2"/>
          <a:stretch>
            <a:fillRect/>
          </a:stretch>
        </p:blipFill>
        <p:spPr>
          <a:xfrm>
            <a:off x="738187" y="1781435"/>
            <a:ext cx="10715625" cy="6858000"/>
          </a:xfrm>
          <a:prstGeom prst="rect">
            <a:avLst/>
          </a:prstGeom>
        </p:spPr>
      </p:pic>
      <p:sp>
        <p:nvSpPr>
          <p:cNvPr id="5" name="Content Placeholder 2">
            <a:extLst>
              <a:ext uri="{FF2B5EF4-FFF2-40B4-BE49-F238E27FC236}">
                <a16:creationId xmlns:a16="http://schemas.microsoft.com/office/drawing/2014/main" id="{1200E641-3CDE-4BFE-9717-1228C8B1C43B}"/>
              </a:ext>
            </a:extLst>
          </p:cNvPr>
          <p:cNvSpPr>
            <a:spLocks noGrp="1"/>
          </p:cNvSpPr>
          <p:nvPr>
            <p:ph sz="quarter" idx="10"/>
          </p:nvPr>
        </p:nvSpPr>
        <p:spPr>
          <a:xfrm>
            <a:off x="269239" y="1190734"/>
            <a:ext cx="11653523" cy="517065"/>
          </a:xfrm>
        </p:spPr>
        <p:txBody>
          <a:bodyPr/>
          <a:lstStyle/>
          <a:p>
            <a:r>
              <a:rPr lang="en-US" sz="2400" dirty="0"/>
              <a:t>Lots of boilerplate to define parsers/formatters and prove them mutually inverse</a:t>
            </a:r>
          </a:p>
        </p:txBody>
      </p:sp>
      <p:sp>
        <p:nvSpPr>
          <p:cNvPr id="6" name="TextBox 5">
            <a:extLst>
              <a:ext uri="{FF2B5EF4-FFF2-40B4-BE49-F238E27FC236}">
                <a16:creationId xmlns:a16="http://schemas.microsoft.com/office/drawing/2014/main" id="{BB294993-0C2E-4747-80C9-7DA3BC110FA8}"/>
              </a:ext>
            </a:extLst>
          </p:cNvPr>
          <p:cNvSpPr txBox="1"/>
          <p:nvPr/>
        </p:nvSpPr>
        <p:spPr>
          <a:xfrm>
            <a:off x="9636223" y="2368353"/>
            <a:ext cx="2555777" cy="960263"/>
          </a:xfrm>
          <a:prstGeom prst="rect">
            <a:avLst/>
          </a:prstGeom>
          <a:noFill/>
        </p:spPr>
        <p:txBody>
          <a:bodyPr wrap="square" lIns="182880" tIns="146304" rIns="182880" bIns="146304" rtlCol="0">
            <a:spAutoFit/>
          </a:bodyPr>
          <a:lstStyle/>
          <a:p>
            <a:pPr>
              <a:lnSpc>
                <a:spcPct val="90000"/>
              </a:lnSpc>
              <a:spcAft>
                <a:spcPts val="600"/>
              </a:spcAft>
            </a:pPr>
            <a:r>
              <a:rPr lang="en-US" sz="2400" b="1" dirty="0">
                <a:solidFill>
                  <a:srgbClr val="C00000"/>
                </a:solidFill>
              </a:rPr>
              <a:t>Remember this?</a:t>
            </a:r>
          </a:p>
        </p:txBody>
      </p:sp>
    </p:spTree>
    <p:extLst>
      <p:ext uri="{BB962C8B-B14F-4D97-AF65-F5344CB8AC3E}">
        <p14:creationId xmlns:p14="http://schemas.microsoft.com/office/powerpoint/2010/main" val="24231481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TextBox 65"/>
          <p:cNvSpPr txBox="1"/>
          <p:nvPr/>
        </p:nvSpPr>
        <p:spPr>
          <a:xfrm>
            <a:off x="1790516" y="4895116"/>
            <a:ext cx="8877096" cy="1825444"/>
          </a:xfrm>
          <a:prstGeom prst="rect">
            <a:avLst/>
          </a:prstGeom>
          <a:solidFill>
            <a:schemeClr val="bg1"/>
          </a:solidFill>
        </p:spPr>
        <p:txBody>
          <a:bodyPr wrap="squar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dirty="0">
                <a:ln>
                  <a:noFill/>
                </a:ln>
                <a:solidFill>
                  <a:srgbClr val="00BCF2"/>
                </a:solidFill>
                <a:effectLst/>
                <a:uLnTx/>
                <a:uFillTx/>
                <a:latin typeface="Segoe UI"/>
                <a:ea typeface="+mn-ea"/>
                <a:cs typeface="+mn-cs"/>
              </a:rPr>
              <a:t>Threat model</a:t>
            </a:r>
            <a:r>
              <a:rPr kumimoji="0" lang="en-US" sz="2353"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 Adversary fully controls the network, e.g.</a:t>
            </a:r>
          </a:p>
          <a:p>
            <a:pPr marL="336145" marR="0" lvl="0" indent="-336145" algn="l" defTabSz="914367" rtl="0" eaLnBrk="1" fontAlgn="auto" latinLnBrk="0" hangingPunct="1">
              <a:lnSpc>
                <a:spcPct val="90000"/>
              </a:lnSpc>
              <a:spcBef>
                <a:spcPts val="0"/>
              </a:spcBef>
              <a:spcAft>
                <a:spcPts val="588"/>
              </a:spcAft>
              <a:buClrTx/>
              <a:buSzTx/>
              <a:buFont typeface="Arial"/>
              <a:buChar char="•"/>
              <a:tabLst/>
              <a:defRPr/>
            </a:pPr>
            <a:r>
              <a:rPr kumimoji="0" lang="en-US" sz="2353"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it can redirect traffic to its own server    </a:t>
            </a:r>
            <a:r>
              <a:rPr kumimoji="0" lang="en-US" sz="1961"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(DNS rebinding)</a:t>
            </a:r>
            <a:endParaRPr kumimoji="0" lang="en-US" sz="2353"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endParaRPr>
          </a:p>
          <a:p>
            <a:pPr marL="336145" marR="0" lvl="0" indent="-336145" algn="l" defTabSz="914367" rtl="0" eaLnBrk="1" fontAlgn="auto" latinLnBrk="0" hangingPunct="1">
              <a:lnSpc>
                <a:spcPct val="90000"/>
              </a:lnSpc>
              <a:spcBef>
                <a:spcPts val="0"/>
              </a:spcBef>
              <a:spcAft>
                <a:spcPts val="588"/>
              </a:spcAft>
              <a:buClrTx/>
              <a:buSzTx/>
              <a:buFont typeface="Arial"/>
              <a:buChar char="•"/>
              <a:tabLst/>
              <a:defRPr/>
            </a:pPr>
            <a:r>
              <a:rPr kumimoji="0" lang="en-US" sz="2353"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it can passively read all data 		 </a:t>
            </a:r>
            <a:r>
              <a:rPr kumimoji="0" lang="en-US" sz="1961"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(IP monitoring)</a:t>
            </a:r>
          </a:p>
          <a:p>
            <a:pPr marL="336145" marR="0" lvl="0" indent="-336145" algn="l" defTabSz="914367" rtl="0" eaLnBrk="1" fontAlgn="auto" latinLnBrk="0" hangingPunct="1">
              <a:lnSpc>
                <a:spcPct val="90000"/>
              </a:lnSpc>
              <a:spcBef>
                <a:spcPts val="0"/>
              </a:spcBef>
              <a:spcAft>
                <a:spcPts val="588"/>
              </a:spcAft>
              <a:buClrTx/>
              <a:buSzTx/>
              <a:buFont typeface="Arial"/>
              <a:buChar char="•"/>
              <a:tabLst/>
              <a:defRPr/>
            </a:pPr>
            <a:r>
              <a:rPr kumimoji="0" lang="en-US" sz="2353"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it can play an active man-in-the-middle </a:t>
            </a:r>
            <a:r>
              <a:rPr kumimoji="0" lang="en-US" sz="1961"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(TCP hijacking)</a:t>
            </a:r>
          </a:p>
        </p:txBody>
      </p:sp>
      <p:sp>
        <p:nvSpPr>
          <p:cNvPr id="55" name="TextBox 54"/>
          <p:cNvSpPr txBox="1"/>
          <p:nvPr/>
        </p:nvSpPr>
        <p:spPr>
          <a:xfrm>
            <a:off x="1524048" y="5076221"/>
            <a:ext cx="9143564" cy="1743979"/>
          </a:xfrm>
          <a:prstGeom prst="rect">
            <a:avLst/>
          </a:prstGeom>
          <a:solidFill>
            <a:srgbClr val="FFFFFF"/>
          </a:solidFill>
        </p:spPr>
        <p:txBody>
          <a:bodyPr wrap="non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As long as the adversary does not control </a:t>
            </a:r>
            <a:br>
              <a:rPr kumimoji="0" lang="en-US" sz="2353"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br>
            <a:r>
              <a:rPr kumimoji="0" lang="en-US" sz="2353"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the long-term credentials of the client and server, it cannot</a:t>
            </a:r>
          </a:p>
          <a:p>
            <a:pPr marL="336145" marR="0" lvl="0" indent="-336145" algn="l" defTabSz="914367" rtl="0" eaLnBrk="1" fontAlgn="auto" latinLnBrk="0" hangingPunct="1">
              <a:lnSpc>
                <a:spcPct val="90000"/>
              </a:lnSpc>
              <a:spcBef>
                <a:spcPts val="0"/>
              </a:spcBef>
              <a:spcAft>
                <a:spcPts val="588"/>
              </a:spcAft>
              <a:buClrTx/>
              <a:buSzTx/>
              <a:buFont typeface="Arial"/>
              <a:buChar char="•"/>
              <a:tabLst/>
              <a:defRPr/>
            </a:pPr>
            <a:r>
              <a:rPr kumimoji="0" lang="en-US" sz="2353"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Inject forged data into the stream (authenticity)</a:t>
            </a:r>
          </a:p>
          <a:p>
            <a:pPr marL="336145" marR="0" lvl="0" indent="-336145" algn="l" defTabSz="914367" rtl="0" eaLnBrk="1" fontAlgn="auto" latinLnBrk="0" hangingPunct="1">
              <a:lnSpc>
                <a:spcPct val="90000"/>
              </a:lnSpc>
              <a:spcBef>
                <a:spcPts val="0"/>
              </a:spcBef>
              <a:spcAft>
                <a:spcPts val="588"/>
              </a:spcAft>
              <a:buClrTx/>
              <a:buSzTx/>
              <a:buFont typeface="Arial"/>
              <a:buChar char="•"/>
              <a:tabLst/>
              <a:defRPr/>
            </a:pPr>
            <a:r>
              <a:rPr kumimoji="0" lang="en-US" sz="2353"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Distinguish the data stream from random bytes (confidentiality)</a:t>
            </a:r>
          </a:p>
        </p:txBody>
      </p:sp>
      <p:sp>
        <p:nvSpPr>
          <p:cNvPr id="5" name="Title 4"/>
          <p:cNvSpPr>
            <a:spLocks noGrp="1"/>
          </p:cNvSpPr>
          <p:nvPr>
            <p:ph type="title"/>
          </p:nvPr>
        </p:nvSpPr>
        <p:spPr>
          <a:xfrm>
            <a:off x="0" y="23766"/>
            <a:ext cx="12192000" cy="899665"/>
          </a:xfrm>
        </p:spPr>
        <p:txBody>
          <a:bodyPr/>
          <a:lstStyle/>
          <a:p>
            <a:r>
              <a:rPr lang="en-US" sz="3600" dirty="0"/>
              <a:t>TLS: Transport Layer Security</a:t>
            </a:r>
            <a:br>
              <a:rPr lang="en-US" dirty="0"/>
            </a:br>
            <a:r>
              <a:rPr lang="en-US" dirty="0">
                <a:solidFill>
                  <a:schemeClr val="tx2"/>
                </a:solidFill>
              </a:rPr>
              <a:t>Goal: A secure channel</a:t>
            </a:r>
          </a:p>
        </p:txBody>
      </p:sp>
      <p:pic>
        <p:nvPicPr>
          <p:cNvPr id="8" name="Picture 7" descr="laptop-wif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921" y="3180368"/>
            <a:ext cx="770114" cy="614257"/>
          </a:xfrm>
          <a:prstGeom prst="rect">
            <a:avLst/>
          </a:prstGeom>
        </p:spPr>
      </p:pic>
      <p:pic>
        <p:nvPicPr>
          <p:cNvPr id="9" name="Picture 8"/>
          <p:cNvPicPr>
            <a:picLocks noChangeAspect="1"/>
          </p:cNvPicPr>
          <p:nvPr/>
        </p:nvPicPr>
        <p:blipFill>
          <a:blip r:embed="rId5"/>
          <a:stretch>
            <a:fillRect/>
          </a:stretch>
        </p:blipFill>
        <p:spPr>
          <a:xfrm>
            <a:off x="8237469" y="3230170"/>
            <a:ext cx="566438" cy="522559"/>
          </a:xfrm>
          <a:prstGeom prst="rect">
            <a:avLst/>
          </a:prstGeom>
        </p:spPr>
      </p:pic>
      <p:cxnSp>
        <p:nvCxnSpPr>
          <p:cNvPr id="11" name="Straight Connector 10"/>
          <p:cNvCxnSpPr>
            <a:stCxn id="8" idx="3"/>
            <a:endCxn id="9" idx="1"/>
          </p:cNvCxnSpPr>
          <p:nvPr/>
        </p:nvCxnSpPr>
        <p:spPr>
          <a:xfrm>
            <a:off x="4741036" y="3487498"/>
            <a:ext cx="3496434" cy="3952"/>
          </a:xfrm>
          <a:prstGeom prst="line">
            <a:avLst/>
          </a:prstGeom>
          <a:ln w="25400">
            <a:headEnd type="none"/>
            <a:tailEnd type="non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524389" y="3404476"/>
            <a:ext cx="2263624" cy="1411759"/>
          </a:xfrm>
          <a:prstGeom prst="rect">
            <a:avLst/>
          </a:prstGeom>
        </p:spPr>
        <p:style>
          <a:lnRef idx="2">
            <a:schemeClr val="dk1"/>
          </a:lnRef>
          <a:fillRef idx="1">
            <a:schemeClr val="lt1"/>
          </a:fillRef>
          <a:effectRef idx="0">
            <a:schemeClr val="dk1"/>
          </a:effectRef>
          <a:fontRef idx="minor">
            <a:schemeClr val="dk1"/>
          </a:fontRef>
        </p:style>
        <p:txBody>
          <a:bodyPr wrap="squar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connect(</a:t>
            </a:r>
            <a:r>
              <a:rPr kumimoji="0" lang="en-US" sz="1176" b="1" i="0" u="none" strike="noStrike" kern="1200" cap="none" spc="0" normalizeH="0" baseline="0" noProof="0" dirty="0" err="1">
                <a:ln>
                  <a:noFill/>
                </a:ln>
                <a:solidFill>
                  <a:srgbClr val="525051"/>
                </a:solidFill>
                <a:effectLst/>
                <a:uLnTx/>
                <a:uFillTx/>
                <a:latin typeface="Courier New"/>
                <a:ea typeface="+mn-ea"/>
                <a:cs typeface="Courier New"/>
              </a:rPr>
              <a:t>server,port</a:t>
            </a: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a:t>
            </a:r>
          </a:p>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send “GET…”;</a:t>
            </a:r>
          </a:p>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data = </a:t>
            </a:r>
            <a:r>
              <a:rPr kumimoji="0" lang="en-US" sz="1176" b="1" i="0" u="none" strike="noStrike" kern="1200" cap="none" spc="0" normalizeH="0" baseline="0" noProof="0" dirty="0" err="1">
                <a:ln>
                  <a:noFill/>
                </a:ln>
                <a:solidFill>
                  <a:srgbClr val="525051"/>
                </a:solidFill>
                <a:effectLst/>
                <a:uLnTx/>
                <a:uFillTx/>
                <a:latin typeface="Courier New"/>
                <a:ea typeface="+mn-ea"/>
                <a:cs typeface="Courier New"/>
              </a:rPr>
              <a:t>recv</a:t>
            </a: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a:t>
            </a:r>
          </a:p>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send “POST…”;</a:t>
            </a:r>
          </a:p>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a:t>
            </a:r>
          </a:p>
        </p:txBody>
      </p:sp>
      <p:sp>
        <p:nvSpPr>
          <p:cNvPr id="15" name="TextBox 14"/>
          <p:cNvSpPr txBox="1"/>
          <p:nvPr/>
        </p:nvSpPr>
        <p:spPr>
          <a:xfrm>
            <a:off x="8986815" y="3354674"/>
            <a:ext cx="2521997" cy="1411759"/>
          </a:xfrm>
          <a:prstGeom prst="rect">
            <a:avLst/>
          </a:prstGeom>
        </p:spPr>
        <p:style>
          <a:lnRef idx="2">
            <a:schemeClr val="dk1"/>
          </a:lnRef>
          <a:fillRef idx="1">
            <a:schemeClr val="lt1"/>
          </a:fillRef>
          <a:effectRef idx="0">
            <a:schemeClr val="dk1"/>
          </a:effectRef>
          <a:fontRef idx="minor">
            <a:schemeClr val="dk1"/>
          </a:fontRef>
        </p:style>
        <p:txBody>
          <a:bodyPr wrap="squar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accept(port);</a:t>
            </a:r>
          </a:p>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request = </a:t>
            </a:r>
            <a:r>
              <a:rPr kumimoji="0" lang="en-US" sz="1176" b="1" i="0" u="none" strike="noStrike" kern="1200" cap="none" spc="0" normalizeH="0" baseline="0" noProof="0" dirty="0" err="1">
                <a:ln>
                  <a:noFill/>
                </a:ln>
                <a:solidFill>
                  <a:srgbClr val="525051"/>
                </a:solidFill>
                <a:effectLst/>
                <a:uLnTx/>
                <a:uFillTx/>
                <a:latin typeface="Courier New"/>
                <a:ea typeface="+mn-ea"/>
                <a:cs typeface="Courier New"/>
              </a:rPr>
              <a:t>recv</a:t>
            </a: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a:t>
            </a:r>
          </a:p>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send “&lt;html&gt;…”;</a:t>
            </a:r>
          </a:p>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order = </a:t>
            </a:r>
            <a:r>
              <a:rPr kumimoji="0" lang="en-US" sz="1176" b="1" i="0" u="none" strike="noStrike" kern="1200" cap="none" spc="0" normalizeH="0" baseline="0" noProof="0" dirty="0" err="1">
                <a:ln>
                  <a:noFill/>
                </a:ln>
                <a:solidFill>
                  <a:srgbClr val="525051"/>
                </a:solidFill>
                <a:effectLst/>
                <a:uLnTx/>
                <a:uFillTx/>
                <a:latin typeface="Courier New"/>
                <a:ea typeface="+mn-ea"/>
                <a:cs typeface="Courier New"/>
              </a:rPr>
              <a:t>recv</a:t>
            </a: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a:t>
            </a:r>
          </a:p>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176" b="1" i="0" u="none" strike="noStrike" kern="1200" cap="none" spc="0" normalizeH="0" baseline="0" noProof="0" dirty="0">
                <a:ln>
                  <a:noFill/>
                </a:ln>
                <a:solidFill>
                  <a:srgbClr val="525051"/>
                </a:solidFill>
                <a:effectLst/>
                <a:uLnTx/>
                <a:uFillTx/>
                <a:latin typeface="Courier New"/>
                <a:ea typeface="+mn-ea"/>
                <a:cs typeface="Courier New"/>
              </a:rPr>
              <a:t>…</a:t>
            </a:r>
          </a:p>
        </p:txBody>
      </p:sp>
      <p:sp>
        <p:nvSpPr>
          <p:cNvPr id="16" name="TextBox 15"/>
          <p:cNvSpPr txBox="1"/>
          <p:nvPr/>
        </p:nvSpPr>
        <p:spPr>
          <a:xfrm>
            <a:off x="3840155" y="3740635"/>
            <a:ext cx="899522" cy="534056"/>
          </a:xfrm>
          <a:prstGeom prst="rect">
            <a:avLst/>
          </a:prstGeom>
          <a:noFill/>
        </p:spPr>
        <p:txBody>
          <a:bodyPr wrap="non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765"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client</a:t>
            </a:r>
          </a:p>
        </p:txBody>
      </p:sp>
      <p:sp>
        <p:nvSpPr>
          <p:cNvPr id="17" name="TextBox 16"/>
          <p:cNvSpPr txBox="1"/>
          <p:nvPr/>
        </p:nvSpPr>
        <p:spPr>
          <a:xfrm>
            <a:off x="8011019" y="3740635"/>
            <a:ext cx="990791" cy="538581"/>
          </a:xfrm>
          <a:prstGeom prst="rect">
            <a:avLst/>
          </a:prstGeom>
          <a:noFill/>
        </p:spPr>
        <p:txBody>
          <a:bodyPr wrap="non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765"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server</a:t>
            </a:r>
          </a:p>
        </p:txBody>
      </p:sp>
      <p:grpSp>
        <p:nvGrpSpPr>
          <p:cNvPr id="21" name="Group 20"/>
          <p:cNvGrpSpPr/>
          <p:nvPr/>
        </p:nvGrpSpPr>
        <p:grpSpPr>
          <a:xfrm>
            <a:off x="6169076" y="3913468"/>
            <a:ext cx="663784" cy="613467"/>
            <a:chOff x="8165030" y="3240277"/>
            <a:chExt cx="1076709" cy="1047744"/>
          </a:xfrm>
        </p:grpSpPr>
        <p:sp>
          <p:nvSpPr>
            <p:cNvPr id="22" name="Rectangle 21"/>
            <p:cNvSpPr/>
            <p:nvPr/>
          </p:nvSpPr>
          <p:spPr>
            <a:xfrm>
              <a:off x="8165030" y="3240277"/>
              <a:ext cx="1076709" cy="104774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23" name="Picture 22"/>
            <p:cNvPicPr>
              <a:picLocks noChangeAspect="1"/>
            </p:cNvPicPr>
            <p:nvPr/>
          </p:nvPicPr>
          <p:blipFill>
            <a:blip r:embed="rId5"/>
            <a:stretch>
              <a:fillRect/>
            </a:stretch>
          </p:blipFill>
          <p:spPr>
            <a:xfrm>
              <a:off x="8177603" y="3249138"/>
              <a:ext cx="1061247" cy="979038"/>
            </a:xfrm>
            <a:prstGeom prst="rect">
              <a:avLst/>
            </a:prstGeom>
          </p:spPr>
        </p:pic>
      </p:grpSp>
      <p:cxnSp>
        <p:nvCxnSpPr>
          <p:cNvPr id="25" name="Straight Connector 24"/>
          <p:cNvCxnSpPr>
            <a:endCxn id="22" idx="0"/>
          </p:cNvCxnSpPr>
          <p:nvPr/>
        </p:nvCxnSpPr>
        <p:spPr>
          <a:xfrm flipH="1">
            <a:off x="6500967" y="3479176"/>
            <a:ext cx="3561" cy="43429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57109" y="4425404"/>
            <a:ext cx="1355646" cy="538581"/>
          </a:xfrm>
          <a:prstGeom prst="rect">
            <a:avLst/>
          </a:prstGeom>
          <a:noFill/>
        </p:spPr>
        <p:txBody>
          <a:bodyPr wrap="non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765"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adversary</a:t>
            </a:r>
          </a:p>
        </p:txBody>
      </p:sp>
      <p:sp>
        <p:nvSpPr>
          <p:cNvPr id="28" name="Rectangle 27"/>
          <p:cNvSpPr/>
          <p:nvPr/>
        </p:nvSpPr>
        <p:spPr bwMode="auto">
          <a:xfrm>
            <a:off x="5334195" y="1387518"/>
            <a:ext cx="2166360" cy="68476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765" b="0" i="0" u="none" strike="noStrike" kern="1200" cap="none" spc="0" normalizeH="0" baseline="0" noProof="0" dirty="0">
                <a:ln>
                  <a:noFill/>
                </a:ln>
                <a:solidFill>
                  <a:srgbClr val="525051"/>
                </a:solidFill>
                <a:effectLst/>
                <a:uLnTx/>
                <a:uFillTx/>
                <a:latin typeface="Segoe UI"/>
                <a:ea typeface="+mn-ea"/>
                <a:cs typeface="+mn-cs"/>
              </a:rPr>
              <a:t>Public Key</a:t>
            </a:r>
            <a:br>
              <a:rPr kumimoji="0" lang="en-US" sz="1765" b="0" i="0" u="none" strike="noStrike" kern="1200" cap="none" spc="0" normalizeH="0" baseline="0" noProof="0" dirty="0">
                <a:ln>
                  <a:noFill/>
                </a:ln>
                <a:solidFill>
                  <a:srgbClr val="525051"/>
                </a:solidFill>
                <a:effectLst/>
                <a:uLnTx/>
                <a:uFillTx/>
                <a:latin typeface="Segoe UI"/>
                <a:ea typeface="+mn-ea"/>
                <a:cs typeface="+mn-cs"/>
              </a:rPr>
            </a:br>
            <a:r>
              <a:rPr kumimoji="0" lang="en-US" sz="1765" b="0" i="0" u="none" strike="noStrike" kern="1200" cap="none" spc="0" normalizeH="0" baseline="0" noProof="0" dirty="0">
                <a:ln>
                  <a:noFill/>
                </a:ln>
                <a:solidFill>
                  <a:srgbClr val="525051"/>
                </a:solidFill>
                <a:effectLst/>
                <a:uLnTx/>
                <a:uFillTx/>
                <a:latin typeface="Segoe UI"/>
                <a:ea typeface="+mn-ea"/>
                <a:cs typeface="+mn-cs"/>
              </a:rPr>
              <a:t>Infrastructure</a:t>
            </a:r>
          </a:p>
        </p:txBody>
      </p:sp>
      <p:cxnSp>
        <p:nvCxnSpPr>
          <p:cNvPr id="30" name="Elbow Connector 29"/>
          <p:cNvCxnSpPr>
            <a:stCxn id="28" idx="1"/>
          </p:cNvCxnSpPr>
          <p:nvPr/>
        </p:nvCxnSpPr>
        <p:spPr>
          <a:xfrm rot="10800000" flipV="1">
            <a:off x="4251015" y="1729903"/>
            <a:ext cx="1083180" cy="1687022"/>
          </a:xfrm>
          <a:prstGeom prst="bentConnector2">
            <a:avLst/>
          </a:prstGeom>
          <a:ln>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8" idx="3"/>
            <a:endCxn id="9" idx="0"/>
          </p:cNvCxnSpPr>
          <p:nvPr/>
        </p:nvCxnSpPr>
        <p:spPr>
          <a:xfrm>
            <a:off x="7500556" y="1729904"/>
            <a:ext cx="1020133" cy="1500266"/>
          </a:xfrm>
          <a:prstGeom prst="bentConnector2">
            <a:avLst/>
          </a:prstGeom>
          <a:ln>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38" name="Vertical Scroll 37"/>
          <p:cNvSpPr/>
          <p:nvPr/>
        </p:nvSpPr>
        <p:spPr bwMode="auto">
          <a:xfrm>
            <a:off x="4275916" y="2732156"/>
            <a:ext cx="373510" cy="298808"/>
          </a:xfrm>
          <a:prstGeom prst="verticalScroll">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9" name="TextBox 38"/>
          <p:cNvSpPr txBox="1"/>
          <p:nvPr/>
        </p:nvSpPr>
        <p:spPr>
          <a:xfrm>
            <a:off x="8409431" y="2620102"/>
            <a:ext cx="2465169" cy="510923"/>
          </a:xfrm>
          <a:prstGeom prst="rect">
            <a:avLst/>
          </a:prstGeom>
          <a:noFill/>
        </p:spPr>
        <p:txBody>
          <a:bodyPr wrap="squar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568"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server credential</a:t>
            </a:r>
          </a:p>
        </p:txBody>
      </p:sp>
      <p:sp>
        <p:nvSpPr>
          <p:cNvPr id="40" name="TextBox 39"/>
          <p:cNvSpPr txBox="1"/>
          <p:nvPr/>
        </p:nvSpPr>
        <p:spPr>
          <a:xfrm>
            <a:off x="2595119" y="2620102"/>
            <a:ext cx="1867553" cy="510923"/>
          </a:xfrm>
          <a:prstGeom prst="rect">
            <a:avLst/>
          </a:prstGeom>
          <a:noFill/>
        </p:spPr>
        <p:txBody>
          <a:bodyPr wrap="squar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568"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client credential</a:t>
            </a:r>
          </a:p>
        </p:txBody>
      </p:sp>
      <p:sp>
        <p:nvSpPr>
          <p:cNvPr id="43" name="Can 42"/>
          <p:cNvSpPr/>
          <p:nvPr/>
        </p:nvSpPr>
        <p:spPr bwMode="auto">
          <a:xfrm rot="5400000">
            <a:off x="6320884" y="1714340"/>
            <a:ext cx="311259" cy="3567024"/>
          </a:xfrm>
          <a:prstGeom prst="can">
            <a:avLst/>
          </a:prstGeom>
          <a:solidFill>
            <a:schemeClr val="dk1">
              <a:tint val="65000"/>
              <a:alpha val="49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44" name="Vertical Scroll 43"/>
          <p:cNvSpPr/>
          <p:nvPr/>
        </p:nvSpPr>
        <p:spPr bwMode="auto">
          <a:xfrm>
            <a:off x="8110622" y="2719705"/>
            <a:ext cx="373510" cy="298808"/>
          </a:xfrm>
          <a:prstGeom prst="verticalScroll">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4" name="Group 3">
            <a:extLst>
              <a:ext uri="{FF2B5EF4-FFF2-40B4-BE49-F238E27FC236}">
                <a16:creationId xmlns:a16="http://schemas.microsoft.com/office/drawing/2014/main" id="{94AAF282-E74E-43D8-A98D-A02658AB9024}"/>
              </a:ext>
            </a:extLst>
          </p:cNvPr>
          <p:cNvGrpSpPr/>
          <p:nvPr/>
        </p:nvGrpSpPr>
        <p:grpSpPr>
          <a:xfrm>
            <a:off x="302106" y="387662"/>
            <a:ext cx="11772273" cy="4904378"/>
            <a:chOff x="302106" y="387662"/>
            <a:chExt cx="11772273" cy="4904378"/>
          </a:xfrm>
        </p:grpSpPr>
        <p:sp>
          <p:nvSpPr>
            <p:cNvPr id="2" name="Rectangle 1">
              <a:extLst>
                <a:ext uri="{FF2B5EF4-FFF2-40B4-BE49-F238E27FC236}">
                  <a16:creationId xmlns:a16="http://schemas.microsoft.com/office/drawing/2014/main" id="{747185C7-7150-4ACC-AA80-7A48BEFA3398}"/>
                </a:ext>
              </a:extLst>
            </p:cNvPr>
            <p:cNvSpPr/>
            <p:nvPr/>
          </p:nvSpPr>
          <p:spPr>
            <a:xfrm>
              <a:off x="302106" y="1312818"/>
              <a:ext cx="7285805" cy="3683432"/>
            </a:xfrm>
            <a:prstGeom prst="rect">
              <a:avLst/>
            </a:prstGeom>
            <a:solidFill>
              <a:schemeClr val="bg1">
                <a:lumMod val="95000"/>
              </a:schemeClr>
            </a:solidFill>
          </p:spPr>
          <p:txBody>
            <a:bodyPr wrap="square">
              <a:spAutoFit/>
            </a:bodyPr>
            <a:lstStyle/>
            <a:p>
              <a:pPr marL="174625" indent="-174625"/>
              <a:r>
                <a:rPr lang="en-US" sz="2400" dirty="0"/>
                <a:t>20 years of attacks &amp; fixes</a:t>
              </a:r>
              <a:br>
                <a:rPr lang="en-US" sz="2400" dirty="0"/>
              </a:br>
              <a:r>
                <a:rPr lang="en-US" dirty="0">
                  <a:solidFill>
                    <a:prstClr val="black"/>
                  </a:solidFill>
                </a:rPr>
                <a:t>  Buffer overflows</a:t>
              </a:r>
              <a:br>
                <a:rPr lang="en-US" dirty="0">
                  <a:solidFill>
                    <a:prstClr val="black"/>
                  </a:solidFill>
                </a:rPr>
              </a:br>
              <a:r>
                <a:rPr lang="en-US" dirty="0">
                  <a:solidFill>
                    <a:prstClr val="black"/>
                  </a:solidFill>
                </a:rPr>
                <a:t>  Incorrect state machines</a:t>
              </a:r>
              <a:br>
                <a:rPr lang="en-US" dirty="0">
                  <a:solidFill>
                    <a:prstClr val="black"/>
                  </a:solidFill>
                </a:rPr>
              </a:br>
              <a:r>
                <a:rPr lang="en-US" dirty="0">
                  <a:solidFill>
                    <a:prstClr val="black"/>
                  </a:solidFill>
                </a:rPr>
                <a:t>  Lax certificate parsing</a:t>
              </a:r>
              <a:br>
                <a:rPr lang="en-US" dirty="0">
                  <a:solidFill>
                    <a:prstClr val="black"/>
                  </a:solidFill>
                </a:rPr>
              </a:br>
              <a:r>
                <a:rPr lang="en-US" dirty="0">
                  <a:solidFill>
                    <a:prstClr val="black"/>
                  </a:solidFill>
                </a:rPr>
                <a:t>  Weak or poorly implemented crypto</a:t>
              </a:r>
              <a:br>
                <a:rPr lang="en-US" dirty="0">
                  <a:solidFill>
                    <a:prstClr val="black"/>
                  </a:solidFill>
                </a:rPr>
              </a:br>
              <a:r>
                <a:rPr lang="en-US" dirty="0">
                  <a:solidFill>
                    <a:prstClr val="black"/>
                  </a:solidFill>
                </a:rPr>
                <a:t>  Side channels</a:t>
              </a:r>
            </a:p>
            <a:p>
              <a:endParaRPr lang="en-US" sz="200" dirty="0">
                <a:solidFill>
                  <a:prstClr val="black"/>
                </a:solidFill>
              </a:endParaRPr>
            </a:p>
            <a:p>
              <a:r>
                <a:rPr lang="en-US" dirty="0">
                  <a:solidFill>
                    <a:prstClr val="black"/>
                  </a:solidFill>
                </a:rPr>
                <a:t>    </a:t>
              </a:r>
              <a:r>
                <a:rPr lang="en-US" dirty="0">
                  <a:solidFill>
                    <a:srgbClr val="FF0000"/>
                  </a:solidFill>
                </a:rPr>
                <a:t>Informal security goals</a:t>
              </a:r>
              <a:br>
                <a:rPr lang="en-US" dirty="0">
                  <a:solidFill>
                    <a:srgbClr val="FF0000"/>
                  </a:solidFill>
                </a:rPr>
              </a:br>
              <a:r>
                <a:rPr lang="en-US" dirty="0">
                  <a:solidFill>
                    <a:srgbClr val="FF0000"/>
                  </a:solidFill>
                </a:rPr>
                <a:t>    Dangerous APIs</a:t>
              </a:r>
              <a:br>
                <a:rPr lang="en-US" dirty="0">
                  <a:solidFill>
                    <a:srgbClr val="FF0000"/>
                  </a:solidFill>
                </a:rPr>
              </a:br>
              <a:r>
                <a:rPr lang="en-US" dirty="0">
                  <a:solidFill>
                    <a:srgbClr val="FF0000"/>
                  </a:solidFill>
                </a:rPr>
                <a:t>    Flawed standards</a:t>
              </a:r>
            </a:p>
            <a:p>
              <a:pPr marL="174625" indent="-174625"/>
              <a:endParaRPr lang="en-US" dirty="0">
                <a:solidFill>
                  <a:prstClr val="black"/>
                </a:solidFill>
              </a:endParaRPr>
            </a:p>
            <a:p>
              <a:pPr marL="174625" indent="-174625"/>
              <a:r>
                <a:rPr lang="en-US" sz="2400" dirty="0"/>
                <a:t>Mainstream implementations</a:t>
              </a:r>
              <a:br>
                <a:rPr lang="en-US" sz="2400" dirty="0"/>
              </a:br>
              <a:r>
                <a:rPr lang="en-US" dirty="0">
                  <a:solidFill>
                    <a:prstClr val="black"/>
                  </a:solidFill>
                </a:rPr>
                <a:t> OpenSSL, </a:t>
              </a:r>
              <a:r>
                <a:rPr lang="en-US" dirty="0" err="1">
                  <a:solidFill>
                    <a:prstClr val="black"/>
                  </a:solidFill>
                </a:rPr>
                <a:t>SChannel</a:t>
              </a:r>
              <a:r>
                <a:rPr lang="en-US" dirty="0">
                  <a:solidFill>
                    <a:prstClr val="black"/>
                  </a:solidFill>
                </a:rPr>
                <a:t>, NSS, …</a:t>
              </a:r>
              <a:endParaRPr lang="en-US" dirty="0"/>
            </a:p>
          </p:txBody>
        </p:sp>
        <p:grpSp>
          <p:nvGrpSpPr>
            <p:cNvPr id="26" name="Group 25">
              <a:extLst>
                <a:ext uri="{FF2B5EF4-FFF2-40B4-BE49-F238E27FC236}">
                  <a16:creationId xmlns:a16="http://schemas.microsoft.com/office/drawing/2014/main" id="{4B80097F-4FC2-4407-821C-C8E0909CB28E}"/>
                </a:ext>
              </a:extLst>
            </p:cNvPr>
            <p:cNvGrpSpPr/>
            <p:nvPr/>
          </p:nvGrpSpPr>
          <p:grpSpPr>
            <a:xfrm>
              <a:off x="5900076" y="3652776"/>
              <a:ext cx="4062947" cy="1200443"/>
              <a:chOff x="0" y="-433833"/>
              <a:chExt cx="3998847" cy="1025282"/>
            </a:xfrm>
          </p:grpSpPr>
          <p:sp>
            <p:nvSpPr>
              <p:cNvPr id="29" name="Rectangle 28">
                <a:extLst>
                  <a:ext uri="{FF2B5EF4-FFF2-40B4-BE49-F238E27FC236}">
                    <a16:creationId xmlns:a16="http://schemas.microsoft.com/office/drawing/2014/main" id="{4F7ED782-5B37-487A-99E0-BFEDA55A2488}"/>
                  </a:ext>
                </a:extLst>
              </p:cNvPr>
              <p:cNvSpPr/>
              <p:nvPr/>
            </p:nvSpPr>
            <p:spPr>
              <a:xfrm>
                <a:off x="0" y="-433833"/>
                <a:ext cx="3998847" cy="1025282"/>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ln>
                    <a:solidFill>
                      <a:sysClr val="windowText" lastClr="000000"/>
                    </a:solidFill>
                  </a:ln>
                  <a:solidFill>
                    <a:sysClr val="windowText" lastClr="000000"/>
                  </a:solidFill>
                </a:endParaRPr>
              </a:p>
            </p:txBody>
          </p:sp>
          <p:pic>
            <p:nvPicPr>
              <p:cNvPr id="31" name="Picture 30">
                <a:extLst>
                  <a:ext uri="{FF2B5EF4-FFF2-40B4-BE49-F238E27FC236}">
                    <a16:creationId xmlns:a16="http://schemas.microsoft.com/office/drawing/2014/main" id="{5C547056-C186-421C-A466-E992E5F108C1}"/>
                  </a:ext>
                </a:extLst>
              </p:cNvPr>
              <p:cNvPicPr>
                <a:picLocks noChangeAspect="1"/>
              </p:cNvPicPr>
              <p:nvPr/>
            </p:nvPicPr>
            <p:blipFill rotWithShape="1">
              <a:blip r:embed="rId6"/>
              <a:srcRect l="14125" r="63102"/>
              <a:stretch/>
            </p:blipFill>
            <p:spPr>
              <a:xfrm>
                <a:off x="25400" y="-376683"/>
                <a:ext cx="1909916" cy="447675"/>
              </a:xfrm>
              <a:prstGeom prst="rect">
                <a:avLst/>
              </a:prstGeom>
            </p:spPr>
          </p:pic>
          <p:pic>
            <p:nvPicPr>
              <p:cNvPr id="33" name="Picture 32">
                <a:extLst>
                  <a:ext uri="{FF2B5EF4-FFF2-40B4-BE49-F238E27FC236}">
                    <a16:creationId xmlns:a16="http://schemas.microsoft.com/office/drawing/2014/main" id="{C757DA2E-91A5-47C9-904F-568C561FA703}"/>
                  </a:ext>
                </a:extLst>
              </p:cNvPr>
              <p:cNvPicPr>
                <a:picLocks noChangeAspect="1"/>
              </p:cNvPicPr>
              <p:nvPr/>
            </p:nvPicPr>
            <p:blipFill rotWithShape="1">
              <a:blip r:embed="rId7"/>
              <a:srcRect t="7792"/>
              <a:stretch/>
            </p:blipFill>
            <p:spPr>
              <a:xfrm>
                <a:off x="22225" y="-57150"/>
                <a:ext cx="3962320" cy="629781"/>
              </a:xfrm>
              <a:prstGeom prst="rect">
                <a:avLst/>
              </a:prstGeom>
            </p:spPr>
          </p:pic>
        </p:grpSp>
        <p:pic>
          <p:nvPicPr>
            <p:cNvPr id="34" name="Picture 33">
              <a:extLst>
                <a:ext uri="{FF2B5EF4-FFF2-40B4-BE49-F238E27FC236}">
                  <a16:creationId xmlns:a16="http://schemas.microsoft.com/office/drawing/2014/main" id="{DA656508-BAB9-4799-B9BF-C34E208127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18052" y="3761830"/>
              <a:ext cx="1299117" cy="1530210"/>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3" name="Picture 2">
              <a:extLst>
                <a:ext uri="{FF2B5EF4-FFF2-40B4-BE49-F238E27FC236}">
                  <a16:creationId xmlns:a16="http://schemas.microsoft.com/office/drawing/2014/main" id="{DEB77D7F-7591-4C0A-B9E0-24A7DFDFABD4}"/>
                </a:ext>
              </a:extLst>
            </p:cNvPr>
            <p:cNvPicPr>
              <a:picLocks noChangeAspect="1"/>
            </p:cNvPicPr>
            <p:nvPr/>
          </p:nvPicPr>
          <p:blipFill>
            <a:blip r:embed="rId9"/>
            <a:stretch>
              <a:fillRect/>
            </a:stretch>
          </p:blipFill>
          <p:spPr>
            <a:xfrm>
              <a:off x="6265514" y="1633793"/>
              <a:ext cx="4483392" cy="2010668"/>
            </a:xfrm>
            <a:prstGeom prst="rect">
              <a:avLst/>
            </a:prstGeom>
          </p:spPr>
        </p:pic>
        <p:pic>
          <p:nvPicPr>
            <p:cNvPr id="1026" name="Picture 2" descr="Image result for tls goto fail">
              <a:extLst>
                <a:ext uri="{FF2B5EF4-FFF2-40B4-BE49-F238E27FC236}">
                  <a16:creationId xmlns:a16="http://schemas.microsoft.com/office/drawing/2014/main" id="{C0D0EFB0-0DB0-4CC1-AA3F-E404CCA603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45931" y="1742830"/>
              <a:ext cx="1928448" cy="1928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itls.org/i/3shake.png">
              <a:extLst>
                <a:ext uri="{FF2B5EF4-FFF2-40B4-BE49-F238E27FC236}">
                  <a16:creationId xmlns:a16="http://schemas.microsoft.com/office/drawing/2014/main" id="{4C1AE205-C1B0-45F7-8649-0258DA399B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46317" y="387662"/>
              <a:ext cx="1562322" cy="130627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913734934"/>
      </p:ext>
    </p:extLst>
  </p:cSld>
  <p:clrMapOvr>
    <a:masterClrMapping/>
  </p:clrMapOvr>
  <mc:AlternateContent xmlns:mc="http://schemas.openxmlformats.org/markup-compatibility/2006">
    <mc:Choice xmlns:p14="http://schemas.microsoft.com/office/powerpoint/2010/main" Requires="p14">
      <p:transition p14:dur="0" advTm="62576"/>
    </mc:Choice>
    <mc:Fallback>
      <p:transition advTm="625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A433-FFD8-4C82-A383-74A3725A0670}"/>
              </a:ext>
            </a:extLst>
          </p:cNvPr>
          <p:cNvSpPr>
            <a:spLocks noGrp="1"/>
          </p:cNvSpPr>
          <p:nvPr>
            <p:ph type="title"/>
          </p:nvPr>
        </p:nvSpPr>
        <p:spPr>
          <a:xfrm>
            <a:off x="268928" y="291102"/>
            <a:ext cx="11655840" cy="1753519"/>
          </a:xfrm>
        </p:spPr>
        <p:txBody>
          <a:bodyPr/>
          <a:lstStyle/>
          <a:p>
            <a:r>
              <a:rPr lang="en-US" dirty="0">
                <a:solidFill>
                  <a:srgbClr val="00B0F0"/>
                </a:solidFill>
              </a:rPr>
              <a:t>Metaprogramming mutually inverse parsers and formatters</a:t>
            </a:r>
          </a:p>
        </p:txBody>
      </p:sp>
      <p:pic>
        <p:nvPicPr>
          <p:cNvPr id="4" name="Picture 3">
            <a:extLst>
              <a:ext uri="{FF2B5EF4-FFF2-40B4-BE49-F238E27FC236}">
                <a16:creationId xmlns:a16="http://schemas.microsoft.com/office/drawing/2014/main" id="{54C55D4B-12FA-4B79-8409-1C290D94E9D2}"/>
              </a:ext>
            </a:extLst>
          </p:cNvPr>
          <p:cNvPicPr>
            <a:picLocks noChangeAspect="1"/>
          </p:cNvPicPr>
          <p:nvPr/>
        </p:nvPicPr>
        <p:blipFill>
          <a:blip r:embed="rId2"/>
          <a:stretch>
            <a:fillRect/>
          </a:stretch>
        </p:blipFill>
        <p:spPr>
          <a:xfrm>
            <a:off x="586662" y="2215221"/>
            <a:ext cx="7020305" cy="1552912"/>
          </a:xfrm>
          <a:prstGeom prst="rect">
            <a:avLst/>
          </a:prstGeom>
        </p:spPr>
      </p:pic>
      <p:grpSp>
        <p:nvGrpSpPr>
          <p:cNvPr id="7" name="Group 6">
            <a:extLst>
              <a:ext uri="{FF2B5EF4-FFF2-40B4-BE49-F238E27FC236}">
                <a16:creationId xmlns:a16="http://schemas.microsoft.com/office/drawing/2014/main" id="{586A35B9-0078-4A45-8597-BB3ACE64B13B}"/>
              </a:ext>
            </a:extLst>
          </p:cNvPr>
          <p:cNvGrpSpPr/>
          <p:nvPr/>
        </p:nvGrpSpPr>
        <p:grpSpPr>
          <a:xfrm>
            <a:off x="330355" y="3762454"/>
            <a:ext cx="10472060" cy="2683667"/>
            <a:chOff x="330355" y="3762454"/>
            <a:chExt cx="10472060" cy="2683667"/>
          </a:xfrm>
        </p:grpSpPr>
        <p:pic>
          <p:nvPicPr>
            <p:cNvPr id="5" name="Picture 4">
              <a:extLst>
                <a:ext uri="{FF2B5EF4-FFF2-40B4-BE49-F238E27FC236}">
                  <a16:creationId xmlns:a16="http://schemas.microsoft.com/office/drawing/2014/main" id="{52021BAA-AA67-465C-83CA-3019AAB063E5}"/>
                </a:ext>
              </a:extLst>
            </p:cNvPr>
            <p:cNvPicPr>
              <a:picLocks noChangeAspect="1"/>
            </p:cNvPicPr>
            <p:nvPr/>
          </p:nvPicPr>
          <p:blipFill>
            <a:blip r:embed="rId3"/>
            <a:stretch>
              <a:fillRect/>
            </a:stretch>
          </p:blipFill>
          <p:spPr>
            <a:xfrm>
              <a:off x="538518" y="4390318"/>
              <a:ext cx="5412745" cy="2055803"/>
            </a:xfrm>
            <a:prstGeom prst="rect">
              <a:avLst/>
            </a:prstGeom>
          </p:spPr>
        </p:pic>
        <p:sp>
          <p:nvSpPr>
            <p:cNvPr id="6" name="TextBox 5">
              <a:extLst>
                <a:ext uri="{FF2B5EF4-FFF2-40B4-BE49-F238E27FC236}">
                  <a16:creationId xmlns:a16="http://schemas.microsoft.com/office/drawing/2014/main" id="{E88DFE9D-3632-457C-AE3D-2127090E2E0A}"/>
                </a:ext>
              </a:extLst>
            </p:cNvPr>
            <p:cNvSpPr txBox="1"/>
            <p:nvPr/>
          </p:nvSpPr>
          <p:spPr>
            <a:xfrm>
              <a:off x="330355" y="3762454"/>
              <a:ext cx="1047206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Where, the types capture that parser/serializer are mutual inverses </a:t>
              </a:r>
            </a:p>
          </p:txBody>
        </p:sp>
      </p:grpSp>
    </p:spTree>
    <p:extLst>
      <p:ext uri="{BB962C8B-B14F-4D97-AF65-F5344CB8AC3E}">
        <p14:creationId xmlns:p14="http://schemas.microsoft.com/office/powerpoint/2010/main" val="2208952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1DFF-4349-4619-AF13-39B7EC034FF5}"/>
              </a:ext>
            </a:extLst>
          </p:cNvPr>
          <p:cNvSpPr>
            <a:spLocks noGrp="1"/>
          </p:cNvSpPr>
          <p:nvPr>
            <p:ph type="title"/>
          </p:nvPr>
        </p:nvSpPr>
        <p:spPr/>
        <p:txBody>
          <a:bodyPr/>
          <a:lstStyle/>
          <a:p>
            <a:r>
              <a:rPr lang="en-US" dirty="0">
                <a:solidFill>
                  <a:srgbClr val="00B0F0"/>
                </a:solidFill>
              </a:rPr>
              <a:t>Putting it together</a:t>
            </a:r>
          </a:p>
        </p:txBody>
      </p:sp>
      <p:sp>
        <p:nvSpPr>
          <p:cNvPr id="3" name="Content Placeholder 2">
            <a:extLst>
              <a:ext uri="{FF2B5EF4-FFF2-40B4-BE49-F238E27FC236}">
                <a16:creationId xmlns:a16="http://schemas.microsoft.com/office/drawing/2014/main" id="{C07D6A3E-74E1-4066-8D1E-A7108CE5EFA8}"/>
              </a:ext>
            </a:extLst>
          </p:cNvPr>
          <p:cNvSpPr>
            <a:spLocks noGrp="1"/>
          </p:cNvSpPr>
          <p:nvPr>
            <p:ph sz="quarter" idx="10"/>
          </p:nvPr>
        </p:nvSpPr>
        <p:spPr>
          <a:xfrm>
            <a:off x="269239" y="1190734"/>
            <a:ext cx="11653523" cy="4099840"/>
          </a:xfrm>
        </p:spPr>
        <p:txBody>
          <a:bodyPr/>
          <a:lstStyle/>
          <a:p>
            <a:pPr marL="0" indent="0">
              <a:buNone/>
            </a:pPr>
            <a:r>
              <a:rPr lang="en-US" dirty="0"/>
              <a:t>Entrypoint: Decorate an assertion with a metaprogram</a:t>
            </a:r>
          </a:p>
          <a:p>
            <a:pPr marL="0" indent="0">
              <a:buNone/>
            </a:pPr>
            <a:endParaRPr lang="en-US" dirty="0">
              <a:latin typeface="Consolas" panose="020B0609020204030204" pitchFamily="49" charset="0"/>
            </a:endParaRPr>
          </a:p>
          <a:p>
            <a:pPr marL="0" indent="0">
              <a:buNone/>
            </a:pPr>
            <a:r>
              <a:rPr lang="en-US" sz="3200" b="1" dirty="0">
                <a:latin typeface="Consolas" panose="020B0609020204030204" pitchFamily="49" charset="0"/>
              </a:rPr>
              <a:t>let</a:t>
            </a:r>
            <a:r>
              <a:rPr lang="en-US" sz="3200" dirty="0">
                <a:latin typeface="Consolas" panose="020B0609020204030204" pitchFamily="49" charset="0"/>
              </a:rPr>
              <a:t> </a:t>
            </a:r>
            <a:r>
              <a:rPr lang="en-US" sz="3200" dirty="0">
                <a:solidFill>
                  <a:srgbClr val="0070C0"/>
                </a:solidFill>
                <a:latin typeface="Consolas" panose="020B0609020204030204" pitchFamily="49" charset="0"/>
              </a:rPr>
              <a:t>f</a:t>
            </a:r>
            <a:r>
              <a:rPr lang="en-US" sz="3200" dirty="0">
                <a:latin typeface="Consolas" panose="020B0609020204030204" pitchFamily="49" charset="0"/>
              </a:rPr>
              <a:t> (</a:t>
            </a:r>
            <a:r>
              <a:rPr lang="en-US" sz="3200" dirty="0" err="1">
                <a:latin typeface="Consolas" panose="020B0609020204030204" pitchFamily="49" charset="0"/>
              </a:rPr>
              <a:t>x:nat</a:t>
            </a:r>
            <a:r>
              <a:rPr lang="en-US" sz="3200" dirty="0">
                <a:latin typeface="Consolas" panose="020B0609020204030204" pitchFamily="49" charset="0"/>
              </a:rPr>
              <a:t>) =</a:t>
            </a:r>
          </a:p>
          <a:p>
            <a:pPr marL="0" indent="0">
              <a:buNone/>
            </a:pPr>
            <a:r>
              <a:rPr lang="en-US" sz="3200" b="1" dirty="0">
                <a:latin typeface="Consolas" panose="020B0609020204030204" pitchFamily="49" charset="0"/>
              </a:rPr>
              <a:t>  if</a:t>
            </a:r>
            <a:r>
              <a:rPr lang="en-US" sz="3200" dirty="0">
                <a:latin typeface="Consolas" panose="020B0609020204030204" pitchFamily="49" charset="0"/>
              </a:rPr>
              <a:t> x &gt; 1 </a:t>
            </a:r>
            <a:r>
              <a:rPr lang="en-US" sz="3200" b="1" dirty="0">
                <a:latin typeface="Consolas" panose="020B0609020204030204" pitchFamily="49" charset="0"/>
              </a:rPr>
              <a:t>then</a:t>
            </a:r>
          </a:p>
          <a:p>
            <a:pPr marL="0" indent="0">
              <a:buNone/>
            </a:pPr>
            <a:r>
              <a:rPr lang="en-US" sz="3200" dirty="0">
                <a:latin typeface="Consolas" panose="020B0609020204030204" pitchFamily="49" charset="0"/>
              </a:rPr>
              <a:t>    </a:t>
            </a:r>
            <a:r>
              <a:rPr lang="en-US" sz="3200" b="1" dirty="0">
                <a:solidFill>
                  <a:srgbClr val="C00000"/>
                </a:solidFill>
                <a:latin typeface="Consolas" panose="020B0609020204030204" pitchFamily="49" charset="0"/>
              </a:rPr>
              <a:t>assert</a:t>
            </a:r>
            <a:r>
              <a:rPr lang="en-US" sz="3200" dirty="0">
                <a:latin typeface="Consolas" panose="020B0609020204030204" pitchFamily="49" charset="0"/>
              </a:rPr>
              <a:t> (x * x &gt; x)</a:t>
            </a:r>
          </a:p>
          <a:p>
            <a:pPr marL="0" indent="0">
              <a:buNone/>
            </a:pPr>
            <a:r>
              <a:rPr lang="en-US" sz="3200" dirty="0">
                <a:latin typeface="Consolas" panose="020B0609020204030204" pitchFamily="49" charset="0"/>
              </a:rPr>
              <a:t>        </a:t>
            </a:r>
            <a:r>
              <a:rPr lang="en-US" sz="3200" b="1" dirty="0">
                <a:latin typeface="Consolas" panose="020B0609020204030204" pitchFamily="49" charset="0"/>
              </a:rPr>
              <a:t>by</a:t>
            </a:r>
            <a:r>
              <a:rPr lang="en-US" sz="3200" dirty="0">
                <a:latin typeface="Consolas" panose="020B0609020204030204" pitchFamily="49" charset="0"/>
              </a:rPr>
              <a:t> tac;  </a:t>
            </a:r>
          </a:p>
          <a:p>
            <a:pPr marL="0" indent="0">
              <a:buNone/>
            </a:pPr>
            <a:r>
              <a:rPr lang="en-US" sz="3200" dirty="0">
                <a:latin typeface="Consolas" panose="020B0609020204030204" pitchFamily="49"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03B8B0F-D312-4BD4-8069-0D7224F34198}"/>
                  </a:ext>
                </a:extLst>
              </p:cNvPr>
              <p:cNvSpPr txBox="1"/>
              <p:nvPr/>
            </p:nvSpPr>
            <p:spPr>
              <a:xfrm>
                <a:off x="4757530" y="4196428"/>
                <a:ext cx="7434470" cy="2188291"/>
              </a:xfrm>
              <a:prstGeom prst="rect">
                <a:avLst/>
              </a:prstGeom>
              <a:solidFill>
                <a:schemeClr val="bg1">
                  <a:lumMod val="95000"/>
                </a:schemeClr>
              </a:solidFill>
              <a:ln>
                <a:noFill/>
              </a:ln>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𝑛𝑎𝑡</m:t>
                      </m:r>
                      <m:r>
                        <a:rPr lang="en-US" sz="2400" i="1">
                          <a:latin typeface="Cambria Math" panose="02040503050406030204" pitchFamily="18" charset="0"/>
                        </a:rPr>
                        <m:t>, </m:t>
                      </m:r>
                      <m:r>
                        <a:rPr lang="en-US" sz="2400" i="1">
                          <a:latin typeface="Cambria Math" panose="02040503050406030204" pitchFamily="18" charset="0"/>
                        </a:rPr>
                        <m:t>h</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&gt;1</m:t>
                          </m:r>
                        </m:e>
                      </m:d>
                      <m:r>
                        <a:rPr lang="en-US" sz="2400" i="1">
                          <a:latin typeface="Cambria Math" panose="02040503050406030204" pitchFamily="18" charset="0"/>
                        </a:rPr>
                        <m:t>⊢</m:t>
                      </m:r>
                      <m:r>
                        <m:rPr>
                          <m:lit/>
                        </m:rPr>
                        <a:rPr lang="en-US" sz="2400" i="1">
                          <a:latin typeface="Cambria Math" panose="02040503050406030204" pitchFamily="18" charset="0"/>
                        </a:rPr>
                        <m:t>_</m:t>
                      </m:r>
                      <m:r>
                        <a:rPr lang="en-US" sz="2400" i="1">
                          <a:latin typeface="Cambria Math" panose="02040503050406030204" pitchFamily="18" charset="0"/>
                        </a:rPr>
                        <m:t> :</m:t>
                      </m:r>
                      <m:r>
                        <a:rPr lang="en-US" sz="2400" i="1" smtClean="0">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&gt;</m:t>
                      </m:r>
                      <m:r>
                        <a:rPr lang="en-US" sz="2400" i="1">
                          <a:latin typeface="Cambria Math" panose="02040503050406030204" pitchFamily="18" charset="0"/>
                        </a:rPr>
                        <m:t>𝑥</m:t>
                      </m:r>
                      <m:r>
                        <a:rPr lang="en-US" sz="2400" i="1">
                          <a:latin typeface="Cambria Math" panose="02040503050406030204" pitchFamily="18" charset="0"/>
                        </a:rPr>
                        <m:t>)</m:t>
                      </m:r>
                    </m:oMath>
                  </m:oMathPara>
                </a14:m>
                <a:endParaRPr lang="en-US" sz="2400" dirty="0">
                  <a:gradFill>
                    <a:gsLst>
                      <a:gs pos="2917">
                        <a:schemeClr val="tx1"/>
                      </a:gs>
                      <a:gs pos="30000">
                        <a:schemeClr val="tx1"/>
                      </a:gs>
                    </a:gsLst>
                    <a:lin ang="5400000" scaled="0"/>
                  </a:gradFill>
                </a:endParaRPr>
              </a:p>
              <a:p>
                <a:pPr marL="800100" lvl="1"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800100" lvl="1"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Assertions produce a goal in a context including control flow hypotheses</a:t>
                </a:r>
              </a:p>
              <a:p>
                <a:pPr marL="800100" lvl="1"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Tackled by the metaprogram </a:t>
                </a:r>
                <a:r>
                  <a:rPr lang="en-US" sz="2400" dirty="0">
                    <a:gradFill>
                      <a:gsLst>
                        <a:gs pos="2917">
                          <a:schemeClr val="tx1"/>
                        </a:gs>
                        <a:gs pos="30000">
                          <a:schemeClr val="tx1"/>
                        </a:gs>
                      </a:gsLst>
                      <a:lin ang="5400000" scaled="0"/>
                    </a:gradFill>
                    <a:latin typeface="Consolas" panose="020B0609020204030204" pitchFamily="49" charset="0"/>
                  </a:rPr>
                  <a:t>tac</a:t>
                </a:r>
              </a:p>
            </p:txBody>
          </p:sp>
        </mc:Choice>
        <mc:Fallback xmlns="">
          <p:sp>
            <p:nvSpPr>
              <p:cNvPr id="4" name="TextBox 3">
                <a:extLst>
                  <a:ext uri="{FF2B5EF4-FFF2-40B4-BE49-F238E27FC236}">
                    <a16:creationId xmlns:a16="http://schemas.microsoft.com/office/drawing/2014/main" id="{803B8B0F-D312-4BD4-8069-0D7224F34198}"/>
                  </a:ext>
                </a:extLst>
              </p:cNvPr>
              <p:cNvSpPr txBox="1">
                <a:spLocks noRot="1" noChangeAspect="1" noMove="1" noResize="1" noEditPoints="1" noAdjustHandles="1" noChangeArrowheads="1" noChangeShapeType="1" noTextEdit="1"/>
              </p:cNvSpPr>
              <p:nvPr/>
            </p:nvSpPr>
            <p:spPr>
              <a:xfrm>
                <a:off x="4757530" y="4196428"/>
                <a:ext cx="7434470" cy="2188291"/>
              </a:xfrm>
              <a:prstGeom prst="rect">
                <a:avLst/>
              </a:prstGeom>
              <a:blipFill>
                <a:blip r:embed="rId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4436641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1DFF-4349-4619-AF13-39B7EC034FF5}"/>
              </a:ext>
            </a:extLst>
          </p:cNvPr>
          <p:cNvSpPr>
            <a:spLocks noGrp="1"/>
          </p:cNvSpPr>
          <p:nvPr>
            <p:ph type="title"/>
          </p:nvPr>
        </p:nvSpPr>
        <p:spPr/>
        <p:txBody>
          <a:bodyPr/>
          <a:lstStyle/>
          <a:p>
            <a:r>
              <a:rPr lang="en-US" dirty="0">
                <a:solidFill>
                  <a:srgbClr val="00B0F0"/>
                </a:solidFill>
              </a:rPr>
              <a:t>SMT: Just one of F*’s tactic primitives</a:t>
            </a:r>
          </a:p>
        </p:txBody>
      </p:sp>
      <p:sp>
        <p:nvSpPr>
          <p:cNvPr id="3" name="Content Placeholder 2">
            <a:extLst>
              <a:ext uri="{FF2B5EF4-FFF2-40B4-BE49-F238E27FC236}">
                <a16:creationId xmlns:a16="http://schemas.microsoft.com/office/drawing/2014/main" id="{C07D6A3E-74E1-4066-8D1E-A7108CE5EFA8}"/>
              </a:ext>
            </a:extLst>
          </p:cNvPr>
          <p:cNvSpPr>
            <a:spLocks noGrp="1"/>
          </p:cNvSpPr>
          <p:nvPr>
            <p:ph sz="quarter" idx="10"/>
          </p:nvPr>
        </p:nvSpPr>
        <p:spPr>
          <a:xfrm>
            <a:off x="269239" y="1190734"/>
            <a:ext cx="11653523" cy="4099840"/>
          </a:xfrm>
        </p:spPr>
        <p:txBody>
          <a:bodyPr/>
          <a:lstStyle/>
          <a:p>
            <a:pPr marL="0" indent="0">
              <a:buNone/>
            </a:pPr>
            <a:r>
              <a:rPr lang="en-US" sz="2800" b="1" dirty="0">
                <a:latin typeface="Consolas" panose="020B0609020204030204" pitchFamily="49" charset="0"/>
              </a:rPr>
              <a:t>val</a:t>
            </a:r>
            <a:r>
              <a:rPr lang="en-US" sz="2800" dirty="0">
                <a:latin typeface="Consolas" panose="020B0609020204030204" pitchFamily="49" charset="0"/>
              </a:rPr>
              <a:t> </a:t>
            </a:r>
            <a:r>
              <a:rPr lang="en-US" sz="2800" dirty="0" err="1">
                <a:latin typeface="Consolas" panose="020B0609020204030204" pitchFamily="49" charset="0"/>
              </a:rPr>
              <a:t>smt</a:t>
            </a:r>
            <a:r>
              <a:rPr lang="en-US" sz="2800" dirty="0">
                <a:latin typeface="Consolas" panose="020B0609020204030204" pitchFamily="49" charset="0"/>
              </a:rPr>
              <a:t>: unit -&gt; </a:t>
            </a:r>
            <a:r>
              <a:rPr lang="en-US" sz="2800" dirty="0">
                <a:solidFill>
                  <a:srgbClr val="0070C0"/>
                </a:solidFill>
                <a:latin typeface="Consolas" panose="020B0609020204030204" pitchFamily="49" charset="0"/>
              </a:rPr>
              <a:t>Meta</a:t>
            </a:r>
            <a:r>
              <a:rPr lang="en-US" sz="2800" dirty="0">
                <a:latin typeface="Consolas" panose="020B0609020204030204" pitchFamily="49" charset="0"/>
              </a:rPr>
              <a:t> unit</a:t>
            </a:r>
          </a:p>
          <a:p>
            <a:pPr marL="0" indent="0">
              <a:buNone/>
            </a:pPr>
            <a:endParaRPr lang="en-US" dirty="0">
              <a:latin typeface="Consolas" panose="020B0609020204030204" pitchFamily="49" charset="0"/>
            </a:endParaRPr>
          </a:p>
          <a:p>
            <a:pPr marL="0" indent="0">
              <a:buNone/>
            </a:pPr>
            <a:r>
              <a:rPr lang="en-US" sz="3200" b="1" dirty="0">
                <a:latin typeface="Consolas" panose="020B0609020204030204" pitchFamily="49" charset="0"/>
              </a:rPr>
              <a:t>let</a:t>
            </a:r>
            <a:r>
              <a:rPr lang="en-US" sz="3200" dirty="0">
                <a:latin typeface="Consolas" panose="020B0609020204030204" pitchFamily="49" charset="0"/>
              </a:rPr>
              <a:t> </a:t>
            </a:r>
            <a:r>
              <a:rPr lang="en-US" sz="3200" dirty="0">
                <a:solidFill>
                  <a:srgbClr val="0070C0"/>
                </a:solidFill>
                <a:latin typeface="Consolas" panose="020B0609020204030204" pitchFamily="49" charset="0"/>
              </a:rPr>
              <a:t>f</a:t>
            </a:r>
            <a:r>
              <a:rPr lang="en-US" sz="3200" dirty="0">
                <a:latin typeface="Consolas" panose="020B0609020204030204" pitchFamily="49" charset="0"/>
              </a:rPr>
              <a:t> (</a:t>
            </a:r>
            <a:r>
              <a:rPr lang="en-US" sz="3200" dirty="0" err="1">
                <a:latin typeface="Consolas" panose="020B0609020204030204" pitchFamily="49" charset="0"/>
              </a:rPr>
              <a:t>x:nat</a:t>
            </a:r>
            <a:r>
              <a:rPr lang="en-US" sz="3200" dirty="0">
                <a:latin typeface="Consolas" panose="020B0609020204030204" pitchFamily="49" charset="0"/>
              </a:rPr>
              <a:t>) =</a:t>
            </a:r>
          </a:p>
          <a:p>
            <a:pPr marL="0" indent="0">
              <a:buNone/>
            </a:pPr>
            <a:r>
              <a:rPr lang="en-US" sz="3200" b="1" dirty="0">
                <a:latin typeface="Consolas" panose="020B0609020204030204" pitchFamily="49" charset="0"/>
              </a:rPr>
              <a:t>  if</a:t>
            </a:r>
            <a:r>
              <a:rPr lang="en-US" sz="3200" dirty="0">
                <a:latin typeface="Consolas" panose="020B0609020204030204" pitchFamily="49" charset="0"/>
              </a:rPr>
              <a:t> x &gt; 1 </a:t>
            </a:r>
            <a:r>
              <a:rPr lang="en-US" sz="3200" b="1" dirty="0">
                <a:latin typeface="Consolas" panose="020B0609020204030204" pitchFamily="49" charset="0"/>
              </a:rPr>
              <a:t>then</a:t>
            </a:r>
          </a:p>
          <a:p>
            <a:pPr marL="0" indent="0">
              <a:buNone/>
            </a:pPr>
            <a:r>
              <a:rPr lang="en-US" sz="3200" dirty="0">
                <a:latin typeface="Consolas" panose="020B0609020204030204" pitchFamily="49" charset="0"/>
              </a:rPr>
              <a:t>    </a:t>
            </a:r>
            <a:r>
              <a:rPr lang="en-US" sz="3200" b="1" dirty="0">
                <a:solidFill>
                  <a:srgbClr val="C00000"/>
                </a:solidFill>
                <a:latin typeface="Consolas" panose="020B0609020204030204" pitchFamily="49" charset="0"/>
              </a:rPr>
              <a:t>assert</a:t>
            </a:r>
            <a:r>
              <a:rPr lang="en-US" sz="3200" dirty="0">
                <a:latin typeface="Consolas" panose="020B0609020204030204" pitchFamily="49" charset="0"/>
              </a:rPr>
              <a:t> (x * x &gt; x)</a:t>
            </a:r>
          </a:p>
          <a:p>
            <a:pPr marL="0" indent="0">
              <a:buNone/>
            </a:pPr>
            <a:r>
              <a:rPr lang="en-US" sz="3200" dirty="0">
                <a:latin typeface="Consolas" panose="020B0609020204030204" pitchFamily="49" charset="0"/>
              </a:rPr>
              <a:t>        </a:t>
            </a:r>
            <a:r>
              <a:rPr lang="en-US" sz="3200" b="1" dirty="0">
                <a:latin typeface="Consolas" panose="020B0609020204030204" pitchFamily="49" charset="0"/>
              </a:rPr>
              <a:t>by</a:t>
            </a:r>
            <a:r>
              <a:rPr lang="en-US" sz="3200" dirty="0">
                <a:latin typeface="Consolas" panose="020B0609020204030204" pitchFamily="49" charset="0"/>
              </a:rPr>
              <a:t> (</a:t>
            </a:r>
            <a:r>
              <a:rPr lang="en-US" sz="3200" dirty="0" err="1">
                <a:latin typeface="Consolas" panose="020B0609020204030204" pitchFamily="49" charset="0"/>
              </a:rPr>
              <a:t>smt</a:t>
            </a:r>
            <a:r>
              <a:rPr lang="en-US" sz="3200" dirty="0">
                <a:latin typeface="Consolas" panose="020B0609020204030204" pitchFamily="49" charset="0"/>
              </a:rPr>
              <a:t>());  </a:t>
            </a:r>
          </a:p>
          <a:p>
            <a:pPr marL="0" indent="0">
              <a:buNone/>
            </a:pPr>
            <a:r>
              <a:rPr lang="en-US" sz="3200" dirty="0">
                <a:latin typeface="Consolas" panose="020B0609020204030204" pitchFamily="49"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03B8B0F-D312-4BD4-8069-0D7224F34198}"/>
                  </a:ext>
                </a:extLst>
              </p:cNvPr>
              <p:cNvSpPr txBox="1"/>
              <p:nvPr/>
            </p:nvSpPr>
            <p:spPr>
              <a:xfrm>
                <a:off x="4757530" y="4248397"/>
                <a:ext cx="7434470" cy="2188291"/>
              </a:xfrm>
              <a:prstGeom prst="rect">
                <a:avLst/>
              </a:prstGeom>
              <a:solidFill>
                <a:schemeClr val="bg1">
                  <a:lumMod val="95000"/>
                </a:schemeClr>
              </a:solidFill>
              <a:ln>
                <a:noFill/>
              </a:ln>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𝑛𝑎𝑡</m:t>
                      </m:r>
                      <m:r>
                        <a:rPr lang="en-US" sz="2400" i="1">
                          <a:latin typeface="Cambria Math" panose="02040503050406030204" pitchFamily="18" charset="0"/>
                        </a:rPr>
                        <m:t>, </m:t>
                      </m:r>
                      <m:r>
                        <a:rPr lang="en-US" sz="2400" i="1">
                          <a:latin typeface="Cambria Math" panose="02040503050406030204" pitchFamily="18" charset="0"/>
                        </a:rPr>
                        <m:t>h</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&gt;1</m:t>
                          </m:r>
                        </m:e>
                      </m:d>
                      <m:r>
                        <a:rPr lang="en-US" sz="2400" i="1">
                          <a:latin typeface="Cambria Math" panose="02040503050406030204" pitchFamily="18" charset="0"/>
                        </a:rPr>
                        <m:t>⊢</m:t>
                      </m:r>
                      <m:r>
                        <m:rPr>
                          <m:lit/>
                        </m:rPr>
                        <a:rPr lang="en-US" sz="2400" i="1">
                          <a:latin typeface="Cambria Math" panose="02040503050406030204" pitchFamily="18" charset="0"/>
                        </a:rPr>
                        <m:t>_</m:t>
                      </m:r>
                      <m:r>
                        <a:rPr lang="en-US" sz="2400" i="1">
                          <a:latin typeface="Cambria Math" panose="02040503050406030204" pitchFamily="18" charset="0"/>
                        </a:rPr>
                        <m:t> :</m:t>
                      </m:r>
                      <m:r>
                        <a:rPr lang="en-US" sz="2400" i="1" smtClean="0">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&gt;</m:t>
                      </m:r>
                      <m:r>
                        <a:rPr lang="en-US" sz="2400" i="1">
                          <a:latin typeface="Cambria Math" panose="02040503050406030204" pitchFamily="18" charset="0"/>
                        </a:rPr>
                        <m:t>𝑥</m:t>
                      </m:r>
                      <m:r>
                        <a:rPr lang="en-US" sz="2400" i="1">
                          <a:latin typeface="Cambria Math" panose="02040503050406030204" pitchFamily="18" charset="0"/>
                        </a:rPr>
                        <m:t>)</m:t>
                      </m:r>
                    </m:oMath>
                  </m:oMathPara>
                </a14:m>
                <a:endParaRPr lang="en-US" sz="2400" dirty="0">
                  <a:gradFill>
                    <a:gsLst>
                      <a:gs pos="2917">
                        <a:schemeClr val="tx1"/>
                      </a:gs>
                      <a:gs pos="30000">
                        <a:schemeClr val="tx1"/>
                      </a:gs>
                    </a:gsLst>
                    <a:lin ang="5400000" scaled="0"/>
                  </a:gradFill>
                </a:endParaRPr>
              </a:p>
              <a:p>
                <a:pPr marL="800100" lvl="1"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800100" lvl="1"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Assertions produce a goal in a context including control flow hypotheses</a:t>
                </a:r>
              </a:p>
              <a:p>
                <a:pPr marL="800100" lvl="1"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Tackled by the metaprogram </a:t>
                </a:r>
                <a:r>
                  <a:rPr lang="en-US" sz="2400" dirty="0">
                    <a:gradFill>
                      <a:gsLst>
                        <a:gs pos="2917">
                          <a:schemeClr val="tx1"/>
                        </a:gs>
                        <a:gs pos="30000">
                          <a:schemeClr val="tx1"/>
                        </a:gs>
                      </a:gsLst>
                      <a:lin ang="5400000" scaled="0"/>
                    </a:gradFill>
                    <a:latin typeface="Consolas" panose="020B0609020204030204" pitchFamily="49" charset="0"/>
                  </a:rPr>
                  <a:t>tac</a:t>
                </a:r>
              </a:p>
            </p:txBody>
          </p:sp>
        </mc:Choice>
        <mc:Fallback xmlns="">
          <p:sp>
            <p:nvSpPr>
              <p:cNvPr id="4" name="TextBox 3">
                <a:extLst>
                  <a:ext uri="{FF2B5EF4-FFF2-40B4-BE49-F238E27FC236}">
                    <a16:creationId xmlns:a16="http://schemas.microsoft.com/office/drawing/2014/main" id="{803B8B0F-D312-4BD4-8069-0D7224F34198}"/>
                  </a:ext>
                </a:extLst>
              </p:cNvPr>
              <p:cNvSpPr txBox="1">
                <a:spLocks noRot="1" noChangeAspect="1" noMove="1" noResize="1" noEditPoints="1" noAdjustHandles="1" noChangeArrowheads="1" noChangeShapeType="1" noTextEdit="1"/>
              </p:cNvSpPr>
              <p:nvPr/>
            </p:nvSpPr>
            <p:spPr>
              <a:xfrm>
                <a:off x="4757530" y="4248397"/>
                <a:ext cx="7434470" cy="2188291"/>
              </a:xfrm>
              <a:prstGeom prst="rect">
                <a:avLst/>
              </a:prstGeom>
              <a:blipFill>
                <a:blip r:embed="rId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8816215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2099-18DD-4EC3-90EF-914D421F30DE}"/>
              </a:ext>
            </a:extLst>
          </p:cNvPr>
          <p:cNvSpPr>
            <a:spLocks noGrp="1"/>
          </p:cNvSpPr>
          <p:nvPr>
            <p:ph type="title"/>
          </p:nvPr>
        </p:nvSpPr>
        <p:spPr/>
        <p:txBody>
          <a:bodyPr/>
          <a:lstStyle/>
          <a:p>
            <a:r>
              <a:rPr lang="en-US" dirty="0">
                <a:solidFill>
                  <a:schemeClr val="tx2"/>
                </a:solidFill>
              </a:rPr>
              <a:t>But SMT-based proofs can go awry</a:t>
            </a:r>
          </a:p>
        </p:txBody>
      </p:sp>
      <p:sp>
        <p:nvSpPr>
          <p:cNvPr id="3" name="Content Placeholder 2">
            <a:extLst>
              <a:ext uri="{FF2B5EF4-FFF2-40B4-BE49-F238E27FC236}">
                <a16:creationId xmlns:a16="http://schemas.microsoft.com/office/drawing/2014/main" id="{D9F89D14-F112-4DAE-8DEF-5FE5BDC671FF}"/>
              </a:ext>
            </a:extLst>
          </p:cNvPr>
          <p:cNvSpPr>
            <a:spLocks noGrp="1"/>
          </p:cNvSpPr>
          <p:nvPr>
            <p:ph sz="quarter" idx="10"/>
          </p:nvPr>
        </p:nvSpPr>
        <p:spPr>
          <a:xfrm>
            <a:off x="269239" y="1190734"/>
            <a:ext cx="11653523" cy="727700"/>
          </a:xfrm>
        </p:spPr>
        <p:txBody>
          <a:bodyPr/>
          <a:lstStyle/>
          <a:p>
            <a:r>
              <a:rPr lang="en-US" dirty="0"/>
              <a:t>E.g., when using theories like non-linear arithmetic</a:t>
            </a:r>
          </a:p>
        </p:txBody>
      </p:sp>
      <p:pic>
        <p:nvPicPr>
          <p:cNvPr id="5" name="Picture 4">
            <a:extLst>
              <a:ext uri="{FF2B5EF4-FFF2-40B4-BE49-F238E27FC236}">
                <a16:creationId xmlns:a16="http://schemas.microsoft.com/office/drawing/2014/main" id="{95C701E8-2E51-418F-8D39-4351831E6940}"/>
              </a:ext>
            </a:extLst>
          </p:cNvPr>
          <p:cNvPicPr>
            <a:picLocks noChangeAspect="1"/>
          </p:cNvPicPr>
          <p:nvPr/>
        </p:nvPicPr>
        <p:blipFill>
          <a:blip r:embed="rId2"/>
          <a:stretch>
            <a:fillRect/>
          </a:stretch>
        </p:blipFill>
        <p:spPr>
          <a:xfrm>
            <a:off x="1046801" y="2090399"/>
            <a:ext cx="8508139" cy="3604372"/>
          </a:xfrm>
          <a:prstGeom prst="rect">
            <a:avLst/>
          </a:prstGeom>
        </p:spPr>
      </p:pic>
      <p:sp>
        <p:nvSpPr>
          <p:cNvPr id="6" name="Content Placeholder 2">
            <a:extLst>
              <a:ext uri="{FF2B5EF4-FFF2-40B4-BE49-F238E27FC236}">
                <a16:creationId xmlns:a16="http://schemas.microsoft.com/office/drawing/2014/main" id="{82608F9A-54AA-4154-BCA7-CD7E8C376A40}"/>
              </a:ext>
            </a:extLst>
          </p:cNvPr>
          <p:cNvSpPr txBox="1">
            <a:spLocks/>
          </p:cNvSpPr>
          <p:nvPr/>
        </p:nvSpPr>
        <p:spPr>
          <a:xfrm>
            <a:off x="127251" y="5839198"/>
            <a:ext cx="12123437" cy="727700"/>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None/>
            </a:pPr>
            <a:r>
              <a:rPr lang="en-US" dirty="0"/>
              <a:t>Forced to write very detailed proof terms when SMT fails</a:t>
            </a:r>
          </a:p>
        </p:txBody>
      </p:sp>
      <p:sp>
        <p:nvSpPr>
          <p:cNvPr id="4" name="TextBox 3">
            <a:extLst>
              <a:ext uri="{FF2B5EF4-FFF2-40B4-BE49-F238E27FC236}">
                <a16:creationId xmlns:a16="http://schemas.microsoft.com/office/drawing/2014/main" id="{B133F73E-2054-4E50-868E-C69052E75E90}"/>
              </a:ext>
            </a:extLst>
          </p:cNvPr>
          <p:cNvSpPr txBox="1"/>
          <p:nvPr/>
        </p:nvSpPr>
        <p:spPr>
          <a:xfrm>
            <a:off x="8979294" y="2339955"/>
            <a:ext cx="2555777" cy="960263"/>
          </a:xfrm>
          <a:prstGeom prst="rect">
            <a:avLst/>
          </a:prstGeom>
          <a:noFill/>
        </p:spPr>
        <p:txBody>
          <a:bodyPr wrap="square" lIns="182880" tIns="146304" rIns="182880" bIns="146304" rtlCol="0">
            <a:spAutoFit/>
          </a:bodyPr>
          <a:lstStyle/>
          <a:p>
            <a:pPr>
              <a:lnSpc>
                <a:spcPct val="90000"/>
              </a:lnSpc>
              <a:spcAft>
                <a:spcPts val="600"/>
              </a:spcAft>
            </a:pPr>
            <a:r>
              <a:rPr lang="en-US" sz="2400" b="1" dirty="0">
                <a:solidFill>
                  <a:srgbClr val="C00000"/>
                </a:solidFill>
              </a:rPr>
              <a:t>Remember this?</a:t>
            </a:r>
          </a:p>
        </p:txBody>
      </p:sp>
    </p:spTree>
    <p:extLst>
      <p:ext uri="{BB962C8B-B14F-4D97-AF65-F5344CB8AC3E}">
        <p14:creationId xmlns:p14="http://schemas.microsoft.com/office/powerpoint/2010/main" val="193307344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C6B5-B387-4351-A58E-05D9C1C68D64}"/>
              </a:ext>
            </a:extLst>
          </p:cNvPr>
          <p:cNvSpPr>
            <a:spLocks noGrp="1"/>
          </p:cNvSpPr>
          <p:nvPr>
            <p:ph type="title"/>
          </p:nvPr>
        </p:nvSpPr>
        <p:spPr>
          <a:xfrm>
            <a:off x="268928" y="291103"/>
            <a:ext cx="11655840" cy="759606"/>
          </a:xfrm>
        </p:spPr>
        <p:txBody>
          <a:bodyPr/>
          <a:lstStyle/>
          <a:p>
            <a:r>
              <a:rPr lang="en-US" sz="4400" dirty="0">
                <a:solidFill>
                  <a:srgbClr val="00B0F0"/>
                </a:solidFill>
              </a:rPr>
              <a:t>SMT + Tactics for more automated, robust proofs</a:t>
            </a:r>
          </a:p>
        </p:txBody>
      </p:sp>
      <p:pic>
        <p:nvPicPr>
          <p:cNvPr id="4" name="Picture 3">
            <a:extLst>
              <a:ext uri="{FF2B5EF4-FFF2-40B4-BE49-F238E27FC236}">
                <a16:creationId xmlns:a16="http://schemas.microsoft.com/office/drawing/2014/main" id="{AA056902-96F3-4FE4-AC76-4C50691DCDE8}"/>
              </a:ext>
            </a:extLst>
          </p:cNvPr>
          <p:cNvPicPr>
            <a:picLocks noChangeAspect="1"/>
          </p:cNvPicPr>
          <p:nvPr/>
        </p:nvPicPr>
        <p:blipFill>
          <a:blip r:embed="rId2"/>
          <a:stretch>
            <a:fillRect/>
          </a:stretch>
        </p:blipFill>
        <p:spPr>
          <a:xfrm>
            <a:off x="225686" y="2364799"/>
            <a:ext cx="10076033" cy="4252535"/>
          </a:xfrm>
          <a:prstGeom prst="rect">
            <a:avLst/>
          </a:prstGeom>
        </p:spPr>
      </p:pic>
      <p:sp>
        <p:nvSpPr>
          <p:cNvPr id="5" name="TextBox 4">
            <a:extLst>
              <a:ext uri="{FF2B5EF4-FFF2-40B4-BE49-F238E27FC236}">
                <a16:creationId xmlns:a16="http://schemas.microsoft.com/office/drawing/2014/main" id="{4FD26B4F-2F80-4DAC-8F6C-AC2DC21A29E8}"/>
              </a:ext>
            </a:extLst>
          </p:cNvPr>
          <p:cNvSpPr txBox="1"/>
          <p:nvPr/>
        </p:nvSpPr>
        <p:spPr>
          <a:xfrm>
            <a:off x="5762302" y="3595568"/>
            <a:ext cx="6679096" cy="3262432"/>
          </a:xfrm>
          <a:prstGeom prst="rect">
            <a:avLst/>
          </a:prstGeom>
          <a:solidFill>
            <a:schemeClr val="tx1">
              <a:lumMod val="20000"/>
              <a:lumOff val="80000"/>
            </a:schemeClr>
          </a:solid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A reflective metaprogram to canonicalize terms in commutative semirings</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Simplifies goal into a form that </a:t>
            </a:r>
            <a:r>
              <a:rPr lang="en-US" sz="2400" dirty="0" err="1">
                <a:gradFill>
                  <a:gsLst>
                    <a:gs pos="2917">
                      <a:schemeClr val="tx1"/>
                    </a:gs>
                    <a:gs pos="30000">
                      <a:schemeClr val="tx1"/>
                    </a:gs>
                  </a:gsLst>
                  <a:lin ang="5400000" scaled="0"/>
                </a:gradFill>
              </a:rPr>
              <a:t>smt</a:t>
            </a:r>
            <a:r>
              <a:rPr lang="en-US" sz="2400" dirty="0">
                <a:gradFill>
                  <a:gsLst>
                    <a:gs pos="2917">
                      <a:schemeClr val="tx1"/>
                    </a:gs>
                    <a:gs pos="30000">
                      <a:schemeClr val="tx1"/>
                    </a:gs>
                  </a:gsLst>
                  <a:lin ang="5400000" scaled="0"/>
                </a:gradFill>
              </a:rPr>
              <a:t> can then solve using linear arithmetic only</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a:solidFill>
                  <a:srgbClr val="C00000"/>
                </a:solidFill>
              </a:rPr>
              <a:t>Prior manual proof required 41 steps of explicit rewriting lemmas (!)</a:t>
            </a:r>
          </a:p>
        </p:txBody>
      </p:sp>
      <p:sp>
        <p:nvSpPr>
          <p:cNvPr id="23" name="Rectangle: Rounded Corners 22">
            <a:extLst>
              <a:ext uri="{FF2B5EF4-FFF2-40B4-BE49-F238E27FC236}">
                <a16:creationId xmlns:a16="http://schemas.microsoft.com/office/drawing/2014/main" id="{1ACE04E6-1BD0-47B2-A460-BD57AD142D5D}"/>
              </a:ext>
            </a:extLst>
          </p:cNvPr>
          <p:cNvSpPr/>
          <p:nvPr/>
        </p:nvSpPr>
        <p:spPr bwMode="auto">
          <a:xfrm>
            <a:off x="1463368" y="6008166"/>
            <a:ext cx="2841695" cy="306693"/>
          </a:xfrm>
          <a:prstGeom prst="roundRect">
            <a:avLst/>
          </a:prstGeom>
          <a:noFill/>
          <a:ln w="1905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0E8B075-832E-4BD7-B37D-1DAC57375456}"/>
                  </a:ext>
                </a:extLst>
              </p:cNvPr>
              <p:cNvSpPr txBox="1"/>
              <p:nvPr/>
            </p:nvSpPr>
            <p:spPr>
              <a:xfrm>
                <a:off x="268928" y="1285931"/>
                <a:ext cx="7383354"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Key lemma in poly1305, a MAC algorithm, </a:t>
                </a:r>
              </a:p>
              <a:p>
                <a:pPr>
                  <a:lnSpc>
                    <a:spcPct val="90000"/>
                  </a:lnSpc>
                  <a:spcAft>
                    <a:spcPts val="600"/>
                  </a:spcAft>
                </a:pPr>
                <a:r>
                  <a:rPr lang="en-US" sz="2400" dirty="0">
                    <a:gradFill>
                      <a:gsLst>
                        <a:gs pos="2917">
                          <a:schemeClr val="tx1"/>
                        </a:gs>
                        <a:gs pos="30000">
                          <a:schemeClr val="tx1"/>
                        </a:gs>
                      </a:gsLst>
                      <a:lin ang="5400000" scaled="0"/>
                    </a:gradFill>
                  </a:rPr>
                  <a:t>doing multiplication in the prime field </a:t>
                </a:r>
                <a14:m>
                  <m:oMath xmlns:m="http://schemas.openxmlformats.org/officeDocument/2006/math">
                    <m:sSup>
                      <m:sSupPr>
                        <m:ctrlPr>
                          <a:rPr lang="en-US" sz="2400" b="0" i="1" smtClean="0">
                            <a:gradFill>
                              <a:gsLst>
                                <a:gs pos="2917">
                                  <a:schemeClr val="tx1"/>
                                </a:gs>
                                <a:gs pos="30000">
                                  <a:schemeClr val="tx1"/>
                                </a:gs>
                              </a:gsLst>
                              <a:lin ang="5400000" scaled="0"/>
                            </a:gradFill>
                            <a:latin typeface="Cambria Math" panose="02040503050406030204" pitchFamily="18" charset="0"/>
                          </a:rPr>
                        </m:ctrlPr>
                      </m:sSupPr>
                      <m:e>
                        <m:r>
                          <a:rPr lang="en-US" sz="2400" b="0" i="1" smtClean="0">
                            <a:gradFill>
                              <a:gsLst>
                                <a:gs pos="2917">
                                  <a:schemeClr val="tx1"/>
                                </a:gs>
                                <a:gs pos="30000">
                                  <a:schemeClr val="tx1"/>
                                </a:gs>
                              </a:gsLst>
                              <a:lin ang="5400000" scaled="0"/>
                            </a:gradFill>
                            <a:latin typeface="Cambria Math" panose="02040503050406030204" pitchFamily="18" charset="0"/>
                          </a:rPr>
                          <m:t>2</m:t>
                        </m:r>
                      </m:e>
                      <m:sup>
                        <m:r>
                          <a:rPr lang="en-US" sz="2400" b="0" i="1" smtClean="0">
                            <a:gradFill>
                              <a:gsLst>
                                <a:gs pos="2917">
                                  <a:schemeClr val="tx1"/>
                                </a:gs>
                                <a:gs pos="30000">
                                  <a:schemeClr val="tx1"/>
                                </a:gs>
                              </a:gsLst>
                              <a:lin ang="5400000" scaled="0"/>
                            </a:gradFill>
                            <a:latin typeface="Cambria Math" panose="02040503050406030204" pitchFamily="18" charset="0"/>
                          </a:rPr>
                          <m:t>130</m:t>
                        </m:r>
                      </m:sup>
                    </m:sSup>
                    <m:r>
                      <a:rPr lang="en-US" sz="2400" b="0" i="1" smtClean="0">
                        <a:gradFill>
                          <a:gsLst>
                            <a:gs pos="2917">
                              <a:schemeClr val="tx1"/>
                            </a:gs>
                            <a:gs pos="30000">
                              <a:schemeClr val="tx1"/>
                            </a:gs>
                          </a:gsLst>
                          <a:lin ang="5400000" scaled="0"/>
                        </a:gradFill>
                        <a:latin typeface="Cambria Math" panose="02040503050406030204" pitchFamily="18" charset="0"/>
                      </a:rPr>
                      <m:t> −5</m:t>
                    </m:r>
                  </m:oMath>
                </a14:m>
                <a:endParaRPr lang="en-US" sz="2400" dirty="0">
                  <a:gradFill>
                    <a:gsLst>
                      <a:gs pos="2917">
                        <a:schemeClr val="tx1"/>
                      </a:gs>
                      <a:gs pos="30000">
                        <a:schemeClr val="tx1"/>
                      </a:gs>
                    </a:gsLst>
                    <a:lin ang="5400000" scaled="0"/>
                  </a:gradFill>
                </a:endParaRPr>
              </a:p>
            </p:txBody>
          </p:sp>
        </mc:Choice>
        <mc:Fallback xmlns="">
          <p:sp>
            <p:nvSpPr>
              <p:cNvPr id="24" name="TextBox 23">
                <a:extLst>
                  <a:ext uri="{FF2B5EF4-FFF2-40B4-BE49-F238E27FC236}">
                    <a16:creationId xmlns:a16="http://schemas.microsoft.com/office/drawing/2014/main" id="{A0E8B075-832E-4BD7-B37D-1DAC57375456}"/>
                  </a:ext>
                </a:extLst>
              </p:cNvPr>
              <p:cNvSpPr txBox="1">
                <a:spLocks noRot="1" noChangeAspect="1" noMove="1" noResize="1" noEditPoints="1" noAdjustHandles="1" noChangeArrowheads="1" noChangeShapeType="1" noTextEdit="1"/>
              </p:cNvSpPr>
              <p:nvPr/>
            </p:nvSpPr>
            <p:spPr>
              <a:xfrm>
                <a:off x="268928" y="1285931"/>
                <a:ext cx="7383354" cy="103720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3336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473A-3745-2C49-943C-6D97C68E2BC0}"/>
              </a:ext>
            </a:extLst>
          </p:cNvPr>
          <p:cNvSpPr>
            <a:spLocks noGrp="1"/>
          </p:cNvSpPr>
          <p:nvPr>
            <p:ph type="title"/>
          </p:nvPr>
        </p:nvSpPr>
        <p:spPr/>
        <p:txBody>
          <a:bodyPr/>
          <a:lstStyle/>
          <a:p>
            <a:r>
              <a:rPr lang="en-US" sz="4400" dirty="0">
                <a:solidFill>
                  <a:srgbClr val="00B0F0"/>
                </a:solidFill>
              </a:rPr>
              <a:t>Partial evaluation for Low* productivity</a:t>
            </a:r>
          </a:p>
        </p:txBody>
      </p:sp>
      <p:sp>
        <p:nvSpPr>
          <p:cNvPr id="3" name="Content Placeholder 2">
            <a:extLst>
              <a:ext uri="{FF2B5EF4-FFF2-40B4-BE49-F238E27FC236}">
                <a16:creationId xmlns:a16="http://schemas.microsoft.com/office/drawing/2014/main" id="{6ECBB673-45B5-8240-9665-38DA0AC5A657}"/>
              </a:ext>
            </a:extLst>
          </p:cNvPr>
          <p:cNvSpPr>
            <a:spLocks noGrp="1"/>
          </p:cNvSpPr>
          <p:nvPr>
            <p:ph idx="1"/>
          </p:nvPr>
        </p:nvSpPr>
        <p:spPr/>
        <p:txBody>
          <a:bodyPr/>
          <a:lstStyle/>
          <a:p>
            <a:pPr marL="0" indent="0">
              <a:buNone/>
            </a:pPr>
            <a:r>
              <a:rPr lang="en-US" dirty="0"/>
              <a:t>This is not Low*:</a:t>
            </a:r>
            <a:br>
              <a:rPr lang="en-US" dirty="0"/>
            </a:br>
            <a:br>
              <a:rPr lang="en-US" dirty="0"/>
            </a:br>
            <a:r>
              <a:rPr lang="en-US" dirty="0"/>
              <a:t>Reason:</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58E68BE3-C461-4748-8A9C-9FADCF120543}"/>
              </a:ext>
            </a:extLst>
          </p:cNvPr>
          <p:cNvSpPr txBox="1"/>
          <p:nvPr/>
        </p:nvSpPr>
        <p:spPr>
          <a:xfrm>
            <a:off x="4680284" y="1396205"/>
            <a:ext cx="5574506" cy="584775"/>
          </a:xfrm>
          <a:prstGeom prst="rect">
            <a:avLst/>
          </a:prstGeom>
          <a:noFill/>
        </p:spPr>
        <p:txBody>
          <a:bodyPr wrap="square" rtlCol="0">
            <a:spAutoFit/>
          </a:bodyPr>
          <a:lstStyle/>
          <a:p>
            <a:r>
              <a:rPr lang="en-US" sz="1600" dirty="0" err="1">
                <a:latin typeface="Consolas" panose="020B0609020204030204" pitchFamily="49" charset="0"/>
                <a:cs typeface="Consolas" panose="020B0609020204030204" pitchFamily="49" charset="0"/>
              </a:rPr>
              <a:t>val</a:t>
            </a:r>
            <a:r>
              <a:rPr lang="en-US" sz="1600" dirty="0">
                <a:latin typeface="Consolas" panose="020B0609020204030204" pitchFamily="49" charset="0"/>
                <a:cs typeface="Consolas" panose="020B0609020204030204" pitchFamily="49" charset="0"/>
              </a:rPr>
              <a:t> compress:</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a:sha_alg</a:t>
            </a:r>
            <a:r>
              <a:rPr lang="en-US" sz="1600" dirty="0">
                <a:latin typeface="Consolas" panose="020B0609020204030204" pitchFamily="49" charset="0"/>
                <a:cs typeface="Consolas" panose="020B0609020204030204" pitchFamily="49" charset="0"/>
              </a:rPr>
              <a:t> -&gt; state a -&gt; array u8 -&gt; Stack unit</a:t>
            </a:r>
          </a:p>
        </p:txBody>
      </p:sp>
      <p:sp>
        <p:nvSpPr>
          <p:cNvPr id="5" name="TextBox 4">
            <a:extLst>
              <a:ext uri="{FF2B5EF4-FFF2-40B4-BE49-F238E27FC236}">
                <a16:creationId xmlns:a16="http://schemas.microsoft.com/office/drawing/2014/main" id="{52569664-1853-2146-8FF2-2720E5770873}"/>
              </a:ext>
            </a:extLst>
          </p:cNvPr>
          <p:cNvSpPr txBox="1"/>
          <p:nvPr/>
        </p:nvSpPr>
        <p:spPr>
          <a:xfrm>
            <a:off x="4680284" y="2477479"/>
            <a:ext cx="5574506" cy="830997"/>
          </a:xfrm>
          <a:prstGeom prst="rect">
            <a:avLst/>
          </a:prstGeom>
          <a:noFill/>
        </p:spPr>
        <p:txBody>
          <a:bodyPr wrap="square" rtlCol="0">
            <a:spAutoFit/>
          </a:bodyPr>
          <a:lstStyle/>
          <a:p>
            <a:r>
              <a:rPr lang="en-US" sz="1600" dirty="0">
                <a:latin typeface="Consolas" panose="020B0609020204030204" pitchFamily="49" charset="0"/>
                <a:cs typeface="Consolas" panose="020B0609020204030204" pitchFamily="49" charset="0"/>
              </a:rPr>
              <a:t>let state a = function</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 SHA2_224 | SHA2_256 -&gt; array u32</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 SHA2_384 | SHA2_512 -&gt; array u64</a:t>
            </a:r>
          </a:p>
        </p:txBody>
      </p:sp>
      <p:sp>
        <p:nvSpPr>
          <p:cNvPr id="6" name="TextBox 5">
            <a:extLst>
              <a:ext uri="{FF2B5EF4-FFF2-40B4-BE49-F238E27FC236}">
                <a16:creationId xmlns:a16="http://schemas.microsoft.com/office/drawing/2014/main" id="{F63A0007-751F-314C-A8E9-CA24451E08BB}"/>
              </a:ext>
            </a:extLst>
          </p:cNvPr>
          <p:cNvSpPr txBox="1"/>
          <p:nvPr/>
        </p:nvSpPr>
        <p:spPr>
          <a:xfrm>
            <a:off x="268928" y="3922357"/>
            <a:ext cx="3220230" cy="1938992"/>
          </a:xfrm>
          <a:prstGeom prst="rect">
            <a:avLst/>
          </a:prstGeom>
          <a:noFill/>
        </p:spPr>
        <p:txBody>
          <a:bodyPr wrap="square" rtlCol="0">
            <a:spAutoFit/>
          </a:bodyPr>
          <a:lstStyle/>
          <a:p>
            <a:r>
              <a:rPr lang="en-US" sz="2400" dirty="0"/>
              <a:t>This </a:t>
            </a:r>
            <a:r>
              <a:rPr lang="en-US" sz="2400" i="1" dirty="0"/>
              <a:t>could</a:t>
            </a:r>
            <a:r>
              <a:rPr lang="en-US" sz="2400" dirty="0"/>
              <a:t> be compiled as a union. However, this is not </a:t>
            </a:r>
            <a:r>
              <a:rPr lang="en-US" sz="2400" b="1" dirty="0"/>
              <a:t>idiomatic.</a:t>
            </a:r>
            <a:br>
              <a:rPr lang="en-US" sz="2400" b="1" dirty="0"/>
            </a:br>
            <a:r>
              <a:rPr lang="en-US" sz="2400" dirty="0"/>
              <a:t>Instead, we rely on </a:t>
            </a:r>
            <a:r>
              <a:rPr lang="en-US" sz="2400" b="1" dirty="0"/>
              <a:t>partial evaluation:</a:t>
            </a:r>
            <a:endParaRPr lang="en-US" sz="2400" dirty="0"/>
          </a:p>
        </p:txBody>
      </p:sp>
      <p:sp>
        <p:nvSpPr>
          <p:cNvPr id="7" name="TextBox 6">
            <a:extLst>
              <a:ext uri="{FF2B5EF4-FFF2-40B4-BE49-F238E27FC236}">
                <a16:creationId xmlns:a16="http://schemas.microsoft.com/office/drawing/2014/main" id="{842A471E-B727-9441-924A-2D3260BEF17A}"/>
              </a:ext>
            </a:extLst>
          </p:cNvPr>
          <p:cNvSpPr txBox="1"/>
          <p:nvPr/>
        </p:nvSpPr>
        <p:spPr>
          <a:xfrm>
            <a:off x="4680284" y="3922357"/>
            <a:ext cx="6956886" cy="3170099"/>
          </a:xfrm>
          <a:prstGeom prst="rect">
            <a:avLst/>
          </a:prstGeom>
          <a:noFill/>
        </p:spPr>
        <p:txBody>
          <a:bodyPr wrap="square" rtlCol="0">
            <a:spAutoFit/>
          </a:bodyPr>
          <a:lstStyle/>
          <a:p>
            <a:r>
              <a:rPr lang="en-US" sz="1400" dirty="0">
                <a:latin typeface="Consolas" panose="020B0609020204030204" pitchFamily="49" charset="0"/>
                <a:cs typeface="Consolas" panose="020B0609020204030204" pitchFamily="49" charset="0"/>
              </a:rPr>
              <a:t>let compress_224 =</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FStar.Tactics</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synth_by_tactic</a:t>
            </a:r>
            <a:r>
              <a:rPr lang="en-US" sz="1400" dirty="0">
                <a:latin typeface="Consolas" panose="020B0609020204030204" pitchFamily="49" charset="0"/>
                <a:cs typeface="Consolas" panose="020B0609020204030204" pitchFamily="49" charset="0"/>
              </a:rPr>
              <a:t> (specialize (compress SHA2_224)</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 ... ]))</a:t>
            </a:r>
            <a:br>
              <a:rPr lang="en-US" sz="16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let compress_256 =</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FStar.Tactics</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synth_by_tactic</a:t>
            </a:r>
            <a:r>
              <a:rPr lang="en-US" sz="1400" dirty="0">
                <a:latin typeface="Consolas" panose="020B0609020204030204" pitchFamily="49" charset="0"/>
                <a:cs typeface="Consolas" panose="020B0609020204030204" pitchFamily="49" charset="0"/>
              </a:rPr>
              <a:t> (specialize (compress SHA2_256)</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 ... ]))</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let compress_384 =</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FStar.Tactics</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synth_by_tactic</a:t>
            </a:r>
            <a:r>
              <a:rPr lang="en-US" sz="1400" dirty="0">
                <a:latin typeface="Consolas" panose="020B0609020204030204" pitchFamily="49" charset="0"/>
                <a:cs typeface="Consolas" panose="020B0609020204030204" pitchFamily="49" charset="0"/>
              </a:rPr>
              <a:t> (specialize (compress SHA2_384)</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 ... ]))</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let compress_512 =</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FStar.Tactics</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synth_by_tactic</a:t>
            </a:r>
            <a:r>
              <a:rPr lang="en-US" sz="1400" dirty="0">
                <a:latin typeface="Consolas" panose="020B0609020204030204" pitchFamily="49" charset="0"/>
                <a:cs typeface="Consolas" panose="020B0609020204030204" pitchFamily="49" charset="0"/>
              </a:rPr>
              <a:t> (specialize (compress SHA2_512)</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 ... ]))</a:t>
            </a:r>
          </a:p>
          <a:p>
            <a:br>
              <a:rPr lang="en-US" sz="1600" dirty="0">
                <a:latin typeface="Consolas" panose="020B0609020204030204" pitchFamily="49" charset="0"/>
                <a:cs typeface="Consolas" panose="020B0609020204030204" pitchFamily="49" charset="0"/>
              </a:rPr>
            </a:br>
            <a:endParaRPr 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59314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F836-830D-0E4B-9C6F-7AFCCE4BDF47}"/>
              </a:ext>
            </a:extLst>
          </p:cNvPr>
          <p:cNvSpPr>
            <a:spLocks noGrp="1"/>
          </p:cNvSpPr>
          <p:nvPr>
            <p:ph type="title"/>
          </p:nvPr>
        </p:nvSpPr>
        <p:spPr/>
        <p:txBody>
          <a:bodyPr/>
          <a:lstStyle/>
          <a:p>
            <a:r>
              <a:rPr lang="en-US" dirty="0">
                <a:solidFill>
                  <a:schemeClr val="tx2"/>
                </a:solidFill>
              </a:rPr>
              <a:t>Higher-order combinators</a:t>
            </a:r>
          </a:p>
        </p:txBody>
      </p:sp>
      <p:sp>
        <p:nvSpPr>
          <p:cNvPr id="3" name="Content Placeholder 2">
            <a:extLst>
              <a:ext uri="{FF2B5EF4-FFF2-40B4-BE49-F238E27FC236}">
                <a16:creationId xmlns:a16="http://schemas.microsoft.com/office/drawing/2014/main" id="{706CE5D5-D36F-754D-993C-57C354D776CE}"/>
              </a:ext>
            </a:extLst>
          </p:cNvPr>
          <p:cNvSpPr>
            <a:spLocks noGrp="1"/>
          </p:cNvSpPr>
          <p:nvPr>
            <p:ph idx="1"/>
          </p:nvPr>
        </p:nvSpPr>
        <p:spPr/>
        <p:txBody>
          <a:bodyPr/>
          <a:lstStyle/>
          <a:p>
            <a:r>
              <a:rPr lang="en-US" dirty="0"/>
              <a:t>It is frequent to </a:t>
            </a:r>
            <a:r>
              <a:rPr lang="en-US" b="1" dirty="0"/>
              <a:t>combine</a:t>
            </a:r>
            <a:r>
              <a:rPr lang="en-US" dirty="0"/>
              <a:t> core operations to generate a </a:t>
            </a:r>
            <a:r>
              <a:rPr lang="en-US" b="1" dirty="0"/>
              <a:t>construction</a:t>
            </a:r>
            <a:r>
              <a:rPr lang="en-US" dirty="0"/>
              <a:t> (counter-mode, hash, etc.)</a:t>
            </a:r>
          </a:p>
          <a:p>
            <a:endParaRPr lang="en-US" dirty="0"/>
          </a:p>
          <a:p>
            <a:pPr marL="0" indent="0">
              <a:buNone/>
            </a:pPr>
            <a:r>
              <a:rPr lang="en-US" u="sng" dirty="0"/>
              <a:t>Example:</a:t>
            </a:r>
          </a:p>
          <a:p>
            <a:r>
              <a:rPr lang="en-US" dirty="0"/>
              <a:t>Given any </a:t>
            </a:r>
            <a:r>
              <a:rPr lang="en-US" sz="1200" dirty="0"/>
              <a:t>(abstract)</a:t>
            </a:r>
            <a:r>
              <a:rPr lang="en-US" dirty="0"/>
              <a:t> </a:t>
            </a:r>
            <a:r>
              <a:rPr lang="en-US" i="1" dirty="0"/>
              <a:t>compression function</a:t>
            </a:r>
            <a:r>
              <a:rPr lang="en-US" dirty="0"/>
              <a:t>, one can define a </a:t>
            </a:r>
            <a:r>
              <a:rPr lang="en-US" b="1" dirty="0"/>
              <a:t>Merkle-</a:t>
            </a:r>
            <a:r>
              <a:rPr lang="en-US" b="1" dirty="0" err="1"/>
              <a:t>Damgård</a:t>
            </a:r>
            <a:r>
              <a:rPr lang="en-US" b="1" dirty="0"/>
              <a:t> construction</a:t>
            </a:r>
          </a:p>
          <a:p>
            <a:r>
              <a:rPr lang="en-US" dirty="0"/>
              <a:t>Construction: </a:t>
            </a:r>
            <a:r>
              <a:rPr lang="en-US" b="1" dirty="0"/>
              <a:t>folding</a:t>
            </a:r>
            <a:r>
              <a:rPr lang="en-US" dirty="0"/>
              <a:t> the core compression function over multiple </a:t>
            </a:r>
            <a:r>
              <a:rPr lang="en-US" b="1" dirty="0"/>
              <a:t>blocks</a:t>
            </a:r>
            <a:r>
              <a:rPr lang="en-US" dirty="0"/>
              <a:t> of input data</a:t>
            </a:r>
          </a:p>
          <a:p>
            <a:r>
              <a:rPr lang="en-US" dirty="0"/>
              <a:t>We </a:t>
            </a:r>
            <a:r>
              <a:rPr lang="en-US" b="1" dirty="0"/>
              <a:t>do not</a:t>
            </a:r>
            <a:r>
              <a:rPr lang="en-US" dirty="0"/>
              <a:t> want to write this n times...</a:t>
            </a:r>
          </a:p>
        </p:txBody>
      </p:sp>
    </p:spTree>
    <p:extLst>
      <p:ext uri="{BB962C8B-B14F-4D97-AF65-F5344CB8AC3E}">
        <p14:creationId xmlns:p14="http://schemas.microsoft.com/office/powerpoint/2010/main" val="4015227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CA664B-2834-9C46-A11E-1000F8A99C5A}"/>
              </a:ext>
            </a:extLst>
          </p:cNvPr>
          <p:cNvSpPr txBox="1"/>
          <p:nvPr/>
        </p:nvSpPr>
        <p:spPr>
          <a:xfrm>
            <a:off x="397042" y="2036762"/>
            <a:ext cx="11318708" cy="4801314"/>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 Write once; this is not Low*</a:t>
            </a:r>
            <a:br>
              <a:rPr lang="en-US" b="1" dirty="0">
                <a:latin typeface="Consolas" panose="020B0609020204030204" pitchFamily="49" charset="0"/>
                <a:cs typeface="Consolas" panose="020B0609020204030204" pitchFamily="49" charset="0"/>
              </a:rPr>
            </a:br>
            <a:r>
              <a:rPr lang="en-US" dirty="0" err="1">
                <a:latin typeface="Consolas" panose="020B0609020204030204" pitchFamily="49" charset="0"/>
                <a:cs typeface="Consolas" panose="020B0609020204030204" pitchFamily="49" charset="0"/>
              </a:rPr>
              <a:t>noextract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inline_for_extraction</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let </a:t>
            </a:r>
            <a:r>
              <a:rPr lang="en-US" dirty="0" err="1">
                <a:latin typeface="Consolas" panose="020B0609020204030204" pitchFamily="49" charset="0"/>
                <a:cs typeface="Consolas" panose="020B0609020204030204" pitchFamily="49" charset="0"/>
              </a:rPr>
              <a:t>mk_compress_blocks</a:t>
            </a:r>
            <a:r>
              <a:rPr lang="en-US" dirty="0">
                <a:latin typeface="Consolas" panose="020B0609020204030204" pitchFamily="49" charset="0"/>
                <a:cs typeface="Consolas" panose="020B0609020204030204" pitchFamily="49" charset="0"/>
              </a:rPr>
              <a:t> (a: </a:t>
            </a:r>
            <a:r>
              <a:rPr lang="en-US" dirty="0" err="1">
                <a:latin typeface="Consolas" panose="020B0609020204030204" pitchFamily="49" charset="0"/>
                <a:cs typeface="Consolas" panose="020B0609020204030204" pitchFamily="49" charset="0"/>
              </a:rPr>
              <a:t>hash_alg</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(compress: </a:t>
            </a:r>
            <a:r>
              <a:rPr lang="en-US" dirty="0" err="1">
                <a:latin typeface="Consolas" panose="020B0609020204030204" pitchFamily="49" charset="0"/>
                <a:cs typeface="Consolas" panose="020B0609020204030204" pitchFamily="49" charset="0"/>
              </a:rPr>
              <a:t>compress_st</a:t>
            </a:r>
            <a:r>
              <a:rPr lang="en-US" dirty="0">
                <a:latin typeface="Consolas" panose="020B0609020204030204" pitchFamily="49" charset="0"/>
                <a:cs typeface="Consolas" panose="020B0609020204030204" pitchFamily="49" charset="0"/>
              </a:rPr>
              <a:t> a)</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(s: state a)</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(input: blocks)</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(n: u32 { length input = </a:t>
            </a:r>
            <a:r>
              <a:rPr lang="en-US" dirty="0" err="1">
                <a:latin typeface="Consolas" panose="020B0609020204030204" pitchFamily="49" charset="0"/>
                <a:cs typeface="Consolas" panose="020B0609020204030204" pitchFamily="49" charset="0"/>
              </a:rPr>
              <a:t>block_size</a:t>
            </a:r>
            <a:r>
              <a:rPr lang="en-US" dirty="0">
                <a:latin typeface="Consolas" panose="020B0609020204030204" pitchFamily="49" charset="0"/>
                <a:cs typeface="Consolas" panose="020B0609020204030204" pitchFamily="49" charset="0"/>
              </a:rPr>
              <a:t> a * n })</a:t>
            </a:r>
          </a:p>
          <a:p>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C.Loops.for</a:t>
            </a:r>
            <a:r>
              <a:rPr lang="en-US" dirty="0">
                <a:latin typeface="Consolas" panose="020B0609020204030204" pitchFamily="49" charset="0"/>
                <a:cs typeface="Consolas" panose="020B0609020204030204" pitchFamily="49" charset="0"/>
              </a:rPr>
              <a:t> 0ul n (fun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-&gt;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compress s (</a:t>
            </a:r>
            <a:r>
              <a:rPr lang="en-US" dirty="0" err="1">
                <a:latin typeface="Consolas" panose="020B0609020204030204" pitchFamily="49" charset="0"/>
                <a:cs typeface="Consolas" panose="020B0609020204030204" pitchFamily="49" charset="0"/>
              </a:rPr>
              <a:t>Buffer.sub</a:t>
            </a:r>
            <a:r>
              <a:rPr lang="en-US" dirty="0">
                <a:latin typeface="Consolas" panose="020B0609020204030204" pitchFamily="49" charset="0"/>
                <a:cs typeface="Consolas" panose="020B0609020204030204" pitchFamily="49" charset="0"/>
              </a:rPr>
              <a:t> input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block_size</a:t>
            </a:r>
            <a:r>
              <a:rPr lang="en-US" dirty="0">
                <a:latin typeface="Consolas" panose="020B0609020204030204" pitchFamily="49" charset="0"/>
                <a:cs typeface="Consolas" panose="020B0609020204030204" pitchFamily="49" charset="0"/>
              </a:rPr>
              <a:t> a) (</a:t>
            </a:r>
            <a:r>
              <a:rPr lang="en-US" dirty="0" err="1">
                <a:latin typeface="Consolas" panose="020B0609020204030204" pitchFamily="49" charset="0"/>
                <a:cs typeface="Consolas" panose="020B0609020204030204" pitchFamily="49" charset="0"/>
              </a:rPr>
              <a:t>block_size</a:t>
            </a:r>
            <a:r>
              <a:rPr lang="en-US" dirty="0">
                <a:latin typeface="Consolas" panose="020B0609020204030204" pitchFamily="49" charset="0"/>
                <a:cs typeface="Consolas" panose="020B0609020204030204" pitchFamily="49" charset="0"/>
              </a:rPr>
              <a:t> a)))</a:t>
            </a:r>
          </a:p>
          <a:p>
            <a:br>
              <a:rPr lang="en-US" dirty="0">
                <a:latin typeface="Consolas" panose="020B0609020204030204" pitchFamily="49" charset="0"/>
                <a:cs typeface="Consolas" panose="020B0609020204030204" pitchFamily="49" charset="0"/>
              </a:rPr>
            </a:br>
            <a:br>
              <a:rPr lang="en-US" dirty="0">
                <a:latin typeface="Consolas" panose="020B0609020204030204" pitchFamily="49" charset="0"/>
                <a:cs typeface="Consolas" panose="020B0609020204030204" pitchFamily="49" charset="0"/>
              </a:rPr>
            </a:br>
            <a:r>
              <a:rPr lang="en-US" b="1" dirty="0">
                <a:latin typeface="Consolas" panose="020B0609020204030204" pitchFamily="49" charset="0"/>
                <a:cs typeface="Consolas" panose="020B0609020204030204" pitchFamily="49" charset="0"/>
              </a:rPr>
              <a:t>// Specialize many times; now this is Low*</a:t>
            </a:r>
            <a:br>
              <a:rPr lang="en-US" b="1"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let compress_blocks_224 = </a:t>
            </a:r>
            <a:r>
              <a:rPr lang="en-US" dirty="0" err="1">
                <a:latin typeface="Consolas" panose="020B0609020204030204" pitchFamily="49" charset="0"/>
                <a:cs typeface="Consolas" panose="020B0609020204030204" pitchFamily="49" charset="0"/>
              </a:rPr>
              <a:t>FStar.Tactics</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synth_by_tactic</a:t>
            </a:r>
            <a:r>
              <a:rPr lang="en-US" dirty="0">
                <a:latin typeface="Consolas" panose="020B0609020204030204" pitchFamily="49" charset="0"/>
                <a:cs typeface="Consolas" panose="020B0609020204030204" pitchFamily="49" charset="0"/>
              </a:rPr>
              <a:t> (specialize SHA2_224)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let compress_md5 = </a:t>
            </a:r>
            <a:r>
              <a:rPr lang="en-US" dirty="0" err="1">
                <a:latin typeface="Consolas" panose="020B0609020204030204" pitchFamily="49" charset="0"/>
                <a:cs typeface="Consolas" panose="020B0609020204030204" pitchFamily="49" charset="0"/>
              </a:rPr>
              <a:t>FStar.Tactics</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synth_by_tactic</a:t>
            </a:r>
            <a:r>
              <a:rPr lang="en-US" dirty="0">
                <a:latin typeface="Consolas" panose="020B0609020204030204" pitchFamily="49" charset="0"/>
                <a:cs typeface="Consolas" panose="020B0609020204030204" pitchFamily="49" charset="0"/>
              </a:rPr>
              <a:t> (specialize MD5)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a:t>
            </a:r>
          </a:p>
        </p:txBody>
      </p:sp>
      <p:sp>
        <p:nvSpPr>
          <p:cNvPr id="5" name="Title 4">
            <a:extLst>
              <a:ext uri="{FF2B5EF4-FFF2-40B4-BE49-F238E27FC236}">
                <a16:creationId xmlns:a16="http://schemas.microsoft.com/office/drawing/2014/main" id="{0B32B7DA-2BA3-E34F-B6FC-871A2E97EF16}"/>
              </a:ext>
            </a:extLst>
          </p:cNvPr>
          <p:cNvSpPr>
            <a:spLocks noGrp="1"/>
          </p:cNvSpPr>
          <p:nvPr>
            <p:ph type="title"/>
          </p:nvPr>
        </p:nvSpPr>
        <p:spPr/>
        <p:txBody>
          <a:bodyPr/>
          <a:lstStyle/>
          <a:p>
            <a:r>
              <a:rPr lang="en-US" dirty="0">
                <a:solidFill>
                  <a:schemeClr val="tx2"/>
                </a:solidFill>
              </a:rPr>
              <a:t>An example of a higher-order combinator</a:t>
            </a:r>
          </a:p>
        </p:txBody>
      </p:sp>
    </p:spTree>
    <p:extLst>
      <p:ext uri="{BB962C8B-B14F-4D97-AF65-F5344CB8AC3E}">
        <p14:creationId xmlns:p14="http://schemas.microsoft.com/office/powerpoint/2010/main" val="17065354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8C923-C349-FA4E-9895-2F2E21456087}"/>
              </a:ext>
            </a:extLst>
          </p:cNvPr>
          <p:cNvSpPr>
            <a:spLocks noGrp="1"/>
          </p:cNvSpPr>
          <p:nvPr>
            <p:ph type="title"/>
          </p:nvPr>
        </p:nvSpPr>
        <p:spPr/>
        <p:txBody>
          <a:bodyPr/>
          <a:lstStyle/>
          <a:p>
            <a:r>
              <a:rPr lang="en-US" dirty="0"/>
              <a:t>Meta-programming is pervasive</a:t>
            </a:r>
          </a:p>
        </p:txBody>
      </p:sp>
      <p:sp>
        <p:nvSpPr>
          <p:cNvPr id="4" name="Content Placeholder 3">
            <a:extLst>
              <a:ext uri="{FF2B5EF4-FFF2-40B4-BE49-F238E27FC236}">
                <a16:creationId xmlns:a16="http://schemas.microsoft.com/office/drawing/2014/main" id="{DDC5A9EA-02E1-DF4F-9D33-6C3A0D11CDE8}"/>
              </a:ext>
            </a:extLst>
          </p:cNvPr>
          <p:cNvSpPr>
            <a:spLocks noGrp="1"/>
          </p:cNvSpPr>
          <p:nvPr>
            <p:ph idx="1"/>
          </p:nvPr>
        </p:nvSpPr>
        <p:spPr/>
        <p:txBody>
          <a:bodyPr/>
          <a:lstStyle/>
          <a:p>
            <a:r>
              <a:rPr lang="en-US" dirty="0"/>
              <a:t>We use it for </a:t>
            </a:r>
            <a:r>
              <a:rPr lang="en-US" b="1" dirty="0"/>
              <a:t>a given algorithm</a:t>
            </a:r>
            <a:r>
              <a:rPr lang="en-US" dirty="0"/>
              <a:t> (SHA2)</a:t>
            </a:r>
          </a:p>
          <a:p>
            <a:r>
              <a:rPr lang="en-US" dirty="0"/>
              <a:t>We use it for </a:t>
            </a:r>
            <a:r>
              <a:rPr lang="en-US" b="1" dirty="0"/>
              <a:t>constructions</a:t>
            </a:r>
            <a:r>
              <a:rPr lang="en-US" dirty="0"/>
              <a:t> (Merkle-</a:t>
            </a:r>
            <a:r>
              <a:rPr lang="en-US" dirty="0" err="1"/>
              <a:t>Damgard</a:t>
            </a:r>
            <a:r>
              <a:rPr lang="en-US" dirty="0"/>
              <a:t>)</a:t>
            </a:r>
          </a:p>
          <a:p>
            <a:r>
              <a:rPr lang="en-US" dirty="0"/>
              <a:t>We will </a:t>
            </a:r>
            <a:r>
              <a:rPr lang="en-US" b="1" dirty="0"/>
              <a:t>reuse</a:t>
            </a:r>
            <a:r>
              <a:rPr lang="en-US" dirty="0"/>
              <a:t> combinators later on at the level of </a:t>
            </a:r>
            <a:r>
              <a:rPr lang="en-US" dirty="0" err="1"/>
              <a:t>EverCrypt</a:t>
            </a:r>
            <a:endParaRPr lang="en-US" dirty="0"/>
          </a:p>
          <a:p>
            <a:r>
              <a:rPr lang="en-US" dirty="0"/>
              <a:t>More </a:t>
            </a:r>
            <a:r>
              <a:rPr lang="en-US" b="1" dirty="0"/>
              <a:t>higher-order</a:t>
            </a:r>
            <a:r>
              <a:rPr lang="en-US" dirty="0"/>
              <a:t> combinators, e.g.</a:t>
            </a:r>
          </a:p>
        </p:txBody>
      </p:sp>
      <p:sp>
        <p:nvSpPr>
          <p:cNvPr id="6" name="TextBox 5">
            <a:extLst>
              <a:ext uri="{FF2B5EF4-FFF2-40B4-BE49-F238E27FC236}">
                <a16:creationId xmlns:a16="http://schemas.microsoft.com/office/drawing/2014/main" id="{EDAE85F0-2E80-0143-8CC4-9C8149D4818F}"/>
              </a:ext>
            </a:extLst>
          </p:cNvPr>
          <p:cNvSpPr txBox="1"/>
          <p:nvPr/>
        </p:nvSpPr>
        <p:spPr>
          <a:xfrm>
            <a:off x="838200" y="4286250"/>
            <a:ext cx="10691813" cy="2308324"/>
          </a:xfrm>
          <a:prstGeom prst="rect">
            <a:avLst/>
          </a:prstGeom>
          <a:noFill/>
        </p:spPr>
        <p:txBody>
          <a:bodyPr wrap="square" rtlCol="0">
            <a:spAutoFit/>
          </a:bodyPr>
          <a:lstStyle/>
          <a:p>
            <a:r>
              <a:rPr lang="en-US" dirty="0" err="1">
                <a:latin typeface="Consolas" panose="020B0609020204030204" pitchFamily="49" charset="0"/>
                <a:cs typeface="Consolas" panose="020B0609020204030204" pitchFamily="49" charset="0"/>
              </a:rPr>
              <a:t>noextract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inline_for_extraction</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let </a:t>
            </a:r>
            <a:r>
              <a:rPr lang="en-US" dirty="0" err="1">
                <a:latin typeface="Consolas" panose="020B0609020204030204" pitchFamily="49" charset="0"/>
                <a:cs typeface="Consolas" panose="020B0609020204030204" pitchFamily="49" charset="0"/>
              </a:rPr>
              <a:t>mk_hash</a:t>
            </a:r>
            <a:r>
              <a:rPr lang="en-US" dirty="0">
                <a:latin typeface="Consolas" panose="020B0609020204030204" pitchFamily="49" charset="0"/>
                <a:cs typeface="Consolas" panose="020B0609020204030204" pitchFamily="49" charset="0"/>
              </a:rPr>
              <a:t> (a: </a:t>
            </a:r>
            <a:r>
              <a:rPr lang="en-US" dirty="0" err="1">
                <a:latin typeface="Consolas" panose="020B0609020204030204" pitchFamily="49" charset="0"/>
                <a:cs typeface="Consolas" panose="020B0609020204030204" pitchFamily="49" charset="0"/>
              </a:rPr>
              <a:t>hash_alg</a:t>
            </a:r>
            <a:r>
              <a:rPr lang="en-US" dirty="0">
                <a:latin typeface="Consolas" panose="020B0609020204030204" pitchFamily="49" charset="0"/>
                <a:cs typeface="Consolas" panose="020B0609020204030204" pitchFamily="49" charset="0"/>
              </a:rPr>
              <a:t>)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init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init_st</a:t>
            </a:r>
            <a:r>
              <a:rPr lang="en-US" dirty="0">
                <a:latin typeface="Consolas" panose="020B0609020204030204" pitchFamily="49" charset="0"/>
                <a:cs typeface="Consolas" panose="020B0609020204030204" pitchFamily="49" charset="0"/>
              </a:rPr>
              <a:t> a)</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compress_blocks</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compress_blocks_st</a:t>
            </a:r>
            <a:r>
              <a:rPr lang="en-US" dirty="0">
                <a:latin typeface="Consolas" panose="020B0609020204030204" pitchFamily="49" charset="0"/>
                <a:cs typeface="Consolas" panose="020B0609020204030204" pitchFamily="49" charset="0"/>
              </a:rPr>
              <a:t> a)</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compress_last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compress_last_st</a:t>
            </a:r>
            <a:r>
              <a:rPr lang="en-US" dirty="0">
                <a:latin typeface="Consolas" panose="020B0609020204030204" pitchFamily="49" charset="0"/>
                <a:cs typeface="Consolas" panose="020B0609020204030204" pitchFamily="49" charset="0"/>
              </a:rPr>
              <a:t> a)</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(extract: </a:t>
            </a:r>
            <a:r>
              <a:rPr lang="en-US" dirty="0" err="1">
                <a:latin typeface="Consolas" panose="020B0609020204030204" pitchFamily="49" charset="0"/>
                <a:cs typeface="Consolas" panose="020B0609020204030204" pitchFamily="49" charset="0"/>
              </a:rPr>
              <a:t>extract_st</a:t>
            </a:r>
            <a:r>
              <a:rPr lang="en-US" dirty="0">
                <a:latin typeface="Consolas" panose="020B0609020204030204" pitchFamily="49" charset="0"/>
                <a:cs typeface="Consolas" panose="020B0609020204030204" pitchFamily="49" charset="0"/>
              </a:rPr>
              <a:t> a)</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301198882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2099-18DD-4EC3-90EF-914D421F30DE}"/>
              </a:ext>
            </a:extLst>
          </p:cNvPr>
          <p:cNvSpPr>
            <a:spLocks noGrp="1"/>
          </p:cNvSpPr>
          <p:nvPr>
            <p:ph type="title"/>
          </p:nvPr>
        </p:nvSpPr>
        <p:spPr/>
        <p:txBody>
          <a:bodyPr/>
          <a:lstStyle/>
          <a:p>
            <a:r>
              <a:rPr lang="en-US" dirty="0">
                <a:solidFill>
                  <a:schemeClr val="tx2"/>
                </a:solidFill>
              </a:rPr>
              <a:t>Language extensions / DSLs in userland</a:t>
            </a:r>
          </a:p>
        </p:txBody>
      </p:sp>
      <p:sp>
        <p:nvSpPr>
          <p:cNvPr id="3" name="Content Placeholder 2">
            <a:extLst>
              <a:ext uri="{FF2B5EF4-FFF2-40B4-BE49-F238E27FC236}">
                <a16:creationId xmlns:a16="http://schemas.microsoft.com/office/drawing/2014/main" id="{D9F89D14-F112-4DAE-8DEF-5FE5BDC671FF}"/>
              </a:ext>
            </a:extLst>
          </p:cNvPr>
          <p:cNvSpPr>
            <a:spLocks noGrp="1"/>
          </p:cNvSpPr>
          <p:nvPr>
            <p:ph sz="quarter" idx="10"/>
          </p:nvPr>
        </p:nvSpPr>
        <p:spPr>
          <a:xfrm>
            <a:off x="269239" y="1190734"/>
            <a:ext cx="11653523" cy="5904822"/>
          </a:xfrm>
        </p:spPr>
        <p:txBody>
          <a:bodyPr/>
          <a:lstStyle/>
          <a:p>
            <a:r>
              <a:rPr lang="en-US" dirty="0" err="1"/>
              <a:t>Typeclass</a:t>
            </a:r>
            <a:r>
              <a:rPr lang="en-US" dirty="0"/>
              <a:t> resolution as a user-provided program</a:t>
            </a:r>
          </a:p>
          <a:p>
            <a:pPr lvl="1"/>
            <a:r>
              <a:rPr lang="en-US" dirty="0"/>
              <a:t>a hook to synthesize a term if F* fails to infer an implicit argument</a:t>
            </a:r>
          </a:p>
          <a:p>
            <a:pPr lvl="1"/>
            <a:r>
              <a:rPr lang="en-US" dirty="0"/>
              <a:t>dedicated syntactic sugar</a:t>
            </a:r>
          </a:p>
          <a:p>
            <a:pPr lvl="1"/>
            <a:r>
              <a:rPr lang="en-US" dirty="0"/>
              <a:t>optional arguments</a:t>
            </a:r>
          </a:p>
          <a:p>
            <a:r>
              <a:rPr lang="en-US" dirty="0"/>
              <a:t>Syntax for base64 array literals</a:t>
            </a:r>
          </a:p>
          <a:p>
            <a:pPr lvl="1"/>
            <a:r>
              <a:rPr lang="en-US" dirty="0"/>
              <a:t>encoded via a string</a:t>
            </a:r>
          </a:p>
          <a:p>
            <a:pPr lvl="1"/>
            <a:r>
              <a:rPr lang="en-US" dirty="0"/>
              <a:t>rewritten via a tactic into a suitable Low* array declaration</a:t>
            </a:r>
          </a:p>
          <a:p>
            <a:r>
              <a:rPr lang="en-US" dirty="0"/>
              <a:t>Deriving</a:t>
            </a:r>
          </a:p>
          <a:p>
            <a:pPr lvl="1"/>
            <a:r>
              <a:rPr lang="en-US" dirty="0"/>
              <a:t>printers, marshalling functions, etc.</a:t>
            </a:r>
          </a:p>
          <a:p>
            <a:r>
              <a:rPr lang="en-US" dirty="0"/>
              <a:t>More</a:t>
            </a:r>
          </a:p>
          <a:p>
            <a:pPr lvl="1"/>
            <a:r>
              <a:rPr lang="en-US" dirty="0"/>
              <a:t>tactics as an F* frontend for DSLs</a:t>
            </a:r>
          </a:p>
          <a:p>
            <a:pPr lvl="1"/>
            <a:endParaRPr lang="en-US" dirty="0"/>
          </a:p>
        </p:txBody>
      </p:sp>
    </p:spTree>
    <p:extLst>
      <p:ext uri="{BB962C8B-B14F-4D97-AF65-F5344CB8AC3E}">
        <p14:creationId xmlns:p14="http://schemas.microsoft.com/office/powerpoint/2010/main" val="39558344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4"/>
            <a:ext cx="8470223" cy="899665"/>
          </a:xfrm>
        </p:spPr>
        <p:txBody>
          <a:bodyPr/>
          <a:lstStyle/>
          <a:p>
            <a:r>
              <a:rPr lang="en-GB" b="1" dirty="0"/>
              <a:t>TLS 1.3:</a:t>
            </a:r>
            <a:r>
              <a:rPr lang="en-GB" dirty="0"/>
              <a:t> a new hope</a:t>
            </a:r>
          </a:p>
        </p:txBody>
      </p:sp>
      <p:sp>
        <p:nvSpPr>
          <p:cNvPr id="3" name="Content Placeholder 2"/>
          <p:cNvSpPr>
            <a:spLocks noGrp="1"/>
          </p:cNvSpPr>
          <p:nvPr>
            <p:ph sz="quarter" idx="10"/>
          </p:nvPr>
        </p:nvSpPr>
        <p:spPr>
          <a:xfrm>
            <a:off x="269239" y="1190735"/>
            <a:ext cx="6536410" cy="5313506"/>
          </a:xfrm>
        </p:spPr>
        <p:txBody>
          <a:bodyPr/>
          <a:lstStyle/>
          <a:p>
            <a:pPr marL="0" indent="0">
              <a:buNone/>
            </a:pPr>
            <a:r>
              <a:rPr lang="en-GB" dirty="0">
                <a:solidFill>
                  <a:srgbClr val="00B0F0"/>
                </a:solidFill>
              </a:rPr>
              <a:t>Much discussions</a:t>
            </a:r>
          </a:p>
          <a:p>
            <a:pPr marL="0" lvl="1" indent="0">
              <a:buNone/>
            </a:pPr>
            <a:r>
              <a:rPr lang="en-GB" dirty="0">
                <a:solidFill>
                  <a:schemeClr val="tx1"/>
                </a:solidFill>
              </a:rPr>
              <a:t>IETF, Google, Mozilla, Microsoft, CDNs, </a:t>
            </a:r>
            <a:br>
              <a:rPr lang="en-GB" dirty="0">
                <a:solidFill>
                  <a:schemeClr val="tx1"/>
                </a:solidFill>
              </a:rPr>
            </a:br>
            <a:r>
              <a:rPr lang="en-GB" dirty="0">
                <a:solidFill>
                  <a:schemeClr val="tx1"/>
                </a:solidFill>
              </a:rPr>
              <a:t>cryptographers, network engineers, … </a:t>
            </a:r>
          </a:p>
          <a:p>
            <a:pPr marL="0" indent="0">
              <a:buNone/>
            </a:pPr>
            <a:r>
              <a:rPr lang="en-GB" dirty="0">
                <a:solidFill>
                  <a:srgbClr val="00B0F0"/>
                </a:solidFill>
              </a:rPr>
              <a:t>Much improvements</a:t>
            </a:r>
          </a:p>
          <a:p>
            <a:pPr lvl="1"/>
            <a:r>
              <a:rPr lang="en-GB" dirty="0">
                <a:solidFill>
                  <a:schemeClr val="tx1"/>
                </a:solidFill>
              </a:rPr>
              <a:t>Modern design </a:t>
            </a:r>
          </a:p>
          <a:p>
            <a:pPr lvl="1"/>
            <a:r>
              <a:rPr lang="en-GB" dirty="0">
                <a:solidFill>
                  <a:schemeClr val="tx1"/>
                </a:solidFill>
              </a:rPr>
              <a:t>Fewer roundtrips</a:t>
            </a:r>
          </a:p>
          <a:p>
            <a:pPr lvl="1"/>
            <a:r>
              <a:rPr lang="en-GB" dirty="0">
                <a:solidFill>
                  <a:schemeClr val="tx1"/>
                </a:solidFill>
              </a:rPr>
              <a:t>Stronger security</a:t>
            </a:r>
          </a:p>
          <a:p>
            <a:pPr marL="0" indent="0">
              <a:buNone/>
            </a:pPr>
            <a:r>
              <a:rPr lang="en-GB" dirty="0">
                <a:solidFill>
                  <a:srgbClr val="00B0F0"/>
                </a:solidFill>
              </a:rPr>
              <a:t>New implementations</a:t>
            </a:r>
            <a:br>
              <a:rPr lang="en-GB" dirty="0">
                <a:solidFill>
                  <a:srgbClr val="00B0F0"/>
                </a:solidFill>
              </a:rPr>
            </a:br>
            <a:r>
              <a:rPr lang="en-GB" dirty="0">
                <a:solidFill>
                  <a:srgbClr val="00B0F0"/>
                </a:solidFill>
              </a:rPr>
              <a:t>required for all</a:t>
            </a:r>
          </a:p>
          <a:p>
            <a:pPr lvl="1"/>
            <a:r>
              <a:rPr lang="en-GB" dirty="0">
                <a:solidFill>
                  <a:schemeClr val="tx1"/>
                </a:solidFill>
              </a:rPr>
              <a:t>An early implementer and verified too! </a:t>
            </a:r>
            <a:endParaRPr lang="en-GB" dirty="0"/>
          </a:p>
          <a:p>
            <a:pPr lvl="1"/>
            <a:r>
              <a:rPr lang="en-GB" dirty="0">
                <a:solidFill>
                  <a:schemeClr val="tx1"/>
                </a:solidFill>
              </a:rPr>
              <a:t>Find &amp; fix flaws before it’s too late</a:t>
            </a:r>
          </a:p>
        </p:txBody>
      </p:sp>
      <p:pic>
        <p:nvPicPr>
          <p:cNvPr id="8" name="Picture 7"/>
          <p:cNvPicPr>
            <a:picLocks noChangeAspect="1"/>
          </p:cNvPicPr>
          <p:nvPr/>
        </p:nvPicPr>
        <p:blipFill>
          <a:blip r:embed="rId3"/>
          <a:stretch>
            <a:fillRect/>
          </a:stretch>
        </p:blipFill>
        <p:spPr>
          <a:xfrm>
            <a:off x="6635729" y="0"/>
            <a:ext cx="5556271" cy="68579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4"/>
          <a:stretch>
            <a:fillRect/>
          </a:stretch>
        </p:blipFill>
        <p:spPr>
          <a:xfrm>
            <a:off x="7480340" y="2973545"/>
            <a:ext cx="4711660" cy="38844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Content Placeholder 2"/>
          <p:cNvSpPr txBox="1">
            <a:spLocks/>
          </p:cNvSpPr>
          <p:nvPr/>
        </p:nvSpPr>
        <p:spPr>
          <a:xfrm>
            <a:off x="6635729" y="1557875"/>
            <a:ext cx="5556271" cy="5549211"/>
          </a:xfrm>
          <a:prstGeom prst="rect">
            <a:avLst/>
          </a:prstGeom>
          <a:solidFill>
            <a:schemeClr val="bg1"/>
          </a:solidFill>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GB" sz="3600" b="0" i="0" u="none" strike="noStrike" kern="1200" cap="none" spc="0" normalizeH="0" baseline="0" noProof="0" dirty="0">
                <a:ln>
                  <a:noFill/>
                </a:ln>
                <a:solidFill>
                  <a:srgbClr val="00B0F0"/>
                </a:solidFill>
                <a:effectLst/>
                <a:uLnTx/>
                <a:uFillTx/>
                <a:latin typeface="Segoe UI Light"/>
                <a:ea typeface="+mn-ea"/>
                <a:cs typeface="+mn-cs"/>
              </a:rPr>
              <a:t>RFC 8446: Aug 2018</a:t>
            </a:r>
          </a:p>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lang="en-GB" sz="3600" dirty="0">
                <a:solidFill>
                  <a:srgbClr val="00B0F0"/>
                </a:solidFill>
                <a:latin typeface="Segoe UI Light"/>
              </a:rPr>
              <a:t>I</a:t>
            </a:r>
            <a:r>
              <a:rPr kumimoji="0" lang="en-GB" sz="3600" b="0" i="0" u="none" strike="noStrike" kern="1200" cap="none" spc="0" normalizeH="0" baseline="0" noProof="0" dirty="0" err="1">
                <a:ln>
                  <a:noFill/>
                </a:ln>
                <a:solidFill>
                  <a:srgbClr val="00B0F0"/>
                </a:solidFill>
                <a:effectLst/>
                <a:uLnTx/>
                <a:uFillTx/>
                <a:latin typeface="Segoe UI Light"/>
                <a:ea typeface="+mn-ea"/>
                <a:cs typeface="+mn-cs"/>
              </a:rPr>
              <a:t>ncluding</a:t>
            </a:r>
            <a:r>
              <a:rPr kumimoji="0" lang="en-GB" sz="3600" b="0" i="0" u="none" strike="noStrike" kern="1200" cap="none" spc="0" normalizeH="0" baseline="0" noProof="0" dirty="0">
                <a:ln>
                  <a:noFill/>
                </a:ln>
                <a:solidFill>
                  <a:srgbClr val="00B0F0"/>
                </a:solidFill>
                <a:effectLst/>
                <a:uLnTx/>
                <a:uFillTx/>
                <a:latin typeface="Segoe UI Light"/>
                <a:ea typeface="+mn-ea"/>
                <a:cs typeface="+mn-cs"/>
              </a:rPr>
              <a:t> many of our proposals</a:t>
            </a:r>
          </a:p>
          <a:p>
            <a:pPr marL="336145" marR="0" lvl="1"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GB" sz="22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  </a:t>
            </a:r>
            <a: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#4 	  log-based key separation</a:t>
            </a:r>
            <a:b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br>
            <a: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	  extended session hashes</a:t>
            </a:r>
            <a:b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br>
            <a: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	  (fixing attacks we found on 1.2)</a:t>
            </a:r>
            <a:b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br>
            <a: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#11	  stream terminators</a:t>
            </a:r>
            <a:b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br>
            <a: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	  (eventually fixing an attack)</a:t>
            </a:r>
          </a:p>
          <a:p>
            <a:pPr marL="336145" marR="0" lvl="1"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#14	  downgrade resilience</a:t>
            </a:r>
            <a:b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br>
            <a: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#15 	  session ticket format</a:t>
            </a:r>
            <a:b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br>
            <a: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#17 	  simplified key schedule</a:t>
            </a:r>
            <a:b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br>
            <a: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	  pre-shared-key 0RTT</a:t>
            </a:r>
            <a:b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br>
            <a:r>
              <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rPr>
              <a:t>#18	  PSK binding (fixing an attack)</a:t>
            </a:r>
          </a:p>
          <a:p>
            <a:pPr marL="99599"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GB" sz="2400" b="0" i="0" u="none" strike="noStrike" kern="1200" cap="none" spc="0" normalizeH="0" baseline="0" noProof="0" dirty="0">
                <a:ln>
                  <a:noFill/>
                </a:ln>
                <a:solidFill>
                  <a:srgbClr val="00BCF2"/>
                </a:solidFill>
                <a:effectLst/>
                <a:uLnTx/>
                <a:uFillTx/>
                <a:latin typeface="Segoe UI Light"/>
                <a:ea typeface="+mn-ea"/>
                <a:cs typeface="+mn-cs"/>
              </a:rPr>
              <a:t>Mentioning many formal models of the protocol, including our verified implementation of the record layer</a:t>
            </a:r>
          </a:p>
          <a:p>
            <a:pPr marL="336145" marR="0" lvl="1" indent="0" algn="l" defTabSz="914367" rtl="0" eaLnBrk="1" fontAlgn="auto" latinLnBrk="0" hangingPunct="1">
              <a:lnSpc>
                <a:spcPct val="90000"/>
              </a:lnSpc>
              <a:spcBef>
                <a:spcPct val="20000"/>
              </a:spcBef>
              <a:spcAft>
                <a:spcPts val="0"/>
              </a:spcAft>
              <a:buClrTx/>
              <a:buSzPct val="90000"/>
              <a:buFont typeface="Arial" pitchFamily="34" charset="0"/>
              <a:buNone/>
              <a:tabLst/>
              <a:defRPr/>
            </a:pPr>
            <a:endParaRPr kumimoji="0" lang="en-GB" sz="1600" b="0" i="0" u="none" strike="noStrike" kern="1200" cap="none" spc="0" normalizeH="0" baseline="0" noProof="0" dirty="0">
              <a:ln>
                <a:noFill/>
              </a:ln>
              <a:gradFill>
                <a:gsLst>
                  <a:gs pos="1250">
                    <a:srgbClr val="525051"/>
                  </a:gs>
                  <a:gs pos="100000">
                    <a:srgbClr val="525051"/>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356736554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C214-0958-4AA6-81E5-6AEB64594282}"/>
              </a:ext>
            </a:extLst>
          </p:cNvPr>
          <p:cNvSpPr>
            <a:spLocks noGrp="1"/>
          </p:cNvSpPr>
          <p:nvPr>
            <p:ph type="title"/>
          </p:nvPr>
        </p:nvSpPr>
        <p:spPr>
          <a:xfrm>
            <a:off x="268928" y="291102"/>
            <a:ext cx="11655840" cy="1333236"/>
          </a:xfrm>
        </p:spPr>
        <p:txBody>
          <a:bodyPr/>
          <a:lstStyle/>
          <a:p>
            <a:r>
              <a:rPr lang="en-US" sz="3200" dirty="0">
                <a:solidFill>
                  <a:schemeClr val="tx2"/>
                </a:solidFill>
              </a:rPr>
              <a:t>Beyond Pure Code</a:t>
            </a:r>
            <a:br>
              <a:rPr lang="en-US" sz="3200" dirty="0">
                <a:solidFill>
                  <a:schemeClr val="tx2"/>
                </a:solidFill>
              </a:rPr>
            </a:br>
            <a:r>
              <a:rPr lang="en-US" dirty="0">
                <a:solidFill>
                  <a:schemeClr val="tx2"/>
                </a:solidFill>
              </a:rPr>
              <a:t>Effects (2)</a:t>
            </a:r>
          </a:p>
        </p:txBody>
      </p:sp>
      <p:sp>
        <p:nvSpPr>
          <p:cNvPr id="3" name="Content Placeholder 2">
            <a:extLst>
              <a:ext uri="{FF2B5EF4-FFF2-40B4-BE49-F238E27FC236}">
                <a16:creationId xmlns:a16="http://schemas.microsoft.com/office/drawing/2014/main" id="{FDAE6981-CCA8-4FF1-A45C-713DA9E9180D}"/>
              </a:ext>
            </a:extLst>
          </p:cNvPr>
          <p:cNvSpPr>
            <a:spLocks noGrp="1"/>
          </p:cNvSpPr>
          <p:nvPr>
            <p:ph sz="quarter" idx="10"/>
          </p:nvPr>
        </p:nvSpPr>
        <p:spPr>
          <a:xfrm>
            <a:off x="267232" y="1559901"/>
            <a:ext cx="11653523" cy="4722190"/>
          </a:xfrm>
        </p:spPr>
        <p:txBody>
          <a:bodyPr/>
          <a:lstStyle/>
          <a:p>
            <a:r>
              <a:rPr lang="en-US" b="1" dirty="0"/>
              <a:t>Reify</a:t>
            </a:r>
            <a:r>
              <a:rPr lang="en-US" dirty="0"/>
              <a:t> allows the programmer to view an </a:t>
            </a:r>
            <a:r>
              <a:rPr lang="en-US" dirty="0" err="1"/>
              <a:t>effectful</a:t>
            </a:r>
            <a:r>
              <a:rPr lang="en-US" dirty="0"/>
              <a:t> term as a pure, state-passing style term</a:t>
            </a:r>
          </a:p>
          <a:p>
            <a:pPr lvl="1"/>
            <a:r>
              <a:rPr lang="en-US" dirty="0"/>
              <a:t>extrinsic proofs for </a:t>
            </a:r>
            <a:r>
              <a:rPr lang="en-US" dirty="0" err="1"/>
              <a:t>effectful</a:t>
            </a:r>
            <a:r>
              <a:rPr lang="en-US" dirty="0"/>
              <a:t> terms</a:t>
            </a:r>
          </a:p>
          <a:p>
            <a:pPr lvl="1"/>
            <a:r>
              <a:rPr lang="en-US" dirty="0"/>
              <a:t>captures the operational behavior of </a:t>
            </a:r>
            <a:r>
              <a:rPr lang="en-US" dirty="0" err="1"/>
              <a:t>effectful</a:t>
            </a:r>
            <a:r>
              <a:rPr lang="en-US" dirty="0"/>
              <a:t> terms</a:t>
            </a:r>
          </a:p>
          <a:p>
            <a:pPr lvl="1"/>
            <a:r>
              <a:rPr lang="en-US" dirty="0"/>
              <a:t>hence allows running them (more on that later)</a:t>
            </a:r>
          </a:p>
          <a:p>
            <a:r>
              <a:rPr lang="en-US" b="1" dirty="0"/>
              <a:t>Reflect</a:t>
            </a:r>
            <a:r>
              <a:rPr lang="en-US" dirty="0"/>
              <a:t> is the converse</a:t>
            </a:r>
          </a:p>
          <a:p>
            <a:pPr lvl="1"/>
            <a:r>
              <a:rPr lang="en-US" dirty="0"/>
              <a:t>not all effects are </a:t>
            </a:r>
            <a:r>
              <a:rPr lang="en-US" dirty="0" err="1"/>
              <a:t>reflectable</a:t>
            </a:r>
            <a:r>
              <a:rPr lang="en-US" dirty="0"/>
              <a:t> (breaks abstraction)</a:t>
            </a:r>
          </a:p>
          <a:p>
            <a:pPr marL="336145" lvl="1" indent="0">
              <a:buNone/>
            </a:pPr>
            <a:endParaRPr lang="en-US" dirty="0"/>
          </a:p>
          <a:p>
            <a:pPr lvl="1"/>
            <a:endParaRPr lang="en-US" dirty="0">
              <a:latin typeface="Consolas" panose="020B0609020204030204" pitchFamily="49" charset="0"/>
            </a:endParaRPr>
          </a:p>
          <a:p>
            <a:pPr lvl="1"/>
            <a:endParaRPr lang="en-US" dirty="0">
              <a:latin typeface="Consolas" panose="020B0609020204030204" pitchFamily="49" charset="0"/>
            </a:endParaRPr>
          </a:p>
        </p:txBody>
      </p:sp>
      <p:sp>
        <p:nvSpPr>
          <p:cNvPr id="4" name="TextBox 3">
            <a:extLst>
              <a:ext uri="{FF2B5EF4-FFF2-40B4-BE49-F238E27FC236}">
                <a16:creationId xmlns:a16="http://schemas.microsoft.com/office/drawing/2014/main" id="{3E5115CD-06EE-9F43-AAF6-48389D602FB3}"/>
              </a:ext>
            </a:extLst>
          </p:cNvPr>
          <p:cNvSpPr txBox="1"/>
          <p:nvPr/>
        </p:nvSpPr>
        <p:spPr>
          <a:xfrm>
            <a:off x="8979294" y="2339955"/>
            <a:ext cx="2555777" cy="960263"/>
          </a:xfrm>
          <a:prstGeom prst="rect">
            <a:avLst/>
          </a:prstGeom>
          <a:noFill/>
        </p:spPr>
        <p:txBody>
          <a:bodyPr wrap="square" lIns="182880" tIns="146304" rIns="182880" bIns="146304" rtlCol="0">
            <a:spAutoFit/>
          </a:bodyPr>
          <a:lstStyle/>
          <a:p>
            <a:pPr>
              <a:lnSpc>
                <a:spcPct val="90000"/>
              </a:lnSpc>
              <a:spcAft>
                <a:spcPts val="600"/>
              </a:spcAft>
            </a:pPr>
            <a:r>
              <a:rPr lang="en-US" sz="2400" b="1" dirty="0">
                <a:solidFill>
                  <a:srgbClr val="C00000"/>
                </a:solidFill>
              </a:rPr>
              <a:t>Remember this?</a:t>
            </a:r>
          </a:p>
        </p:txBody>
      </p:sp>
    </p:spTree>
    <p:extLst>
      <p:ext uri="{BB962C8B-B14F-4D97-AF65-F5344CB8AC3E}">
        <p14:creationId xmlns:p14="http://schemas.microsoft.com/office/powerpoint/2010/main" val="695507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92B3-0199-49AD-B492-00F2952AF28E}"/>
              </a:ext>
            </a:extLst>
          </p:cNvPr>
          <p:cNvSpPr>
            <a:spLocks noGrp="1"/>
          </p:cNvSpPr>
          <p:nvPr>
            <p:ph type="title"/>
          </p:nvPr>
        </p:nvSpPr>
        <p:spPr>
          <a:xfrm>
            <a:off x="268928" y="291102"/>
            <a:ext cx="11655840" cy="1463864"/>
          </a:xfrm>
        </p:spPr>
        <p:txBody>
          <a:bodyPr/>
          <a:lstStyle/>
          <a:p>
            <a:r>
              <a:rPr lang="en-US" dirty="0">
                <a:solidFill>
                  <a:srgbClr val="00B0F0"/>
                </a:solidFill>
              </a:rPr>
              <a:t>Executing tactics</a:t>
            </a:r>
          </a:p>
        </p:txBody>
      </p:sp>
      <p:sp>
        <p:nvSpPr>
          <p:cNvPr id="3" name="Content Placeholder 2">
            <a:extLst>
              <a:ext uri="{FF2B5EF4-FFF2-40B4-BE49-F238E27FC236}">
                <a16:creationId xmlns:a16="http://schemas.microsoft.com/office/drawing/2014/main" id="{4374229B-A23E-4048-B4FC-3496072D0755}"/>
              </a:ext>
            </a:extLst>
          </p:cNvPr>
          <p:cNvSpPr>
            <a:spLocks noGrp="1"/>
          </p:cNvSpPr>
          <p:nvPr>
            <p:ph sz="quarter" idx="10"/>
          </p:nvPr>
        </p:nvSpPr>
        <p:spPr>
          <a:xfrm>
            <a:off x="271245" y="1838196"/>
            <a:ext cx="11653523" cy="5252976"/>
          </a:xfrm>
        </p:spPr>
        <p:txBody>
          <a:bodyPr/>
          <a:lstStyle/>
          <a:p>
            <a:r>
              <a:rPr lang="en-US" dirty="0"/>
              <a:t>Tactics can be </a:t>
            </a:r>
            <a:r>
              <a:rPr lang="en-US" b="1" dirty="0"/>
              <a:t>reified</a:t>
            </a:r>
            <a:r>
              <a:rPr lang="en-US" dirty="0"/>
              <a:t> as proof-state-passing programs</a:t>
            </a:r>
          </a:p>
          <a:p>
            <a:r>
              <a:rPr lang="en-US" dirty="0"/>
              <a:t>F* features a </a:t>
            </a:r>
            <a:r>
              <a:rPr lang="en-US" b="1" dirty="0"/>
              <a:t>normalizer</a:t>
            </a:r>
            <a:r>
              <a:rPr lang="en-US" dirty="0"/>
              <a:t> (for higher-order unification)</a:t>
            </a:r>
          </a:p>
          <a:p>
            <a:r>
              <a:rPr lang="en-US" dirty="0"/>
              <a:t>Upon seeing a tactic, the F* type-checker </a:t>
            </a:r>
            <a:r>
              <a:rPr lang="en-US" b="1" dirty="0"/>
              <a:t>interprets</a:t>
            </a:r>
            <a:r>
              <a:rPr lang="en-US" dirty="0"/>
              <a:t> the tactic program using the normalizer</a:t>
            </a:r>
          </a:p>
          <a:p>
            <a:r>
              <a:rPr lang="en-US" dirty="0"/>
              <a:t>Tactics are written against an </a:t>
            </a:r>
            <a:r>
              <a:rPr lang="en-US" b="1" dirty="0"/>
              <a:t>abstract</a:t>
            </a:r>
            <a:r>
              <a:rPr lang="en-US" dirty="0"/>
              <a:t> state</a:t>
            </a:r>
          </a:p>
          <a:p>
            <a:r>
              <a:rPr lang="en-US" dirty="0"/>
              <a:t>Primitive actions are type-checker </a:t>
            </a:r>
            <a:r>
              <a:rPr lang="en-US" b="1" dirty="0"/>
              <a:t>primitives</a:t>
            </a:r>
          </a:p>
          <a:p>
            <a:endParaRPr lang="en-US" sz="3200" dirty="0"/>
          </a:p>
          <a:p>
            <a:pPr marL="0" indent="0">
              <a:buNone/>
            </a:pPr>
            <a:r>
              <a:rPr lang="en-US" dirty="0"/>
              <a:t>Works for any metaprogram, really.</a:t>
            </a:r>
          </a:p>
        </p:txBody>
      </p:sp>
    </p:spTree>
    <p:extLst>
      <p:ext uri="{BB962C8B-B14F-4D97-AF65-F5344CB8AC3E}">
        <p14:creationId xmlns:p14="http://schemas.microsoft.com/office/powerpoint/2010/main" val="123555170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92B3-0199-49AD-B492-00F2952AF28E}"/>
              </a:ext>
            </a:extLst>
          </p:cNvPr>
          <p:cNvSpPr>
            <a:spLocks noGrp="1"/>
          </p:cNvSpPr>
          <p:nvPr>
            <p:ph type="title"/>
          </p:nvPr>
        </p:nvSpPr>
        <p:spPr>
          <a:xfrm>
            <a:off x="268928" y="291102"/>
            <a:ext cx="11655840" cy="1463864"/>
          </a:xfrm>
        </p:spPr>
        <p:txBody>
          <a:bodyPr/>
          <a:lstStyle/>
          <a:p>
            <a:r>
              <a:rPr lang="en-US" dirty="0">
                <a:solidFill>
                  <a:srgbClr val="00B0F0"/>
                </a:solidFill>
              </a:rPr>
              <a:t>Executing metaprograms natively</a:t>
            </a:r>
          </a:p>
        </p:txBody>
      </p:sp>
      <p:sp>
        <p:nvSpPr>
          <p:cNvPr id="3" name="Content Placeholder 2">
            <a:extLst>
              <a:ext uri="{FF2B5EF4-FFF2-40B4-BE49-F238E27FC236}">
                <a16:creationId xmlns:a16="http://schemas.microsoft.com/office/drawing/2014/main" id="{4374229B-A23E-4048-B4FC-3496072D0755}"/>
              </a:ext>
            </a:extLst>
          </p:cNvPr>
          <p:cNvSpPr>
            <a:spLocks noGrp="1"/>
          </p:cNvSpPr>
          <p:nvPr>
            <p:ph sz="quarter" idx="10"/>
          </p:nvPr>
        </p:nvSpPr>
        <p:spPr>
          <a:xfrm>
            <a:off x="271245" y="1838197"/>
            <a:ext cx="6915131" cy="3684214"/>
          </a:xfrm>
        </p:spPr>
        <p:txBody>
          <a:bodyPr/>
          <a:lstStyle/>
          <a:p>
            <a:r>
              <a:rPr lang="en-US" dirty="0"/>
              <a:t>By default, metaprograms are interpreted on F*’s normalizer</a:t>
            </a:r>
          </a:p>
          <a:p>
            <a:endParaRPr lang="en-US" dirty="0"/>
          </a:p>
          <a:p>
            <a:r>
              <a:rPr lang="en-US" dirty="0"/>
              <a:t>But, F* is implemented in F* and all F* programs can be compiled to </a:t>
            </a:r>
            <a:r>
              <a:rPr lang="en-US" dirty="0" err="1"/>
              <a:t>OCaml</a:t>
            </a:r>
            <a:endParaRPr lang="en-US" dirty="0"/>
          </a:p>
        </p:txBody>
      </p:sp>
      <p:pic>
        <p:nvPicPr>
          <p:cNvPr id="4" name="Picture 3">
            <a:extLst>
              <a:ext uri="{FF2B5EF4-FFF2-40B4-BE49-F238E27FC236}">
                <a16:creationId xmlns:a16="http://schemas.microsoft.com/office/drawing/2014/main" id="{7A61E626-2155-4B42-B392-41F39521D003}"/>
              </a:ext>
            </a:extLst>
          </p:cNvPr>
          <p:cNvPicPr>
            <a:picLocks noChangeAspect="1"/>
          </p:cNvPicPr>
          <p:nvPr/>
        </p:nvPicPr>
        <p:blipFill>
          <a:blip r:embed="rId2"/>
          <a:stretch>
            <a:fillRect/>
          </a:stretch>
        </p:blipFill>
        <p:spPr>
          <a:xfrm>
            <a:off x="7930391" y="1906286"/>
            <a:ext cx="3782727" cy="3871161"/>
          </a:xfrm>
          <a:prstGeom prst="rect">
            <a:avLst/>
          </a:prstGeom>
        </p:spPr>
      </p:pic>
    </p:spTree>
    <p:extLst>
      <p:ext uri="{BB962C8B-B14F-4D97-AF65-F5344CB8AC3E}">
        <p14:creationId xmlns:p14="http://schemas.microsoft.com/office/powerpoint/2010/main" val="287574546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92B3-0199-49AD-B492-00F2952AF28E}"/>
              </a:ext>
            </a:extLst>
          </p:cNvPr>
          <p:cNvSpPr>
            <a:spLocks noGrp="1"/>
          </p:cNvSpPr>
          <p:nvPr>
            <p:ph type="title"/>
          </p:nvPr>
        </p:nvSpPr>
        <p:spPr>
          <a:xfrm>
            <a:off x="268928" y="291102"/>
            <a:ext cx="11655840" cy="1463864"/>
          </a:xfrm>
        </p:spPr>
        <p:txBody>
          <a:bodyPr/>
          <a:lstStyle/>
          <a:p>
            <a:r>
              <a:rPr lang="en-US" dirty="0">
                <a:solidFill>
                  <a:srgbClr val="00B0F0"/>
                </a:solidFill>
              </a:rPr>
              <a:t>Execution across language boundaries</a:t>
            </a:r>
          </a:p>
        </p:txBody>
      </p:sp>
      <p:sp>
        <p:nvSpPr>
          <p:cNvPr id="3" name="Content Placeholder 2">
            <a:extLst>
              <a:ext uri="{FF2B5EF4-FFF2-40B4-BE49-F238E27FC236}">
                <a16:creationId xmlns:a16="http://schemas.microsoft.com/office/drawing/2014/main" id="{4374229B-A23E-4048-B4FC-3496072D0755}"/>
              </a:ext>
            </a:extLst>
          </p:cNvPr>
          <p:cNvSpPr>
            <a:spLocks noGrp="1"/>
          </p:cNvSpPr>
          <p:nvPr>
            <p:ph sz="quarter" idx="10"/>
          </p:nvPr>
        </p:nvSpPr>
        <p:spPr>
          <a:xfrm>
            <a:off x="271245" y="1838197"/>
            <a:ext cx="7188334" cy="4227247"/>
          </a:xfrm>
        </p:spPr>
        <p:txBody>
          <a:bodyPr/>
          <a:lstStyle/>
          <a:p>
            <a:r>
              <a:rPr lang="en-US" dirty="0"/>
              <a:t>F* jumps back and forth between interpreter and native</a:t>
            </a:r>
          </a:p>
          <a:p>
            <a:r>
              <a:rPr lang="en-US" dirty="0"/>
              <a:t>Conversions at the boundary: deeply embedded (</a:t>
            </a:r>
            <a:r>
              <a:rPr lang="en-US" dirty="0" err="1">
                <a:highlight>
                  <a:srgbClr val="C0C0C0"/>
                </a:highlight>
                <a:latin typeface="Consolas" panose="020B0609020204030204" pitchFamily="49" charset="0"/>
                <a:cs typeface="Consolas" panose="020B0609020204030204" pitchFamily="49" charset="0"/>
              </a:rPr>
              <a:t>Tm_int</a:t>
            </a:r>
            <a:r>
              <a:rPr lang="en-US" dirty="0">
                <a:highlight>
                  <a:srgbClr val="C0C0C0"/>
                </a:highlight>
                <a:latin typeface="Consolas" panose="020B0609020204030204" pitchFamily="49" charset="0"/>
                <a:cs typeface="Consolas" panose="020B0609020204030204" pitchFamily="49" charset="0"/>
              </a:rPr>
              <a:t> “42”</a:t>
            </a:r>
            <a:r>
              <a:rPr lang="en-US" dirty="0"/>
              <a:t>) to native (</a:t>
            </a:r>
            <a:r>
              <a:rPr lang="en-US" dirty="0">
                <a:highlight>
                  <a:srgbClr val="C0C0C0"/>
                </a:highlight>
                <a:latin typeface="Consolas" panose="020B0609020204030204" pitchFamily="49" charset="0"/>
                <a:cs typeface="Consolas" panose="020B0609020204030204" pitchFamily="49" charset="0"/>
              </a:rPr>
              <a:t>42</a:t>
            </a:r>
            <a:r>
              <a:rPr lang="en-US" dirty="0"/>
              <a:t>) and conversely.</a:t>
            </a:r>
          </a:p>
          <a:p>
            <a:r>
              <a:rPr lang="en-US" dirty="0"/>
              <a:t>10x performance boost</a:t>
            </a:r>
          </a:p>
        </p:txBody>
      </p:sp>
      <p:pic>
        <p:nvPicPr>
          <p:cNvPr id="4" name="Picture 3">
            <a:extLst>
              <a:ext uri="{FF2B5EF4-FFF2-40B4-BE49-F238E27FC236}">
                <a16:creationId xmlns:a16="http://schemas.microsoft.com/office/drawing/2014/main" id="{7A61E626-2155-4B42-B392-41F39521D003}"/>
              </a:ext>
            </a:extLst>
          </p:cNvPr>
          <p:cNvPicPr>
            <a:picLocks noChangeAspect="1"/>
          </p:cNvPicPr>
          <p:nvPr/>
        </p:nvPicPr>
        <p:blipFill>
          <a:blip r:embed="rId2"/>
          <a:stretch>
            <a:fillRect/>
          </a:stretch>
        </p:blipFill>
        <p:spPr>
          <a:xfrm>
            <a:off x="7930391" y="1906286"/>
            <a:ext cx="3782727" cy="3871161"/>
          </a:xfrm>
          <a:prstGeom prst="rect">
            <a:avLst/>
          </a:prstGeom>
        </p:spPr>
      </p:pic>
    </p:spTree>
    <p:extLst>
      <p:ext uri="{BB962C8B-B14F-4D97-AF65-F5344CB8AC3E}">
        <p14:creationId xmlns:p14="http://schemas.microsoft.com/office/powerpoint/2010/main" val="362695211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330D-D590-4D63-B29E-A9A21B956823}"/>
              </a:ext>
            </a:extLst>
          </p:cNvPr>
          <p:cNvSpPr>
            <a:spLocks noGrp="1"/>
          </p:cNvSpPr>
          <p:nvPr>
            <p:ph type="title"/>
          </p:nvPr>
        </p:nvSpPr>
        <p:spPr/>
        <p:txBody>
          <a:bodyPr/>
          <a:lstStyle/>
          <a:p>
            <a:r>
              <a:rPr lang="en-US" dirty="0">
                <a:solidFill>
                  <a:schemeClr val="tx2"/>
                </a:solidFill>
              </a:rPr>
              <a:t>Some takeaways</a:t>
            </a:r>
          </a:p>
        </p:txBody>
      </p:sp>
      <p:sp>
        <p:nvSpPr>
          <p:cNvPr id="3" name="Content Placeholder 2">
            <a:extLst>
              <a:ext uri="{FF2B5EF4-FFF2-40B4-BE49-F238E27FC236}">
                <a16:creationId xmlns:a16="http://schemas.microsoft.com/office/drawing/2014/main" id="{47786B4B-BB09-441A-87BE-76B7FF3029C1}"/>
              </a:ext>
            </a:extLst>
          </p:cNvPr>
          <p:cNvSpPr>
            <a:spLocks noGrp="1"/>
          </p:cNvSpPr>
          <p:nvPr>
            <p:ph sz="quarter" idx="10"/>
          </p:nvPr>
        </p:nvSpPr>
        <p:spPr>
          <a:xfrm>
            <a:off x="269549" y="1190767"/>
            <a:ext cx="11653523" cy="5712333"/>
          </a:xfrm>
        </p:spPr>
        <p:txBody>
          <a:bodyPr/>
          <a:lstStyle/>
          <a:p>
            <a:r>
              <a:rPr lang="en-US" sz="3200" dirty="0"/>
              <a:t>Freedom of expression</a:t>
            </a:r>
          </a:p>
          <a:p>
            <a:pPr lvl="1"/>
            <a:r>
              <a:rPr lang="en-US" sz="2400" dirty="0"/>
              <a:t>Tools for large-scale, full program verification need arbitrary expressive power</a:t>
            </a:r>
          </a:p>
          <a:p>
            <a:pPr marL="0" indent="0">
              <a:buNone/>
            </a:pPr>
            <a:endParaRPr lang="en-US" sz="3200" dirty="0"/>
          </a:p>
          <a:p>
            <a:r>
              <a:rPr lang="en-US" sz="3200" dirty="0"/>
              <a:t>Proof automation, Expressiveness, Control</a:t>
            </a:r>
          </a:p>
          <a:p>
            <a:pPr lvl="1"/>
            <a:r>
              <a:rPr lang="en-US" sz="2400" dirty="0"/>
              <a:t>SMT is great, but not a panacea: Eventually hit a complexity/undecidability wall</a:t>
            </a:r>
          </a:p>
          <a:p>
            <a:endParaRPr lang="en-US" sz="3200" dirty="0"/>
          </a:p>
          <a:p>
            <a:r>
              <a:rPr lang="en-US" sz="3200" dirty="0"/>
              <a:t>Careful combination of tactics and SMT </a:t>
            </a:r>
            <a:r>
              <a:rPr lang="en-US" sz="3200" i="1" dirty="0">
                <a:solidFill>
                  <a:schemeClr val="tx2"/>
                </a:solidFill>
              </a:rPr>
              <a:t>improve</a:t>
            </a:r>
            <a:r>
              <a:rPr lang="en-US" sz="3200" i="1" dirty="0"/>
              <a:t> </a:t>
            </a:r>
            <a:r>
              <a:rPr lang="en-US" sz="3200" dirty="0"/>
              <a:t>automation relative to either SMT or tactics alone</a:t>
            </a:r>
          </a:p>
          <a:p>
            <a:endParaRPr lang="en-US" sz="3200" dirty="0"/>
          </a:p>
          <a:p>
            <a:r>
              <a:rPr lang="en-US" sz="3200" dirty="0"/>
              <a:t>Meta-F*: Self-scripting a PL implementation with reflective metaprogramming; tactics are just a special case</a:t>
            </a:r>
            <a:endParaRPr lang="en-US" dirty="0"/>
          </a:p>
        </p:txBody>
      </p:sp>
    </p:spTree>
    <p:extLst>
      <p:ext uri="{BB962C8B-B14F-4D97-AF65-F5344CB8AC3E}">
        <p14:creationId xmlns:p14="http://schemas.microsoft.com/office/powerpoint/2010/main" val="858602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4C11643-2413-4D51-8394-38E2530F2399}"/>
              </a:ext>
            </a:extLst>
          </p:cNvPr>
          <p:cNvSpPr/>
          <p:nvPr/>
        </p:nvSpPr>
        <p:spPr>
          <a:xfrm>
            <a:off x="7734818" y="4805211"/>
            <a:ext cx="760490" cy="234741"/>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30" name="Rounded Rectangle 29"/>
          <p:cNvSpPr/>
          <p:nvPr/>
        </p:nvSpPr>
        <p:spPr>
          <a:xfrm>
            <a:off x="7151268" y="2541329"/>
            <a:ext cx="3354472" cy="3426451"/>
          </a:xfrm>
          <a:prstGeom prst="roundRect">
            <a:avLst/>
          </a:prstGeom>
          <a:noFill/>
          <a:ln w="44450" cap="flat" cmpd="sng" algn="ctr">
            <a:solidFill>
              <a:srgbClr val="51C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8168423" y="2837433"/>
            <a:ext cx="1243914" cy="38108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TLS</a:t>
            </a:r>
          </a:p>
        </p:txBody>
      </p:sp>
      <p:sp>
        <p:nvSpPr>
          <p:cNvPr id="21" name="Rectangle 20"/>
          <p:cNvSpPr/>
          <p:nvPr/>
        </p:nvSpPr>
        <p:spPr>
          <a:xfrm>
            <a:off x="7396546" y="4415346"/>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RSA</a:t>
            </a:r>
          </a:p>
        </p:txBody>
      </p:sp>
      <p:sp>
        <p:nvSpPr>
          <p:cNvPr id="22" name="Rectangle 21"/>
          <p:cNvSpPr/>
          <p:nvPr/>
        </p:nvSpPr>
        <p:spPr>
          <a:xfrm>
            <a:off x="8168423" y="4415346"/>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SHA</a:t>
            </a:r>
          </a:p>
        </p:txBody>
      </p:sp>
      <p:sp>
        <p:nvSpPr>
          <p:cNvPr id="24" name="TextBox 23"/>
          <p:cNvSpPr txBox="1"/>
          <p:nvPr/>
        </p:nvSpPr>
        <p:spPr>
          <a:xfrm>
            <a:off x="7656843" y="5480596"/>
            <a:ext cx="2545858" cy="369332"/>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sysClr val="windowText" lastClr="000000"/>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Network buffers</a:t>
            </a:r>
          </a:p>
        </p:txBody>
      </p:sp>
      <p:sp>
        <p:nvSpPr>
          <p:cNvPr id="26" name="TextBox 25"/>
          <p:cNvSpPr txBox="1"/>
          <p:nvPr/>
        </p:nvSpPr>
        <p:spPr>
          <a:xfrm>
            <a:off x="7151268" y="6159289"/>
            <a:ext cx="3559810" cy="369332"/>
          </a:xfrm>
          <a:prstGeom prst="rect">
            <a:avLst/>
          </a:prstGeom>
          <a:solidFill>
            <a:srgbClr val="E7E6E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a:ea typeface="+mn-ea"/>
                <a:cs typeface="+mn-cs"/>
              </a:rPr>
              <a:t>Untrusted network (TCP, UDP, …)</a:t>
            </a:r>
          </a:p>
        </p:txBody>
      </p:sp>
      <p:cxnSp>
        <p:nvCxnSpPr>
          <p:cNvPr id="27" name="Straight Arrow Connector 26"/>
          <p:cNvCxnSpPr/>
          <p:nvPr/>
        </p:nvCxnSpPr>
        <p:spPr>
          <a:xfrm>
            <a:off x="8929772" y="5844998"/>
            <a:ext cx="0" cy="299246"/>
          </a:xfrm>
          <a:prstGeom prst="straightConnector1">
            <a:avLst/>
          </a:prstGeom>
          <a:noFill/>
          <a:ln w="28575" cap="flat" cmpd="sng" algn="ctr">
            <a:solidFill>
              <a:schemeClr val="tx1"/>
            </a:solidFill>
            <a:prstDash val="solid"/>
            <a:miter lim="800000"/>
            <a:tailEnd type="triangle"/>
          </a:ln>
          <a:effectLst/>
        </p:spPr>
      </p:cxnSp>
      <p:sp>
        <p:nvSpPr>
          <p:cNvPr id="28" name="TextBox 27"/>
          <p:cNvSpPr txBox="1"/>
          <p:nvPr/>
        </p:nvSpPr>
        <p:spPr>
          <a:xfrm>
            <a:off x="7274268" y="4846697"/>
            <a:ext cx="1295296"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Segoe UI"/>
                <a:ea typeface="+mn-ea"/>
                <a:cs typeface="+mn-cs"/>
              </a:rPr>
              <a:t>Crypto Algorithms</a:t>
            </a:r>
            <a:endParaRPr kumimoji="0" lang="en-US" sz="1800" b="0" i="0" u="none" strike="noStrike" kern="0" cap="none" spc="0" normalizeH="0" baseline="0" noProof="0" dirty="0">
              <a:ln>
                <a:noFill/>
              </a:ln>
              <a:solidFill>
                <a:prstClr val="black"/>
              </a:solidFill>
              <a:effectLst/>
              <a:uLnTx/>
              <a:uFillTx/>
              <a:latin typeface="Segoe UI"/>
              <a:ea typeface="+mn-ea"/>
              <a:cs typeface="+mn-cs"/>
            </a:endParaRPr>
          </a:p>
        </p:txBody>
      </p:sp>
      <p:cxnSp>
        <p:nvCxnSpPr>
          <p:cNvPr id="33" name="Straight Arrow Connector 32"/>
          <p:cNvCxnSpPr>
            <a:cxnSpLocks/>
            <a:stCxn id="82" idx="0"/>
            <a:endCxn id="18" idx="2"/>
          </p:cNvCxnSpPr>
          <p:nvPr/>
        </p:nvCxnSpPr>
        <p:spPr>
          <a:xfrm flipV="1">
            <a:off x="7648273" y="3218518"/>
            <a:ext cx="1142107" cy="833680"/>
          </a:xfrm>
          <a:prstGeom prst="straightConnector1">
            <a:avLst/>
          </a:prstGeom>
          <a:noFill/>
          <a:ln w="28575" cap="flat" cmpd="sng" algn="ctr">
            <a:solidFill>
              <a:schemeClr val="tx1"/>
            </a:solidFill>
            <a:prstDash val="solid"/>
            <a:miter lim="800000"/>
            <a:headEnd type="triangle" w="med" len="med"/>
            <a:tailEnd type="none" w="med" len="med"/>
          </a:ln>
          <a:effectLst/>
        </p:spPr>
      </p:cxn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534" y="1726796"/>
            <a:ext cx="623002" cy="358454"/>
          </a:xfrm>
          <a:prstGeom prst="rect">
            <a:avLst/>
          </a:prstGeom>
          <a:ln w="28575" cap="sq">
            <a:solidFill>
              <a:srgbClr val="000000"/>
            </a:solidFill>
            <a:miter lim="800000"/>
          </a:ln>
          <a:effectLst/>
        </p:spPr>
      </p:pic>
      <p:pic>
        <p:nvPicPr>
          <p:cNvPr id="73" name="Picture 2" descr="F*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6780" y="921884"/>
            <a:ext cx="708510" cy="708379"/>
          </a:xfrm>
          <a:prstGeom prst="rect">
            <a:avLst/>
          </a:prstGeom>
          <a:ln w="28575" cap="sq">
            <a:solidFill>
              <a:srgbClr val="000000"/>
            </a:solidFill>
            <a:miter lim="800000"/>
          </a:ln>
          <a:effectLst/>
          <a:extLst>
            <a:ext uri="{909E8E84-426E-40DD-AFC4-6F175D3DCCD1}">
              <a14:hiddenFill xmlns:a14="http://schemas.microsoft.com/office/drawing/2010/main">
                <a:solidFill>
                  <a:srgbClr val="FFFFFF"/>
                </a:solidFill>
              </a14:hiddenFill>
            </a:ext>
          </a:extLst>
        </p:spPr>
      </p:pic>
      <p:sp>
        <p:nvSpPr>
          <p:cNvPr id="51" name="Title 1"/>
          <p:cNvSpPr txBox="1">
            <a:spLocks/>
          </p:cNvSpPr>
          <p:nvPr/>
        </p:nvSpPr>
        <p:spPr>
          <a:xfrm>
            <a:off x="333767" y="108818"/>
            <a:ext cx="11655840" cy="2146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Segoe UI Light"/>
              </a:rPr>
              <a:t>Project Everest</a:t>
            </a:r>
            <a:endParaRPr lang="en-US" sz="4000" b="1" dirty="0">
              <a:solidFill>
                <a:schemeClr val="tx2"/>
              </a:solidFill>
              <a:latin typeface="Segoe UI Light"/>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srgbClr val="525051"/>
                </a:solidFill>
                <a:latin typeface="Segoe UI Light"/>
              </a:rPr>
              <a:t>Verified Secure Components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srgbClr val="525051"/>
                </a:solidFill>
                <a:latin typeface="Segoe UI Light"/>
              </a:rPr>
              <a:t>in the TLS Ecosystem</a:t>
            </a:r>
            <a:endParaRPr kumimoji="0" lang="en-US" sz="4000" b="1" i="0" u="none" strike="noStrike" kern="1200" cap="none" spc="0" normalizeH="0" baseline="0" noProof="0" dirty="0">
              <a:ln>
                <a:noFill/>
              </a:ln>
              <a:solidFill>
                <a:srgbClr val="525051"/>
              </a:solidFill>
              <a:effectLst/>
              <a:uLnTx/>
              <a:uFillTx/>
              <a:latin typeface="Segoe UI Light"/>
              <a:ea typeface="+mj-ea"/>
              <a:cs typeface="+mj-cs"/>
            </a:endParaRPr>
          </a:p>
        </p:txBody>
      </p:sp>
      <p:cxnSp>
        <p:nvCxnSpPr>
          <p:cNvPr id="53" name="Straight Arrow Connector 52">
            <a:extLst>
              <a:ext uri="{FF2B5EF4-FFF2-40B4-BE49-F238E27FC236}">
                <a16:creationId xmlns:a16="http://schemas.microsoft.com/office/drawing/2014/main" id="{6CFE5FF8-CB96-41B5-9F91-B94587753750}"/>
              </a:ext>
            </a:extLst>
          </p:cNvPr>
          <p:cNvCxnSpPr>
            <a:cxnSpLocks/>
            <a:stCxn id="54" idx="2"/>
          </p:cNvCxnSpPr>
          <p:nvPr/>
        </p:nvCxnSpPr>
        <p:spPr>
          <a:xfrm>
            <a:off x="9764108" y="4283827"/>
            <a:ext cx="0" cy="1268564"/>
          </a:xfrm>
          <a:prstGeom prst="straightConnector1">
            <a:avLst/>
          </a:prstGeom>
          <a:noFill/>
          <a:ln w="28575" cap="flat" cmpd="sng" algn="ctr">
            <a:solidFill>
              <a:schemeClr val="tx1"/>
            </a:solidFill>
            <a:prstDash val="solid"/>
            <a:miter lim="800000"/>
            <a:tailEnd type="triangle"/>
          </a:ln>
          <a:effectLst/>
        </p:spPr>
      </p:cxnSp>
      <p:sp>
        <p:nvSpPr>
          <p:cNvPr id="54" name="Rectangle 53">
            <a:extLst>
              <a:ext uri="{FF2B5EF4-FFF2-40B4-BE49-F238E27FC236}">
                <a16:creationId xmlns:a16="http://schemas.microsoft.com/office/drawing/2014/main" id="{A4EA9B52-8FA7-4EE8-ADE3-75DC946B6D8B}"/>
              </a:ext>
            </a:extLst>
          </p:cNvPr>
          <p:cNvSpPr/>
          <p:nvPr/>
        </p:nvSpPr>
        <p:spPr>
          <a:xfrm>
            <a:off x="9373930" y="3958304"/>
            <a:ext cx="780355" cy="325523"/>
          </a:xfrm>
          <a:prstGeom prst="rect">
            <a:avLst/>
          </a:prstGeom>
          <a:noFill/>
          <a:ln w="1270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Calibri" panose="020F0502020204030204"/>
                <a:ea typeface="+mn-ea"/>
                <a:cs typeface="+mn-cs"/>
              </a:rPr>
              <a:t>QUIC</a:t>
            </a:r>
          </a:p>
        </p:txBody>
      </p:sp>
      <p:sp>
        <p:nvSpPr>
          <p:cNvPr id="74" name="AutoShape 2" descr="Image result for windows logo">
            <a:extLst>
              <a:ext uri="{FF2B5EF4-FFF2-40B4-BE49-F238E27FC236}">
                <a16:creationId xmlns:a16="http://schemas.microsoft.com/office/drawing/2014/main" id="{243F4E48-6129-4CDE-B7A3-3F0B07805EC1}"/>
              </a:ext>
            </a:extLst>
          </p:cNvPr>
          <p:cNvSpPr>
            <a:spLocks noChangeAspect="1" noChangeArrowheads="1"/>
          </p:cNvSpPr>
          <p:nvPr/>
        </p:nvSpPr>
        <p:spPr bwMode="auto">
          <a:xfrm>
            <a:off x="4780707" y="-86315"/>
            <a:ext cx="64516" cy="64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2B047AF1-8CC1-4E2B-B330-3F8FC556768F}"/>
              </a:ext>
            </a:extLst>
          </p:cNvPr>
          <p:cNvSpPr/>
          <p:nvPr/>
        </p:nvSpPr>
        <p:spPr>
          <a:xfrm>
            <a:off x="7297194" y="4052198"/>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ECDH</a:t>
            </a:r>
          </a:p>
        </p:txBody>
      </p:sp>
      <p:sp>
        <p:nvSpPr>
          <p:cNvPr id="83" name="Rectangle 82">
            <a:extLst>
              <a:ext uri="{FF2B5EF4-FFF2-40B4-BE49-F238E27FC236}">
                <a16:creationId xmlns:a16="http://schemas.microsoft.com/office/drawing/2014/main" id="{64B17E4C-1EE4-4980-B441-E93D8E9963DC}"/>
              </a:ext>
            </a:extLst>
          </p:cNvPr>
          <p:cNvSpPr/>
          <p:nvPr/>
        </p:nvSpPr>
        <p:spPr>
          <a:xfrm>
            <a:off x="8058205" y="4052198"/>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AES</a:t>
            </a:r>
          </a:p>
        </p:txBody>
      </p:sp>
      <p:sp>
        <p:nvSpPr>
          <p:cNvPr id="2" name="Rectangle: Rounded Corners 1">
            <a:extLst>
              <a:ext uri="{FF2B5EF4-FFF2-40B4-BE49-F238E27FC236}">
                <a16:creationId xmlns:a16="http://schemas.microsoft.com/office/drawing/2014/main" id="{2FB5EAD4-0F04-421E-86D2-EE9874D8AF3D}"/>
              </a:ext>
            </a:extLst>
          </p:cNvPr>
          <p:cNvSpPr/>
          <p:nvPr/>
        </p:nvSpPr>
        <p:spPr bwMode="auto">
          <a:xfrm>
            <a:off x="120460" y="6603392"/>
            <a:ext cx="1957522" cy="186165"/>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A24228"/>
              </a:solidFill>
            </a:endParaRPr>
          </a:p>
        </p:txBody>
      </p:sp>
      <p:cxnSp>
        <p:nvCxnSpPr>
          <p:cNvPr id="67" name="Straight Arrow Connector 66">
            <a:extLst>
              <a:ext uri="{FF2B5EF4-FFF2-40B4-BE49-F238E27FC236}">
                <a16:creationId xmlns:a16="http://schemas.microsoft.com/office/drawing/2014/main" id="{3D7732D7-E5DC-4D40-B0FA-79E0525BC260}"/>
              </a:ext>
            </a:extLst>
          </p:cNvPr>
          <p:cNvCxnSpPr>
            <a:cxnSpLocks/>
            <a:stCxn id="83" idx="0"/>
            <a:endCxn id="18" idx="2"/>
          </p:cNvCxnSpPr>
          <p:nvPr/>
        </p:nvCxnSpPr>
        <p:spPr>
          <a:xfrm flipV="1">
            <a:off x="8409284" y="3218518"/>
            <a:ext cx="381096" cy="833680"/>
          </a:xfrm>
          <a:prstGeom prst="straightConnector1">
            <a:avLst/>
          </a:prstGeom>
          <a:noFill/>
          <a:ln w="28575" cap="flat" cmpd="sng" algn="ctr">
            <a:solidFill>
              <a:schemeClr val="tx1"/>
            </a:solidFill>
            <a:prstDash val="solid"/>
            <a:miter lim="800000"/>
            <a:headEnd type="triangle" w="med" len="med"/>
            <a:tailEnd type="none" w="med" len="med"/>
          </a:ln>
          <a:effectLst/>
        </p:spPr>
      </p:cxnSp>
      <p:cxnSp>
        <p:nvCxnSpPr>
          <p:cNvPr id="25" name="Connector: Elbow 24">
            <a:extLst>
              <a:ext uri="{FF2B5EF4-FFF2-40B4-BE49-F238E27FC236}">
                <a16:creationId xmlns:a16="http://schemas.microsoft.com/office/drawing/2014/main" id="{2E9FE035-24C0-4583-A75E-ED421838FE30}"/>
              </a:ext>
            </a:extLst>
          </p:cNvPr>
          <p:cNvCxnSpPr>
            <a:stCxn id="54" idx="0"/>
            <a:endCxn id="18" idx="3"/>
          </p:cNvCxnSpPr>
          <p:nvPr/>
        </p:nvCxnSpPr>
        <p:spPr>
          <a:xfrm rot="16200000" flipV="1">
            <a:off x="9123059" y="3317254"/>
            <a:ext cx="930328" cy="351771"/>
          </a:xfrm>
          <a:prstGeom prst="bentConnector2">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9FCB3F3-8B47-44E5-A35D-5D4064BF45BC}"/>
              </a:ext>
            </a:extLst>
          </p:cNvPr>
          <p:cNvCxnSpPr/>
          <p:nvPr/>
        </p:nvCxnSpPr>
        <p:spPr>
          <a:xfrm>
            <a:off x="9018932" y="3250751"/>
            <a:ext cx="0" cy="2212954"/>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Content Placeholder 1">
            <a:extLst>
              <a:ext uri="{FF2B5EF4-FFF2-40B4-BE49-F238E27FC236}">
                <a16:creationId xmlns:a16="http://schemas.microsoft.com/office/drawing/2014/main" id="{D656DB12-80C2-42DF-97BC-476548228DF5}"/>
              </a:ext>
            </a:extLst>
          </p:cNvPr>
          <p:cNvSpPr>
            <a:spLocks noGrp="1"/>
          </p:cNvSpPr>
          <p:nvPr>
            <p:ph idx="10"/>
          </p:nvPr>
        </p:nvSpPr>
        <p:spPr>
          <a:xfrm>
            <a:off x="430966" y="3424649"/>
            <a:ext cx="5351148" cy="1514261"/>
          </a:xfrm>
        </p:spPr>
        <p:txBody>
          <a:bodyPr/>
          <a:lstStyle/>
          <a:p>
            <a:r>
              <a:rPr lang="en-US" sz="3200" dirty="0"/>
              <a:t>SMT, metaprogramming and tactics for scalable, robust program proof</a:t>
            </a:r>
          </a:p>
        </p:txBody>
      </p:sp>
      <p:sp>
        <p:nvSpPr>
          <p:cNvPr id="3" name="TextBox 2">
            <a:extLst>
              <a:ext uri="{FF2B5EF4-FFF2-40B4-BE49-F238E27FC236}">
                <a16:creationId xmlns:a16="http://schemas.microsoft.com/office/drawing/2014/main" id="{025978CC-AEAB-49A4-8AF6-4A4146A4662C}"/>
              </a:ext>
            </a:extLst>
          </p:cNvPr>
          <p:cNvSpPr txBox="1"/>
          <p:nvPr/>
        </p:nvSpPr>
        <p:spPr>
          <a:xfrm>
            <a:off x="7370336" y="922981"/>
            <a:ext cx="1375737"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a:solidFill>
                  <a:srgbClr val="C00000"/>
                </a:solidFill>
              </a:rPr>
              <a:t>Meta-</a:t>
            </a:r>
          </a:p>
        </p:txBody>
      </p:sp>
      <p:sp>
        <p:nvSpPr>
          <p:cNvPr id="29" name="Rectangle 28">
            <a:extLst>
              <a:ext uri="{FF2B5EF4-FFF2-40B4-BE49-F238E27FC236}">
                <a16:creationId xmlns:a16="http://schemas.microsoft.com/office/drawing/2014/main" id="{D0B70E04-0407-4DBC-8B4D-4F478C1AE81E}"/>
              </a:ext>
            </a:extLst>
          </p:cNvPr>
          <p:cNvSpPr/>
          <p:nvPr/>
        </p:nvSpPr>
        <p:spPr>
          <a:xfrm>
            <a:off x="3463003" y="6087177"/>
            <a:ext cx="3508333" cy="646331"/>
          </a:xfrm>
          <a:prstGeom prst="rect">
            <a:avLst/>
          </a:prstGeom>
        </p:spPr>
        <p:txBody>
          <a:bodyPr wrap="none">
            <a:spAutoFit/>
          </a:bodyPr>
          <a:lstStyle/>
          <a:p>
            <a:r>
              <a:rPr lang="en-US" dirty="0">
                <a:solidFill>
                  <a:schemeClr val="tx2"/>
                </a:solidFill>
                <a:hlinkClick r:id="rId5">
                  <a:extLst>
                    <a:ext uri="{A12FA001-AC4F-418D-AE19-62706E023703}">
                      <ahyp:hlinkClr xmlns:ahyp="http://schemas.microsoft.com/office/drawing/2018/hyperlinkcolor" val="tx"/>
                    </a:ext>
                  </a:extLst>
                </a:hlinkClick>
              </a:rPr>
              <a:t>https://fstar-lang.github.io</a:t>
            </a:r>
            <a:endParaRPr lang="en-US" dirty="0">
              <a:solidFill>
                <a:schemeClr val="tx2"/>
              </a:solidFill>
            </a:endParaRPr>
          </a:p>
          <a:p>
            <a:r>
              <a:rPr lang="en-US" dirty="0">
                <a:solidFill>
                  <a:schemeClr val="tx2"/>
                </a:solidFill>
                <a:hlinkClick r:id="rId6">
                  <a:extLst>
                    <a:ext uri="{A12FA001-AC4F-418D-AE19-62706E023703}">
                      <ahyp:hlinkClr xmlns:ahyp="http://schemas.microsoft.com/office/drawing/2018/hyperlinkcolor" val="tx"/>
                    </a:ext>
                  </a:extLst>
                </a:hlinkClick>
              </a:rPr>
              <a:t>https://project-everest.github.io/</a:t>
            </a:r>
            <a:endParaRPr lang="en-US" dirty="0">
              <a:solidFill>
                <a:schemeClr val="tx2"/>
              </a:solidFill>
            </a:endParaRPr>
          </a:p>
        </p:txBody>
      </p:sp>
    </p:spTree>
    <p:extLst>
      <p:ext uri="{BB962C8B-B14F-4D97-AF65-F5344CB8AC3E}">
        <p14:creationId xmlns:p14="http://schemas.microsoft.com/office/powerpoint/2010/main" val="98238729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1" name="Rectangle 260"/>
          <p:cNvSpPr/>
          <p:nvPr/>
        </p:nvSpPr>
        <p:spPr bwMode="auto">
          <a:xfrm>
            <a:off x="958006" y="2513393"/>
            <a:ext cx="9824294" cy="2592215"/>
          </a:xfrm>
          <a:prstGeom prst="rect">
            <a:avLst/>
          </a:prstGeom>
          <a:solidFill>
            <a:schemeClr val="accent4">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gradFill>
                  <a:gsLst>
                    <a:gs pos="0">
                      <a:srgbClr val="FFFFFF"/>
                    </a:gs>
                    <a:gs pos="100000">
                      <a:srgbClr val="FFFFFF"/>
                    </a:gs>
                  </a:gsLst>
                  <a:lin ang="5400000" scaled="0"/>
                </a:gradFill>
              </a:rPr>
              <a:t>TL</a:t>
            </a:r>
          </a:p>
        </p:txBody>
      </p:sp>
      <p:sp>
        <p:nvSpPr>
          <p:cNvPr id="4" name="Rectangle 3"/>
          <p:cNvSpPr/>
          <p:nvPr/>
        </p:nvSpPr>
        <p:spPr>
          <a:xfrm>
            <a:off x="3369055" y="2185694"/>
            <a:ext cx="753732" cy="334707"/>
          </a:xfrm>
          <a:prstGeom prst="rect">
            <a:avLst/>
          </a:prstGeom>
        </p:spPr>
        <p:txBody>
          <a:bodyPr wrap="none">
            <a:spAutoFit/>
          </a:bodyPr>
          <a:lstStyle/>
          <a:p>
            <a:pPr defTabSz="685800">
              <a:defRPr/>
            </a:pPr>
            <a:r>
              <a:rPr lang="en-GB" sz="1575" kern="0">
                <a:solidFill>
                  <a:sysClr val="windowText" lastClr="000000"/>
                </a:solidFill>
              </a:rPr>
              <a:t> Client</a:t>
            </a:r>
          </a:p>
        </p:txBody>
      </p:sp>
      <p:sp>
        <p:nvSpPr>
          <p:cNvPr id="26" name="Rectangle 25"/>
          <p:cNvSpPr/>
          <p:nvPr/>
        </p:nvSpPr>
        <p:spPr>
          <a:xfrm>
            <a:off x="8665092" y="2186038"/>
            <a:ext cx="740908" cy="334707"/>
          </a:xfrm>
          <a:prstGeom prst="rect">
            <a:avLst/>
          </a:prstGeom>
        </p:spPr>
        <p:txBody>
          <a:bodyPr wrap="none">
            <a:spAutoFit/>
          </a:bodyPr>
          <a:lstStyle/>
          <a:p>
            <a:pPr defTabSz="685800">
              <a:defRPr/>
            </a:pPr>
            <a:r>
              <a:rPr lang="en-GB" sz="1575" kern="0">
                <a:solidFill>
                  <a:sysClr val="windowText" lastClr="000000"/>
                </a:solidFill>
              </a:rPr>
              <a:t>Server</a:t>
            </a:r>
          </a:p>
        </p:txBody>
      </p:sp>
      <p:cxnSp>
        <p:nvCxnSpPr>
          <p:cNvPr id="8" name="Straight Arrow Connector 7"/>
          <p:cNvCxnSpPr>
            <a:stCxn id="4" idx="3"/>
            <a:endCxn id="26" idx="1"/>
          </p:cNvCxnSpPr>
          <p:nvPr/>
        </p:nvCxnSpPr>
        <p:spPr>
          <a:xfrm>
            <a:off x="4122788" y="2353047"/>
            <a:ext cx="4542305" cy="344"/>
          </a:xfrm>
          <a:prstGeom prst="straightConnector1">
            <a:avLst/>
          </a:prstGeom>
          <a:ln w="28575">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02072" y="1932257"/>
            <a:ext cx="3260188" cy="470898"/>
          </a:xfrm>
          <a:prstGeom prst="rect">
            <a:avLst/>
          </a:prstGeom>
          <a:noFill/>
        </p:spPr>
        <p:txBody>
          <a:bodyPr wrap="non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established connection (keys)</a:t>
            </a:r>
          </a:p>
        </p:txBody>
      </p:sp>
      <p:cxnSp>
        <p:nvCxnSpPr>
          <p:cNvPr id="27" name="Straight Arrow Connector 26"/>
          <p:cNvCxnSpPr/>
          <p:nvPr/>
        </p:nvCxnSpPr>
        <p:spPr>
          <a:xfrm>
            <a:off x="4225369" y="5301092"/>
            <a:ext cx="4480778" cy="18032"/>
          </a:xfrm>
          <a:prstGeom prst="straightConnector1">
            <a:avLst/>
          </a:prstGeom>
          <a:ln w="28575">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27321" y="5262855"/>
            <a:ext cx="2146100" cy="470898"/>
          </a:xfrm>
          <a:prstGeom prst="rect">
            <a:avLst/>
          </a:prstGeom>
          <a:noFill/>
          <a:ln>
            <a:noFill/>
            <a:prstDash val="solid"/>
          </a:ln>
        </p:spPr>
        <p:txBody>
          <a:bodyPr wrap="non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untrusted network</a:t>
            </a:r>
          </a:p>
        </p:txBody>
      </p:sp>
      <p:sp>
        <p:nvSpPr>
          <p:cNvPr id="10" name="Rectangle 9"/>
          <p:cNvSpPr/>
          <p:nvPr/>
        </p:nvSpPr>
        <p:spPr bwMode="auto">
          <a:xfrm>
            <a:off x="2517029" y="1835562"/>
            <a:ext cx="1360581" cy="33852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Attack at dawn!</a:t>
            </a:r>
          </a:p>
        </p:txBody>
      </p:sp>
      <p:sp>
        <p:nvSpPr>
          <p:cNvPr id="29" name="Rectangle 28"/>
          <p:cNvSpPr/>
          <p:nvPr/>
        </p:nvSpPr>
        <p:spPr bwMode="auto">
          <a:xfrm>
            <a:off x="9487544" y="1853752"/>
            <a:ext cx="805223" cy="33852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gradFill>
                  <a:gsLst>
                    <a:gs pos="0">
                      <a:srgbClr val="FFFFFF"/>
                    </a:gs>
                    <a:gs pos="100000">
                      <a:srgbClr val="FFFFFF"/>
                    </a:gs>
                  </a:gsLst>
                  <a:lin ang="5400000" scaled="0"/>
                </a:gradFill>
              </a:rPr>
              <a:t>Attack at</a:t>
            </a:r>
          </a:p>
        </p:txBody>
      </p:sp>
      <p:sp>
        <p:nvSpPr>
          <p:cNvPr id="11" name="TextBox 10"/>
          <p:cNvSpPr txBox="1"/>
          <p:nvPr/>
        </p:nvSpPr>
        <p:spPr>
          <a:xfrm>
            <a:off x="10248862" y="1787567"/>
            <a:ext cx="446917" cy="470898"/>
          </a:xfrm>
          <a:prstGeom prst="rect">
            <a:avLst/>
          </a:prstGeom>
          <a:noFill/>
        </p:spPr>
        <p:txBody>
          <a:bodyPr wrap="non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a:t>
            </a:r>
          </a:p>
        </p:txBody>
      </p:sp>
      <p:sp>
        <p:nvSpPr>
          <p:cNvPr id="30" name="Rectangle 29"/>
          <p:cNvSpPr/>
          <p:nvPr/>
        </p:nvSpPr>
        <p:spPr bwMode="auto">
          <a:xfrm>
            <a:off x="9487543" y="2745261"/>
            <a:ext cx="805706" cy="2396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Attack at</a:t>
            </a:r>
          </a:p>
        </p:txBody>
      </p:sp>
      <p:sp>
        <p:nvSpPr>
          <p:cNvPr id="31" name="Rectangle 30"/>
          <p:cNvSpPr/>
          <p:nvPr/>
        </p:nvSpPr>
        <p:spPr bwMode="auto">
          <a:xfrm>
            <a:off x="2799663" y="2996944"/>
            <a:ext cx="805706" cy="2396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dawn!</a:t>
            </a:r>
          </a:p>
        </p:txBody>
      </p:sp>
      <p:sp>
        <p:nvSpPr>
          <p:cNvPr id="12" name="Rectangle 11"/>
          <p:cNvSpPr/>
          <p:nvPr/>
        </p:nvSpPr>
        <p:spPr bwMode="auto">
          <a:xfrm>
            <a:off x="3311087" y="2986290"/>
            <a:ext cx="286789" cy="250254"/>
          </a:xfrm>
          <a:prstGeom prst="rect">
            <a:avLst/>
          </a:prstGeom>
          <a:solidFill>
            <a:schemeClr val="bg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endParaRPr lang="en-GB" sz="1500" kern="0">
              <a:gradFill>
                <a:gsLst>
                  <a:gs pos="0">
                    <a:srgbClr val="FFFFFF"/>
                  </a:gs>
                  <a:gs pos="100000">
                    <a:srgbClr val="FFFFFF"/>
                  </a:gs>
                </a:gsLst>
                <a:lin ang="5400000" scaled="0"/>
              </a:gradFill>
            </a:endParaRPr>
          </a:p>
        </p:txBody>
      </p:sp>
      <p:sp>
        <p:nvSpPr>
          <p:cNvPr id="32" name="TextBox 31"/>
          <p:cNvSpPr txBox="1"/>
          <p:nvPr/>
        </p:nvSpPr>
        <p:spPr>
          <a:xfrm>
            <a:off x="3805607" y="1781391"/>
            <a:ext cx="446917" cy="470898"/>
          </a:xfrm>
          <a:prstGeom prst="rect">
            <a:avLst/>
          </a:prstGeom>
          <a:noFill/>
        </p:spPr>
        <p:txBody>
          <a:bodyPr wrap="non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a:t>
            </a:r>
          </a:p>
        </p:txBody>
      </p:sp>
      <p:sp>
        <p:nvSpPr>
          <p:cNvPr id="33" name="Rectangle 32"/>
          <p:cNvSpPr/>
          <p:nvPr/>
        </p:nvSpPr>
        <p:spPr bwMode="auto">
          <a:xfrm>
            <a:off x="2549982" y="5336093"/>
            <a:ext cx="1315173" cy="239601"/>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3ef87abce4363</a:t>
            </a:r>
          </a:p>
        </p:txBody>
      </p:sp>
      <p:sp>
        <p:nvSpPr>
          <p:cNvPr id="34" name="Rectangle 33"/>
          <p:cNvSpPr/>
          <p:nvPr/>
        </p:nvSpPr>
        <p:spPr bwMode="auto">
          <a:xfrm>
            <a:off x="2541503" y="5637089"/>
            <a:ext cx="1315173" cy="239601"/>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a3b1684fbc770</a:t>
            </a:r>
          </a:p>
        </p:txBody>
      </p:sp>
      <p:sp>
        <p:nvSpPr>
          <p:cNvPr id="35" name="Rectangle 34"/>
          <p:cNvSpPr/>
          <p:nvPr/>
        </p:nvSpPr>
        <p:spPr bwMode="auto">
          <a:xfrm>
            <a:off x="9240414" y="5286552"/>
            <a:ext cx="1315173" cy="239601"/>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3ef87abce4363</a:t>
            </a:r>
          </a:p>
        </p:txBody>
      </p:sp>
      <p:sp>
        <p:nvSpPr>
          <p:cNvPr id="40" name="TextBox 39"/>
          <p:cNvSpPr txBox="1"/>
          <p:nvPr/>
        </p:nvSpPr>
        <p:spPr>
          <a:xfrm>
            <a:off x="1459983" y="1770943"/>
            <a:ext cx="983924" cy="595548"/>
          </a:xfrm>
          <a:prstGeom prst="rect">
            <a:avLst/>
          </a:prstGeom>
          <a:noFill/>
        </p:spPr>
        <p:txBody>
          <a:bodyPr wrap="none" lIns="137160" tIns="109728" rIns="137160" bIns="109728" rtlCol="0">
            <a:spAutoFit/>
          </a:bodyPr>
          <a:lstStyle/>
          <a:p>
            <a:pPr defTabSz="685800">
              <a:lnSpc>
                <a:spcPct val="90000"/>
              </a:lnSpc>
              <a:spcAft>
                <a:spcPts val="450"/>
              </a:spcAft>
              <a:defRPr/>
            </a:pPr>
            <a:r>
              <a:rPr lang="en-GB" sz="1350" kern="0">
                <a:gradFill>
                  <a:gsLst>
                    <a:gs pos="2917">
                      <a:schemeClr val="tx1"/>
                    </a:gs>
                    <a:gs pos="30000">
                      <a:schemeClr val="tx1"/>
                    </a:gs>
                  </a:gsLst>
                  <a:lin ang="5400000" scaled="0"/>
                </a:gradFill>
              </a:rPr>
              <a:t>plaintext </a:t>
            </a:r>
            <a:br>
              <a:rPr lang="en-GB" sz="1350" kern="0">
                <a:gradFill>
                  <a:gsLst>
                    <a:gs pos="2917">
                      <a:schemeClr val="tx1"/>
                    </a:gs>
                    <a:gs pos="30000">
                      <a:schemeClr val="tx1"/>
                    </a:gs>
                  </a:gsLst>
                  <a:lin ang="5400000" scaled="0"/>
                </a:gradFill>
              </a:rPr>
            </a:br>
            <a:r>
              <a:rPr lang="en-GB" sz="1350" kern="0">
                <a:gradFill>
                  <a:gsLst>
                    <a:gs pos="2917">
                      <a:schemeClr val="tx1"/>
                    </a:gs>
                    <a:gs pos="30000">
                      <a:schemeClr val="tx1"/>
                    </a:gs>
                  </a:gsLst>
                  <a:lin ang="5400000" scaled="0"/>
                </a:gradFill>
              </a:rPr>
              <a:t>message</a:t>
            </a:r>
          </a:p>
        </p:txBody>
      </p:sp>
      <p:sp>
        <p:nvSpPr>
          <p:cNvPr id="42" name="TextBox 41"/>
          <p:cNvSpPr txBox="1"/>
          <p:nvPr/>
        </p:nvSpPr>
        <p:spPr>
          <a:xfrm>
            <a:off x="1451649" y="5267112"/>
            <a:ext cx="1084912" cy="595548"/>
          </a:xfrm>
          <a:prstGeom prst="rect">
            <a:avLst/>
          </a:prstGeom>
          <a:noFill/>
        </p:spPr>
        <p:txBody>
          <a:bodyPr wrap="none" lIns="137160" tIns="109728" rIns="137160" bIns="109728" rtlCol="0">
            <a:spAutoFit/>
          </a:bodyPr>
          <a:lstStyle/>
          <a:p>
            <a:pPr defTabSz="685800">
              <a:lnSpc>
                <a:spcPct val="90000"/>
              </a:lnSpc>
              <a:spcAft>
                <a:spcPts val="450"/>
              </a:spcAft>
              <a:defRPr/>
            </a:pPr>
            <a:r>
              <a:rPr lang="en-GB" sz="1350" kern="0" err="1">
                <a:gradFill>
                  <a:gsLst>
                    <a:gs pos="2917">
                      <a:schemeClr val="tx1"/>
                    </a:gs>
                    <a:gs pos="30000">
                      <a:schemeClr val="tx1"/>
                    </a:gs>
                  </a:gsLst>
                  <a:lin ang="5400000" scaled="0"/>
                </a:gradFill>
              </a:rPr>
              <a:t>ciphertext</a:t>
            </a:r>
            <a:r>
              <a:rPr lang="en-GB" sz="1350" kern="0">
                <a:gradFill>
                  <a:gsLst>
                    <a:gs pos="2917">
                      <a:schemeClr val="tx1"/>
                    </a:gs>
                    <a:gs pos="30000">
                      <a:schemeClr val="tx1"/>
                    </a:gs>
                  </a:gsLst>
                  <a:lin ang="5400000" scaled="0"/>
                </a:gradFill>
              </a:rPr>
              <a:t> </a:t>
            </a:r>
            <a:br>
              <a:rPr lang="en-GB" sz="1350" kern="0">
                <a:gradFill>
                  <a:gsLst>
                    <a:gs pos="2917">
                      <a:schemeClr val="tx1"/>
                    </a:gs>
                    <a:gs pos="30000">
                      <a:schemeClr val="tx1"/>
                    </a:gs>
                  </a:gsLst>
                  <a:lin ang="5400000" scaled="0"/>
                </a:gradFill>
              </a:rPr>
            </a:br>
            <a:r>
              <a:rPr lang="en-GB" sz="1350" kern="0">
                <a:gradFill>
                  <a:gsLst>
                    <a:gs pos="2917">
                      <a:schemeClr val="tx1"/>
                    </a:gs>
                    <a:gs pos="30000">
                      <a:schemeClr val="tx1"/>
                    </a:gs>
                  </a:gsLst>
                  <a:lin ang="5400000" scaled="0"/>
                </a:gradFill>
              </a:rPr>
              <a:t>fragments</a:t>
            </a:r>
          </a:p>
        </p:txBody>
      </p:sp>
      <p:sp>
        <p:nvSpPr>
          <p:cNvPr id="43" name="TextBox 42"/>
          <p:cNvSpPr txBox="1"/>
          <p:nvPr/>
        </p:nvSpPr>
        <p:spPr>
          <a:xfrm>
            <a:off x="1509993" y="2585832"/>
            <a:ext cx="1052852" cy="782522"/>
          </a:xfrm>
          <a:prstGeom prst="rect">
            <a:avLst/>
          </a:prstGeom>
          <a:noFill/>
        </p:spPr>
        <p:txBody>
          <a:bodyPr wrap="none" lIns="137160" tIns="109728" rIns="137160" bIns="109728" rtlCol="0">
            <a:spAutoFit/>
          </a:bodyPr>
          <a:lstStyle/>
          <a:p>
            <a:pPr defTabSz="685800">
              <a:lnSpc>
                <a:spcPct val="90000"/>
              </a:lnSpc>
              <a:spcAft>
                <a:spcPts val="450"/>
              </a:spcAft>
              <a:defRPr/>
            </a:pPr>
            <a:r>
              <a:rPr lang="en-GB" sz="1350" kern="0">
                <a:gradFill>
                  <a:gsLst>
                    <a:gs pos="2917">
                      <a:schemeClr val="tx1"/>
                    </a:gs>
                    <a:gs pos="30000">
                      <a:schemeClr val="tx1"/>
                    </a:gs>
                  </a:gsLst>
                  <a:lin ang="5400000" scaled="0"/>
                </a:gradFill>
              </a:rPr>
              <a:t>plaintext </a:t>
            </a:r>
            <a:br>
              <a:rPr lang="en-GB" sz="1350" kern="0">
                <a:gradFill>
                  <a:gsLst>
                    <a:gs pos="2917">
                      <a:schemeClr val="tx1"/>
                    </a:gs>
                    <a:gs pos="30000">
                      <a:schemeClr val="tx1"/>
                    </a:gs>
                  </a:gsLst>
                  <a:lin ang="5400000" scaled="0"/>
                </a:gradFill>
              </a:rPr>
            </a:br>
            <a:r>
              <a:rPr lang="en-GB" sz="1350" kern="0">
                <a:gradFill>
                  <a:gsLst>
                    <a:gs pos="2917">
                      <a:schemeClr val="tx1"/>
                    </a:gs>
                    <a:gs pos="30000">
                      <a:schemeClr val="tx1"/>
                    </a:gs>
                  </a:gsLst>
                  <a:lin ang="5400000" scaled="0"/>
                </a:gradFill>
              </a:rPr>
              <a:t>fragments</a:t>
            </a:r>
            <a:br>
              <a:rPr lang="en-GB" sz="1350" kern="0">
                <a:gradFill>
                  <a:gsLst>
                    <a:gs pos="2917">
                      <a:schemeClr val="tx1"/>
                    </a:gs>
                    <a:gs pos="30000">
                      <a:schemeClr val="tx1"/>
                    </a:gs>
                  </a:gsLst>
                  <a:lin ang="5400000" scaled="0"/>
                </a:gradFill>
              </a:rPr>
            </a:br>
            <a:r>
              <a:rPr lang="en-GB" sz="1350" kern="0">
                <a:gradFill>
                  <a:gsLst>
                    <a:gs pos="2917">
                      <a:schemeClr val="tx1"/>
                    </a:gs>
                    <a:gs pos="30000">
                      <a:schemeClr val="tx1"/>
                    </a:gs>
                  </a:gsLst>
                  <a:lin ang="5400000" scaled="0"/>
                </a:gradFill>
              </a:rPr>
              <a:t>(padded)</a:t>
            </a:r>
          </a:p>
        </p:txBody>
      </p:sp>
      <p:sp>
        <p:nvSpPr>
          <p:cNvPr id="45" name="TextBox 44"/>
          <p:cNvSpPr txBox="1"/>
          <p:nvPr/>
        </p:nvSpPr>
        <p:spPr>
          <a:xfrm rot="5400000">
            <a:off x="2979058" y="5787941"/>
            <a:ext cx="446917" cy="470898"/>
          </a:xfrm>
          <a:prstGeom prst="rect">
            <a:avLst/>
          </a:prstGeom>
          <a:noFill/>
        </p:spPr>
        <p:txBody>
          <a:bodyPr wrap="non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a:t>
            </a:r>
          </a:p>
        </p:txBody>
      </p:sp>
      <p:cxnSp>
        <p:nvCxnSpPr>
          <p:cNvPr id="50" name="Straight Arrow Connector 49"/>
          <p:cNvCxnSpPr>
            <a:stCxn id="10" idx="2"/>
            <a:endCxn id="169" idx="0"/>
          </p:cNvCxnSpPr>
          <p:nvPr/>
        </p:nvCxnSpPr>
        <p:spPr>
          <a:xfrm flipH="1">
            <a:off x="3189449" y="2174091"/>
            <a:ext cx="7870" cy="53489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bwMode="auto">
          <a:xfrm>
            <a:off x="9487543" y="3600277"/>
            <a:ext cx="817700" cy="265671"/>
          </a:xfrm>
          <a:prstGeom prst="roundRect">
            <a:avLst/>
          </a:prstGeom>
          <a:solidFill>
            <a:schemeClr val="bg1"/>
          </a:solid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solidFill>
                  <a:srgbClr val="C00000"/>
                </a:solidFill>
              </a:rPr>
              <a:t>decrypt</a:t>
            </a:r>
          </a:p>
        </p:txBody>
      </p:sp>
      <p:cxnSp>
        <p:nvCxnSpPr>
          <p:cNvPr id="55" name="Straight Arrow Connector 54"/>
          <p:cNvCxnSpPr>
            <a:stCxn id="146" idx="2"/>
            <a:endCxn id="33" idx="0"/>
          </p:cNvCxnSpPr>
          <p:nvPr/>
        </p:nvCxnSpPr>
        <p:spPr>
          <a:xfrm flipH="1">
            <a:off x="3207569" y="3992226"/>
            <a:ext cx="6953" cy="1343867"/>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1" idx="2"/>
            <a:endCxn id="146" idx="0"/>
          </p:cNvCxnSpPr>
          <p:nvPr/>
        </p:nvCxnSpPr>
        <p:spPr>
          <a:xfrm>
            <a:off x="3202517" y="3236544"/>
            <a:ext cx="12005" cy="481010"/>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bwMode="auto">
          <a:xfrm>
            <a:off x="2805670" y="3717555"/>
            <a:ext cx="817700" cy="274671"/>
          </a:xfrm>
          <a:prstGeom prst="roundRect">
            <a:avLst>
              <a:gd name="adj" fmla="val 50000"/>
            </a:avLst>
          </a:prstGeom>
          <a:solidFill>
            <a:schemeClr val="bg1"/>
          </a:solid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solidFill>
                  <a:srgbClr val="C00000"/>
                </a:solidFill>
              </a:rPr>
              <a:t>encrypt</a:t>
            </a:r>
          </a:p>
        </p:txBody>
      </p:sp>
      <p:cxnSp>
        <p:nvCxnSpPr>
          <p:cNvPr id="147" name="Straight Arrow Connector 146"/>
          <p:cNvCxnSpPr>
            <a:stCxn id="35" idx="0"/>
            <a:endCxn id="54" idx="2"/>
          </p:cNvCxnSpPr>
          <p:nvPr/>
        </p:nvCxnSpPr>
        <p:spPr>
          <a:xfrm flipH="1" flipV="1">
            <a:off x="9896393" y="3865947"/>
            <a:ext cx="1607" cy="1420604"/>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bwMode="auto">
          <a:xfrm>
            <a:off x="2786596" y="2708985"/>
            <a:ext cx="805706" cy="2396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Attack at</a:t>
            </a:r>
          </a:p>
        </p:txBody>
      </p:sp>
      <p:cxnSp>
        <p:nvCxnSpPr>
          <p:cNvPr id="171" name="Straight Arrow Connector 170"/>
          <p:cNvCxnSpPr>
            <a:stCxn id="54" idx="0"/>
            <a:endCxn id="30" idx="2"/>
          </p:cNvCxnSpPr>
          <p:nvPr/>
        </p:nvCxnSpPr>
        <p:spPr>
          <a:xfrm flipH="1" flipV="1">
            <a:off x="9890397" y="2984863"/>
            <a:ext cx="5996" cy="615415"/>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30" idx="0"/>
            <a:endCxn id="29" idx="2"/>
          </p:cNvCxnSpPr>
          <p:nvPr/>
        </p:nvCxnSpPr>
        <p:spPr>
          <a:xfrm flipH="1" flipV="1">
            <a:off x="9890155" y="2192281"/>
            <a:ext cx="242" cy="55298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3" name="Rectangle 282"/>
          <p:cNvSpPr/>
          <p:nvPr/>
        </p:nvSpPr>
        <p:spPr>
          <a:xfrm>
            <a:off x="5064655" y="3528825"/>
            <a:ext cx="2978893" cy="553998"/>
          </a:xfrm>
          <a:prstGeom prst="rect">
            <a:avLst/>
          </a:prstGeom>
        </p:spPr>
        <p:txBody>
          <a:bodyPr wrap="square">
            <a:spAutoFit/>
          </a:bodyPr>
          <a:lstStyle/>
          <a:p>
            <a:pPr defTabSz="685800">
              <a:defRPr/>
            </a:pPr>
            <a:r>
              <a:rPr lang="en-GB" sz="3000" kern="0">
                <a:solidFill>
                  <a:schemeClr val="tx1">
                    <a:lumMod val="60000"/>
                    <a:lumOff val="40000"/>
                  </a:schemeClr>
                </a:solidFill>
              </a:rPr>
              <a:t>TLS record layer</a:t>
            </a:r>
          </a:p>
        </p:txBody>
      </p:sp>
      <p:sp>
        <p:nvSpPr>
          <p:cNvPr id="286" name="Title 1"/>
          <p:cNvSpPr>
            <a:spLocks noGrp="1"/>
          </p:cNvSpPr>
          <p:nvPr>
            <p:ph type="title"/>
          </p:nvPr>
        </p:nvSpPr>
        <p:spPr>
          <a:xfrm>
            <a:off x="1221243" y="69679"/>
            <a:ext cx="10345393" cy="674749"/>
          </a:xfrm>
        </p:spPr>
        <p:txBody>
          <a:bodyPr>
            <a:normAutofit fontScale="90000"/>
          </a:bodyPr>
          <a:lstStyle/>
          <a:p>
            <a:r>
              <a:rPr lang="en-GB" dirty="0"/>
              <a:t>Stream Encryption: Security Definition</a:t>
            </a:r>
          </a:p>
        </p:txBody>
      </p:sp>
      <p:sp>
        <p:nvSpPr>
          <p:cNvPr id="287" name="Rectangle 286"/>
          <p:cNvSpPr/>
          <p:nvPr/>
        </p:nvSpPr>
        <p:spPr>
          <a:xfrm>
            <a:off x="3353435" y="3982535"/>
            <a:ext cx="402674" cy="323165"/>
          </a:xfrm>
          <a:prstGeom prst="rect">
            <a:avLst/>
          </a:prstGeom>
        </p:spPr>
        <p:txBody>
          <a:bodyPr wrap="none">
            <a:spAutoFit/>
          </a:bodyPr>
          <a:lstStyle/>
          <a:p>
            <a:pPr defTabSz="685800">
              <a:defRPr/>
            </a:pPr>
            <a:r>
              <a:rPr lang="en-GB" sz="1500" kern="0">
                <a:solidFill>
                  <a:sysClr val="windowText" lastClr="000000"/>
                </a:solidFill>
              </a:rPr>
              <a:t>#2</a:t>
            </a:r>
          </a:p>
        </p:txBody>
      </p:sp>
      <p:sp>
        <p:nvSpPr>
          <p:cNvPr id="288" name="Rectangle 287"/>
          <p:cNvSpPr/>
          <p:nvPr/>
        </p:nvSpPr>
        <p:spPr>
          <a:xfrm>
            <a:off x="9453418" y="3878214"/>
            <a:ext cx="402674" cy="323165"/>
          </a:xfrm>
          <a:prstGeom prst="rect">
            <a:avLst/>
          </a:prstGeom>
        </p:spPr>
        <p:txBody>
          <a:bodyPr wrap="none">
            <a:spAutoFit/>
          </a:bodyPr>
          <a:lstStyle/>
          <a:p>
            <a:pPr defTabSz="685800">
              <a:defRPr/>
            </a:pPr>
            <a:r>
              <a:rPr lang="en-GB" sz="1500" kern="0">
                <a:solidFill>
                  <a:sysClr val="windowText" lastClr="000000"/>
                </a:solidFill>
              </a:rPr>
              <a:t>#1</a:t>
            </a:r>
          </a:p>
        </p:txBody>
      </p:sp>
    </p:spTree>
    <p:extLst>
      <p:ext uri="{BB962C8B-B14F-4D97-AF65-F5344CB8AC3E}">
        <p14:creationId xmlns:p14="http://schemas.microsoft.com/office/powerpoint/2010/main" val="415421146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1" name="Rectangle 260"/>
          <p:cNvSpPr/>
          <p:nvPr/>
        </p:nvSpPr>
        <p:spPr bwMode="auto">
          <a:xfrm>
            <a:off x="958006" y="2513393"/>
            <a:ext cx="9824294" cy="2592215"/>
          </a:xfrm>
          <a:prstGeom prst="rect">
            <a:avLst/>
          </a:prstGeom>
          <a:solidFill>
            <a:schemeClr val="accent4">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gradFill>
                  <a:gsLst>
                    <a:gs pos="0">
                      <a:srgbClr val="FFFFFF"/>
                    </a:gs>
                    <a:gs pos="100000">
                      <a:srgbClr val="FFFFFF"/>
                    </a:gs>
                  </a:gsLst>
                  <a:lin ang="5400000" scaled="0"/>
                </a:gradFill>
              </a:rPr>
              <a:t>TL</a:t>
            </a:r>
          </a:p>
        </p:txBody>
      </p:sp>
      <p:sp>
        <p:nvSpPr>
          <p:cNvPr id="105" name="Rounded Rectangle 104"/>
          <p:cNvSpPr/>
          <p:nvPr/>
        </p:nvSpPr>
        <p:spPr bwMode="auto">
          <a:xfrm>
            <a:off x="3722035" y="3797426"/>
            <a:ext cx="966518" cy="595604"/>
          </a:xfrm>
          <a:prstGeom prst="roundRect">
            <a:avLst/>
          </a:prstGeom>
          <a:solidFill>
            <a:schemeClr val="bg1"/>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solidFill>
                  <a:srgbClr val="00B0F0"/>
                </a:solidFill>
              </a:rPr>
              <a:t>random</a:t>
            </a:r>
            <a:br>
              <a:rPr lang="en-GB" sz="1500" kern="0">
                <a:solidFill>
                  <a:srgbClr val="00B0F0"/>
                </a:solidFill>
              </a:rPr>
            </a:br>
            <a:r>
              <a:rPr lang="en-GB" sz="1500" kern="0">
                <a:solidFill>
                  <a:srgbClr val="00B0F0"/>
                </a:solidFill>
              </a:rPr>
              <a:t>sampling</a:t>
            </a:r>
          </a:p>
        </p:txBody>
      </p:sp>
      <p:sp>
        <p:nvSpPr>
          <p:cNvPr id="2" name="Title 1"/>
          <p:cNvSpPr>
            <a:spLocks noGrp="1"/>
          </p:cNvSpPr>
          <p:nvPr>
            <p:ph type="title"/>
          </p:nvPr>
        </p:nvSpPr>
        <p:spPr>
          <a:xfrm>
            <a:off x="1359370" y="206272"/>
            <a:ext cx="9712380" cy="674749"/>
          </a:xfrm>
        </p:spPr>
        <p:txBody>
          <a:bodyPr>
            <a:normAutofit fontScale="90000"/>
          </a:bodyPr>
          <a:lstStyle/>
          <a:p>
            <a:r>
              <a:rPr lang="en-GB" dirty="0"/>
              <a:t>Stream Encryption: Security Definition</a:t>
            </a:r>
          </a:p>
        </p:txBody>
      </p:sp>
      <p:sp>
        <p:nvSpPr>
          <p:cNvPr id="4" name="Rectangle 3"/>
          <p:cNvSpPr/>
          <p:nvPr/>
        </p:nvSpPr>
        <p:spPr>
          <a:xfrm>
            <a:off x="3369055" y="2185694"/>
            <a:ext cx="753732" cy="334707"/>
          </a:xfrm>
          <a:prstGeom prst="rect">
            <a:avLst/>
          </a:prstGeom>
        </p:spPr>
        <p:txBody>
          <a:bodyPr wrap="none">
            <a:spAutoFit/>
          </a:bodyPr>
          <a:lstStyle/>
          <a:p>
            <a:pPr defTabSz="685800">
              <a:defRPr/>
            </a:pPr>
            <a:r>
              <a:rPr lang="en-GB" sz="1575" kern="0">
                <a:solidFill>
                  <a:sysClr val="windowText" lastClr="000000"/>
                </a:solidFill>
              </a:rPr>
              <a:t> Client</a:t>
            </a:r>
          </a:p>
        </p:txBody>
      </p:sp>
      <p:sp>
        <p:nvSpPr>
          <p:cNvPr id="26" name="Rectangle 25"/>
          <p:cNvSpPr/>
          <p:nvPr/>
        </p:nvSpPr>
        <p:spPr>
          <a:xfrm>
            <a:off x="8665092" y="2186038"/>
            <a:ext cx="740908" cy="334707"/>
          </a:xfrm>
          <a:prstGeom prst="rect">
            <a:avLst/>
          </a:prstGeom>
        </p:spPr>
        <p:txBody>
          <a:bodyPr wrap="none">
            <a:spAutoFit/>
          </a:bodyPr>
          <a:lstStyle/>
          <a:p>
            <a:pPr defTabSz="685800">
              <a:defRPr/>
            </a:pPr>
            <a:r>
              <a:rPr lang="en-GB" sz="1575" kern="0">
                <a:solidFill>
                  <a:sysClr val="windowText" lastClr="000000"/>
                </a:solidFill>
              </a:rPr>
              <a:t>Server</a:t>
            </a:r>
          </a:p>
        </p:txBody>
      </p:sp>
      <p:cxnSp>
        <p:nvCxnSpPr>
          <p:cNvPr id="8" name="Straight Arrow Connector 7"/>
          <p:cNvCxnSpPr>
            <a:stCxn id="4" idx="3"/>
            <a:endCxn id="26" idx="1"/>
          </p:cNvCxnSpPr>
          <p:nvPr/>
        </p:nvCxnSpPr>
        <p:spPr>
          <a:xfrm>
            <a:off x="4122788" y="2353047"/>
            <a:ext cx="4542305" cy="344"/>
          </a:xfrm>
          <a:prstGeom prst="straightConnector1">
            <a:avLst/>
          </a:prstGeom>
          <a:ln w="28575">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02072" y="1932257"/>
            <a:ext cx="3260188" cy="470898"/>
          </a:xfrm>
          <a:prstGeom prst="rect">
            <a:avLst/>
          </a:prstGeom>
          <a:noFill/>
        </p:spPr>
        <p:txBody>
          <a:bodyPr wrap="non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established connection (keys)</a:t>
            </a:r>
          </a:p>
        </p:txBody>
      </p:sp>
      <p:sp>
        <p:nvSpPr>
          <p:cNvPr id="10" name="Rectangle 9"/>
          <p:cNvSpPr/>
          <p:nvPr/>
        </p:nvSpPr>
        <p:spPr bwMode="auto">
          <a:xfrm>
            <a:off x="2517029" y="1835562"/>
            <a:ext cx="1360581" cy="33852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Attack at dawn!</a:t>
            </a:r>
          </a:p>
        </p:txBody>
      </p:sp>
      <p:sp>
        <p:nvSpPr>
          <p:cNvPr id="29" name="Rectangle 28"/>
          <p:cNvSpPr/>
          <p:nvPr/>
        </p:nvSpPr>
        <p:spPr bwMode="auto">
          <a:xfrm>
            <a:off x="9487544" y="1853752"/>
            <a:ext cx="805223" cy="33852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gradFill>
                  <a:gsLst>
                    <a:gs pos="0">
                      <a:srgbClr val="FFFFFF"/>
                    </a:gs>
                    <a:gs pos="100000">
                      <a:srgbClr val="FFFFFF"/>
                    </a:gs>
                  </a:gsLst>
                  <a:lin ang="5400000" scaled="0"/>
                </a:gradFill>
              </a:rPr>
              <a:t>Attack at</a:t>
            </a:r>
          </a:p>
        </p:txBody>
      </p:sp>
      <p:sp>
        <p:nvSpPr>
          <p:cNvPr id="11" name="TextBox 10"/>
          <p:cNvSpPr txBox="1"/>
          <p:nvPr/>
        </p:nvSpPr>
        <p:spPr>
          <a:xfrm>
            <a:off x="10248862" y="1787567"/>
            <a:ext cx="446917" cy="470898"/>
          </a:xfrm>
          <a:prstGeom prst="rect">
            <a:avLst/>
          </a:prstGeom>
          <a:noFill/>
        </p:spPr>
        <p:txBody>
          <a:bodyPr wrap="non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a:t>
            </a:r>
          </a:p>
        </p:txBody>
      </p:sp>
      <p:sp>
        <p:nvSpPr>
          <p:cNvPr id="30" name="Rectangle 29"/>
          <p:cNvSpPr/>
          <p:nvPr/>
        </p:nvSpPr>
        <p:spPr bwMode="auto">
          <a:xfrm>
            <a:off x="9487543" y="2745261"/>
            <a:ext cx="805706" cy="2396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Attack at</a:t>
            </a:r>
          </a:p>
        </p:txBody>
      </p:sp>
      <p:sp>
        <p:nvSpPr>
          <p:cNvPr id="31" name="Rectangle 30"/>
          <p:cNvSpPr/>
          <p:nvPr/>
        </p:nvSpPr>
        <p:spPr bwMode="auto">
          <a:xfrm>
            <a:off x="2799663" y="2996944"/>
            <a:ext cx="805706" cy="2396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dawn!</a:t>
            </a:r>
          </a:p>
        </p:txBody>
      </p:sp>
      <p:sp>
        <p:nvSpPr>
          <p:cNvPr id="12" name="Rectangle 11"/>
          <p:cNvSpPr/>
          <p:nvPr/>
        </p:nvSpPr>
        <p:spPr bwMode="auto">
          <a:xfrm>
            <a:off x="3311087" y="2986290"/>
            <a:ext cx="286789" cy="250254"/>
          </a:xfrm>
          <a:prstGeom prst="rect">
            <a:avLst/>
          </a:prstGeom>
          <a:solidFill>
            <a:schemeClr val="bg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endParaRPr lang="en-GB" sz="1500" kern="0">
              <a:gradFill>
                <a:gsLst>
                  <a:gs pos="0">
                    <a:srgbClr val="FFFFFF"/>
                  </a:gs>
                  <a:gs pos="100000">
                    <a:srgbClr val="FFFFFF"/>
                  </a:gs>
                </a:gsLst>
                <a:lin ang="5400000" scaled="0"/>
              </a:gradFill>
            </a:endParaRPr>
          </a:p>
        </p:txBody>
      </p:sp>
      <p:sp>
        <p:nvSpPr>
          <p:cNvPr id="32" name="TextBox 31"/>
          <p:cNvSpPr txBox="1"/>
          <p:nvPr/>
        </p:nvSpPr>
        <p:spPr>
          <a:xfrm>
            <a:off x="3805607" y="1781391"/>
            <a:ext cx="446917" cy="470898"/>
          </a:xfrm>
          <a:prstGeom prst="rect">
            <a:avLst/>
          </a:prstGeom>
          <a:noFill/>
        </p:spPr>
        <p:txBody>
          <a:bodyPr wrap="non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a:t>
            </a:r>
          </a:p>
        </p:txBody>
      </p:sp>
      <p:sp>
        <p:nvSpPr>
          <p:cNvPr id="33" name="Rectangle 32"/>
          <p:cNvSpPr/>
          <p:nvPr/>
        </p:nvSpPr>
        <p:spPr bwMode="auto">
          <a:xfrm>
            <a:off x="2549982" y="5336093"/>
            <a:ext cx="1315173" cy="239601"/>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3ef87abce4363</a:t>
            </a:r>
          </a:p>
        </p:txBody>
      </p:sp>
      <p:sp>
        <p:nvSpPr>
          <p:cNvPr id="34" name="Rectangle 33"/>
          <p:cNvSpPr/>
          <p:nvPr/>
        </p:nvSpPr>
        <p:spPr bwMode="auto">
          <a:xfrm>
            <a:off x="2541503" y="5637089"/>
            <a:ext cx="1315173" cy="239601"/>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a3b1684fbc770</a:t>
            </a:r>
          </a:p>
        </p:txBody>
      </p:sp>
      <p:sp>
        <p:nvSpPr>
          <p:cNvPr id="40" name="TextBox 39"/>
          <p:cNvSpPr txBox="1"/>
          <p:nvPr/>
        </p:nvSpPr>
        <p:spPr>
          <a:xfrm>
            <a:off x="1459983" y="1770943"/>
            <a:ext cx="983924" cy="595548"/>
          </a:xfrm>
          <a:prstGeom prst="rect">
            <a:avLst/>
          </a:prstGeom>
          <a:noFill/>
        </p:spPr>
        <p:txBody>
          <a:bodyPr wrap="none" lIns="137160" tIns="109728" rIns="137160" bIns="109728" rtlCol="0">
            <a:spAutoFit/>
          </a:bodyPr>
          <a:lstStyle/>
          <a:p>
            <a:pPr defTabSz="685800">
              <a:lnSpc>
                <a:spcPct val="90000"/>
              </a:lnSpc>
              <a:spcAft>
                <a:spcPts val="450"/>
              </a:spcAft>
              <a:defRPr/>
            </a:pPr>
            <a:r>
              <a:rPr lang="en-GB" sz="1350" kern="0">
                <a:gradFill>
                  <a:gsLst>
                    <a:gs pos="2917">
                      <a:schemeClr val="tx1"/>
                    </a:gs>
                    <a:gs pos="30000">
                      <a:schemeClr val="tx1"/>
                    </a:gs>
                  </a:gsLst>
                  <a:lin ang="5400000" scaled="0"/>
                </a:gradFill>
              </a:rPr>
              <a:t>plaintext </a:t>
            </a:r>
            <a:br>
              <a:rPr lang="en-GB" sz="1350" kern="0">
                <a:gradFill>
                  <a:gsLst>
                    <a:gs pos="2917">
                      <a:schemeClr val="tx1"/>
                    </a:gs>
                    <a:gs pos="30000">
                      <a:schemeClr val="tx1"/>
                    </a:gs>
                  </a:gsLst>
                  <a:lin ang="5400000" scaled="0"/>
                </a:gradFill>
              </a:rPr>
            </a:br>
            <a:r>
              <a:rPr lang="en-GB" sz="1350" kern="0">
                <a:gradFill>
                  <a:gsLst>
                    <a:gs pos="2917">
                      <a:schemeClr val="tx1"/>
                    </a:gs>
                    <a:gs pos="30000">
                      <a:schemeClr val="tx1"/>
                    </a:gs>
                  </a:gsLst>
                  <a:lin ang="5400000" scaled="0"/>
                </a:gradFill>
              </a:rPr>
              <a:t>message</a:t>
            </a:r>
          </a:p>
        </p:txBody>
      </p:sp>
      <p:sp>
        <p:nvSpPr>
          <p:cNvPr id="42" name="TextBox 41"/>
          <p:cNvSpPr txBox="1"/>
          <p:nvPr/>
        </p:nvSpPr>
        <p:spPr>
          <a:xfrm>
            <a:off x="1451649" y="5267112"/>
            <a:ext cx="1084912" cy="595548"/>
          </a:xfrm>
          <a:prstGeom prst="rect">
            <a:avLst/>
          </a:prstGeom>
          <a:noFill/>
        </p:spPr>
        <p:txBody>
          <a:bodyPr wrap="none" lIns="137160" tIns="109728" rIns="137160" bIns="109728" rtlCol="0">
            <a:spAutoFit/>
          </a:bodyPr>
          <a:lstStyle/>
          <a:p>
            <a:pPr defTabSz="685800">
              <a:lnSpc>
                <a:spcPct val="90000"/>
              </a:lnSpc>
              <a:spcAft>
                <a:spcPts val="450"/>
              </a:spcAft>
              <a:defRPr/>
            </a:pPr>
            <a:r>
              <a:rPr lang="en-GB" sz="1350" kern="0" err="1">
                <a:gradFill>
                  <a:gsLst>
                    <a:gs pos="2917">
                      <a:schemeClr val="tx1"/>
                    </a:gs>
                    <a:gs pos="30000">
                      <a:schemeClr val="tx1"/>
                    </a:gs>
                  </a:gsLst>
                  <a:lin ang="5400000" scaled="0"/>
                </a:gradFill>
              </a:rPr>
              <a:t>ciphertext</a:t>
            </a:r>
            <a:r>
              <a:rPr lang="en-GB" sz="1350" kern="0">
                <a:gradFill>
                  <a:gsLst>
                    <a:gs pos="2917">
                      <a:schemeClr val="tx1"/>
                    </a:gs>
                    <a:gs pos="30000">
                      <a:schemeClr val="tx1"/>
                    </a:gs>
                  </a:gsLst>
                  <a:lin ang="5400000" scaled="0"/>
                </a:gradFill>
              </a:rPr>
              <a:t> </a:t>
            </a:r>
            <a:br>
              <a:rPr lang="en-GB" sz="1350" kern="0">
                <a:gradFill>
                  <a:gsLst>
                    <a:gs pos="2917">
                      <a:schemeClr val="tx1"/>
                    </a:gs>
                    <a:gs pos="30000">
                      <a:schemeClr val="tx1"/>
                    </a:gs>
                  </a:gsLst>
                  <a:lin ang="5400000" scaled="0"/>
                </a:gradFill>
              </a:rPr>
            </a:br>
            <a:r>
              <a:rPr lang="en-GB" sz="1350" kern="0">
                <a:gradFill>
                  <a:gsLst>
                    <a:gs pos="2917">
                      <a:schemeClr val="tx1"/>
                    </a:gs>
                    <a:gs pos="30000">
                      <a:schemeClr val="tx1"/>
                    </a:gs>
                  </a:gsLst>
                  <a:lin ang="5400000" scaled="0"/>
                </a:gradFill>
              </a:rPr>
              <a:t>fragments</a:t>
            </a:r>
          </a:p>
        </p:txBody>
      </p:sp>
      <p:sp>
        <p:nvSpPr>
          <p:cNvPr id="43" name="TextBox 42"/>
          <p:cNvSpPr txBox="1"/>
          <p:nvPr/>
        </p:nvSpPr>
        <p:spPr>
          <a:xfrm>
            <a:off x="1509993" y="2585832"/>
            <a:ext cx="1052852" cy="782522"/>
          </a:xfrm>
          <a:prstGeom prst="rect">
            <a:avLst/>
          </a:prstGeom>
          <a:noFill/>
        </p:spPr>
        <p:txBody>
          <a:bodyPr wrap="none" lIns="137160" tIns="109728" rIns="137160" bIns="109728" rtlCol="0">
            <a:spAutoFit/>
          </a:bodyPr>
          <a:lstStyle/>
          <a:p>
            <a:pPr defTabSz="685800">
              <a:lnSpc>
                <a:spcPct val="90000"/>
              </a:lnSpc>
              <a:spcAft>
                <a:spcPts val="450"/>
              </a:spcAft>
              <a:defRPr/>
            </a:pPr>
            <a:r>
              <a:rPr lang="en-GB" sz="1350" kern="0">
                <a:gradFill>
                  <a:gsLst>
                    <a:gs pos="2917">
                      <a:schemeClr val="tx1"/>
                    </a:gs>
                    <a:gs pos="30000">
                      <a:schemeClr val="tx1"/>
                    </a:gs>
                  </a:gsLst>
                  <a:lin ang="5400000" scaled="0"/>
                </a:gradFill>
              </a:rPr>
              <a:t>plaintext </a:t>
            </a:r>
            <a:br>
              <a:rPr lang="en-GB" sz="1350" kern="0">
                <a:gradFill>
                  <a:gsLst>
                    <a:gs pos="2917">
                      <a:schemeClr val="tx1"/>
                    </a:gs>
                    <a:gs pos="30000">
                      <a:schemeClr val="tx1"/>
                    </a:gs>
                  </a:gsLst>
                  <a:lin ang="5400000" scaled="0"/>
                </a:gradFill>
              </a:rPr>
            </a:br>
            <a:r>
              <a:rPr lang="en-GB" sz="1350" kern="0">
                <a:gradFill>
                  <a:gsLst>
                    <a:gs pos="2917">
                      <a:schemeClr val="tx1"/>
                    </a:gs>
                    <a:gs pos="30000">
                      <a:schemeClr val="tx1"/>
                    </a:gs>
                  </a:gsLst>
                  <a:lin ang="5400000" scaled="0"/>
                </a:gradFill>
              </a:rPr>
              <a:t>fragments</a:t>
            </a:r>
            <a:br>
              <a:rPr lang="en-GB" sz="1350" kern="0">
                <a:gradFill>
                  <a:gsLst>
                    <a:gs pos="2917">
                      <a:schemeClr val="tx1"/>
                    </a:gs>
                    <a:gs pos="30000">
                      <a:schemeClr val="tx1"/>
                    </a:gs>
                  </a:gsLst>
                  <a:lin ang="5400000" scaled="0"/>
                </a:gradFill>
              </a:rPr>
            </a:br>
            <a:r>
              <a:rPr lang="en-GB" sz="1350" kern="0">
                <a:gradFill>
                  <a:gsLst>
                    <a:gs pos="2917">
                      <a:schemeClr val="tx1"/>
                    </a:gs>
                    <a:gs pos="30000">
                      <a:schemeClr val="tx1"/>
                    </a:gs>
                  </a:gsLst>
                  <a:lin ang="5400000" scaled="0"/>
                </a:gradFill>
              </a:rPr>
              <a:t>(padded)</a:t>
            </a:r>
          </a:p>
        </p:txBody>
      </p:sp>
      <p:sp>
        <p:nvSpPr>
          <p:cNvPr id="45" name="TextBox 44"/>
          <p:cNvSpPr txBox="1"/>
          <p:nvPr/>
        </p:nvSpPr>
        <p:spPr>
          <a:xfrm rot="5400000">
            <a:off x="2979058" y="5787941"/>
            <a:ext cx="446917" cy="470898"/>
          </a:xfrm>
          <a:prstGeom prst="rect">
            <a:avLst/>
          </a:prstGeom>
          <a:noFill/>
        </p:spPr>
        <p:txBody>
          <a:bodyPr wrap="non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a:t>
            </a:r>
          </a:p>
        </p:txBody>
      </p:sp>
      <p:cxnSp>
        <p:nvCxnSpPr>
          <p:cNvPr id="50" name="Straight Arrow Connector 49"/>
          <p:cNvCxnSpPr>
            <a:stCxn id="10" idx="2"/>
            <a:endCxn id="169" idx="0"/>
          </p:cNvCxnSpPr>
          <p:nvPr/>
        </p:nvCxnSpPr>
        <p:spPr>
          <a:xfrm flipH="1">
            <a:off x="3189449" y="2174091"/>
            <a:ext cx="7870" cy="53489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bwMode="auto">
          <a:xfrm>
            <a:off x="9487543" y="3600277"/>
            <a:ext cx="817700" cy="265671"/>
          </a:xfrm>
          <a:prstGeom prst="roundRect">
            <a:avLst/>
          </a:prstGeom>
          <a:solidFill>
            <a:schemeClr val="bg1"/>
          </a:solid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solidFill>
                  <a:srgbClr val="C00000"/>
                </a:solidFill>
              </a:rPr>
              <a:t>decrypt</a:t>
            </a:r>
          </a:p>
        </p:txBody>
      </p:sp>
      <p:cxnSp>
        <p:nvCxnSpPr>
          <p:cNvPr id="55" name="Straight Arrow Connector 54"/>
          <p:cNvCxnSpPr>
            <a:stCxn id="146" idx="2"/>
            <a:endCxn id="33" idx="0"/>
          </p:cNvCxnSpPr>
          <p:nvPr/>
        </p:nvCxnSpPr>
        <p:spPr>
          <a:xfrm flipH="1">
            <a:off x="3207569" y="3992226"/>
            <a:ext cx="6953" cy="1343867"/>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5129470" y="2566348"/>
            <a:ext cx="2761904" cy="1470182"/>
          </a:xfrm>
          <a:prstGeom prst="rect">
            <a:avLst/>
          </a:prstGeom>
          <a:solidFill>
            <a:srgbClr val="E5F6FF"/>
          </a:solidFill>
          <a:ln w="3810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t" anchorCtr="0" compatLnSpc="1">
            <a:prstTxWarp prst="textNoShape">
              <a:avLst/>
            </a:prstTxWarp>
          </a:bodyPr>
          <a:lstStyle/>
          <a:p>
            <a:pPr algn="ctr" defTabSz="699354" fontAlgn="base">
              <a:spcBef>
                <a:spcPct val="0"/>
              </a:spcBef>
              <a:spcAft>
                <a:spcPct val="0"/>
              </a:spcAft>
              <a:defRPr/>
            </a:pPr>
            <a:br>
              <a:rPr lang="en-GB" sz="375" kern="0">
                <a:solidFill>
                  <a:schemeClr val="tx1"/>
                </a:solidFill>
              </a:rPr>
            </a:br>
            <a:r>
              <a:rPr lang="en-GB" kern="0">
                <a:solidFill>
                  <a:schemeClr val="tx1"/>
                </a:solidFill>
              </a:rPr>
              <a:t>ideal encryption log</a:t>
            </a:r>
          </a:p>
        </p:txBody>
      </p:sp>
      <p:cxnSp>
        <p:nvCxnSpPr>
          <p:cNvPr id="57" name="Straight Arrow Connector 56"/>
          <p:cNvCxnSpPr>
            <a:stCxn id="31" idx="2"/>
            <a:endCxn id="146" idx="0"/>
          </p:cNvCxnSpPr>
          <p:nvPr/>
        </p:nvCxnSpPr>
        <p:spPr>
          <a:xfrm>
            <a:off x="3202517" y="3236544"/>
            <a:ext cx="12005" cy="481010"/>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bwMode="auto">
          <a:xfrm>
            <a:off x="5557974" y="3091665"/>
            <a:ext cx="1315173" cy="239601"/>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3ef87abce4363</a:t>
            </a:r>
          </a:p>
        </p:txBody>
      </p:sp>
      <p:sp>
        <p:nvSpPr>
          <p:cNvPr id="60" name="Rectangle 59"/>
          <p:cNvSpPr/>
          <p:nvPr/>
        </p:nvSpPr>
        <p:spPr bwMode="auto">
          <a:xfrm>
            <a:off x="5546862" y="3374069"/>
            <a:ext cx="1315173" cy="239601"/>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a3b1684fbc770</a:t>
            </a:r>
          </a:p>
        </p:txBody>
      </p:sp>
      <p:sp>
        <p:nvSpPr>
          <p:cNvPr id="61" name="Rounded Rectangle 60"/>
          <p:cNvSpPr/>
          <p:nvPr/>
        </p:nvSpPr>
        <p:spPr bwMode="auto">
          <a:xfrm>
            <a:off x="4933710" y="3164093"/>
            <a:ext cx="817700" cy="361545"/>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solidFill>
                  <a:schemeClr val="tx1"/>
                </a:solidFill>
              </a:rPr>
              <a:t>#0</a:t>
            </a:r>
          </a:p>
          <a:p>
            <a:pPr algn="ctr" defTabSz="699354" fontAlgn="base">
              <a:spcBef>
                <a:spcPct val="0"/>
              </a:spcBef>
              <a:spcAft>
                <a:spcPct val="0"/>
              </a:spcAft>
              <a:defRPr/>
            </a:pPr>
            <a:br>
              <a:rPr lang="en-GB" sz="375" kern="0">
                <a:solidFill>
                  <a:schemeClr val="tx1"/>
                </a:solidFill>
              </a:rPr>
            </a:br>
            <a:endParaRPr lang="en-GB" sz="1500" kern="0">
              <a:solidFill>
                <a:schemeClr val="tx1"/>
              </a:solidFill>
            </a:endParaRPr>
          </a:p>
        </p:txBody>
      </p:sp>
      <p:sp>
        <p:nvSpPr>
          <p:cNvPr id="62" name="Rectangle 61"/>
          <p:cNvSpPr/>
          <p:nvPr/>
        </p:nvSpPr>
        <p:spPr>
          <a:xfrm>
            <a:off x="5171212" y="3350326"/>
            <a:ext cx="402674" cy="323165"/>
          </a:xfrm>
          <a:prstGeom prst="rect">
            <a:avLst/>
          </a:prstGeom>
        </p:spPr>
        <p:txBody>
          <a:bodyPr wrap="none">
            <a:spAutoFit/>
          </a:bodyPr>
          <a:lstStyle/>
          <a:p>
            <a:pPr defTabSz="685800">
              <a:defRPr/>
            </a:pPr>
            <a:r>
              <a:rPr lang="en-GB" sz="1500" kern="0">
                <a:solidFill>
                  <a:sysClr val="windowText" lastClr="000000"/>
                </a:solidFill>
              </a:rPr>
              <a:t>#1</a:t>
            </a:r>
          </a:p>
        </p:txBody>
      </p:sp>
      <p:sp>
        <p:nvSpPr>
          <p:cNvPr id="63" name="Rectangle 62"/>
          <p:cNvSpPr/>
          <p:nvPr/>
        </p:nvSpPr>
        <p:spPr bwMode="auto">
          <a:xfrm>
            <a:off x="6971809" y="3086505"/>
            <a:ext cx="805706" cy="2396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Attack at</a:t>
            </a:r>
          </a:p>
        </p:txBody>
      </p:sp>
      <p:sp>
        <p:nvSpPr>
          <p:cNvPr id="64" name="Rectangle 63"/>
          <p:cNvSpPr/>
          <p:nvPr/>
        </p:nvSpPr>
        <p:spPr bwMode="auto">
          <a:xfrm>
            <a:off x="6966833" y="3382507"/>
            <a:ext cx="805706" cy="2396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dawn!</a:t>
            </a:r>
          </a:p>
        </p:txBody>
      </p:sp>
      <p:sp>
        <p:nvSpPr>
          <p:cNvPr id="65" name="Rectangle 64"/>
          <p:cNvSpPr/>
          <p:nvPr/>
        </p:nvSpPr>
        <p:spPr bwMode="auto">
          <a:xfrm>
            <a:off x="7490727" y="3384323"/>
            <a:ext cx="286789" cy="250254"/>
          </a:xfrm>
          <a:prstGeom prst="rect">
            <a:avLst/>
          </a:prstGeom>
          <a:solidFill>
            <a:schemeClr val="bg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endParaRPr lang="en-GB" sz="1500" kern="0">
              <a:gradFill>
                <a:gsLst>
                  <a:gs pos="0">
                    <a:srgbClr val="FFFFFF"/>
                  </a:gs>
                  <a:gs pos="100000">
                    <a:srgbClr val="FFFFFF"/>
                  </a:gs>
                </a:gsLst>
                <a:lin ang="5400000" scaled="0"/>
              </a:gradFill>
            </a:endParaRPr>
          </a:p>
        </p:txBody>
      </p:sp>
      <p:cxnSp>
        <p:nvCxnSpPr>
          <p:cNvPr id="69" name="Curved Connector 68"/>
          <p:cNvCxnSpPr/>
          <p:nvPr/>
        </p:nvCxnSpPr>
        <p:spPr>
          <a:xfrm rot="16200000" flipH="1">
            <a:off x="4093036" y="2539302"/>
            <a:ext cx="488430" cy="1957733"/>
          </a:xfrm>
          <a:prstGeom prst="curvedConnector2">
            <a:avLst/>
          </a:prstGeom>
          <a:ln w="5715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9" name="Curved Connector 78"/>
          <p:cNvCxnSpPr/>
          <p:nvPr/>
        </p:nvCxnSpPr>
        <p:spPr>
          <a:xfrm rot="5400000" flipH="1" flipV="1">
            <a:off x="4566955" y="3650107"/>
            <a:ext cx="530895" cy="954953"/>
          </a:xfrm>
          <a:prstGeom prst="curvedConnector4">
            <a:avLst>
              <a:gd name="adj1" fmla="val -32295"/>
              <a:gd name="adj2" fmla="val 75303"/>
            </a:avLst>
          </a:prstGeom>
          <a:ln w="5715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bwMode="auto">
          <a:xfrm>
            <a:off x="2805670" y="3717555"/>
            <a:ext cx="817700" cy="274671"/>
          </a:xfrm>
          <a:prstGeom prst="roundRect">
            <a:avLst>
              <a:gd name="adj" fmla="val 50000"/>
            </a:avLst>
          </a:prstGeom>
          <a:solidFill>
            <a:schemeClr val="bg1"/>
          </a:solid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solidFill>
                  <a:srgbClr val="C00000"/>
                </a:solidFill>
              </a:rPr>
              <a:t>encrypt</a:t>
            </a:r>
          </a:p>
        </p:txBody>
      </p:sp>
      <p:cxnSp>
        <p:nvCxnSpPr>
          <p:cNvPr id="147" name="Straight Arrow Connector 146"/>
          <p:cNvCxnSpPr>
            <a:stCxn id="35" idx="0"/>
            <a:endCxn id="54" idx="2"/>
          </p:cNvCxnSpPr>
          <p:nvPr/>
        </p:nvCxnSpPr>
        <p:spPr>
          <a:xfrm flipH="1" flipV="1">
            <a:off x="9896393" y="3865947"/>
            <a:ext cx="1607" cy="1420604"/>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9" name="Curved Connector 148"/>
          <p:cNvCxnSpPr/>
          <p:nvPr/>
        </p:nvCxnSpPr>
        <p:spPr>
          <a:xfrm rot="5400000">
            <a:off x="3384530" y="4365699"/>
            <a:ext cx="943062" cy="997727"/>
          </a:xfrm>
          <a:prstGeom prst="curvedConnector3">
            <a:avLst>
              <a:gd name="adj1" fmla="val 50000"/>
            </a:avLst>
          </a:prstGeom>
          <a:ln w="5715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4" name="Curved Connector 163"/>
          <p:cNvCxnSpPr/>
          <p:nvPr/>
        </p:nvCxnSpPr>
        <p:spPr>
          <a:xfrm flipV="1">
            <a:off x="7952088" y="3047209"/>
            <a:ext cx="1857266" cy="221444"/>
          </a:xfrm>
          <a:prstGeom prst="curvedConnector2">
            <a:avLst/>
          </a:prstGeom>
          <a:ln w="5715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bwMode="auto">
          <a:xfrm>
            <a:off x="2786596" y="2708985"/>
            <a:ext cx="805706" cy="2396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Attack at</a:t>
            </a:r>
          </a:p>
        </p:txBody>
      </p:sp>
      <p:cxnSp>
        <p:nvCxnSpPr>
          <p:cNvPr id="171" name="Straight Arrow Connector 170"/>
          <p:cNvCxnSpPr>
            <a:stCxn id="54" idx="0"/>
            <a:endCxn id="30" idx="2"/>
          </p:cNvCxnSpPr>
          <p:nvPr/>
        </p:nvCxnSpPr>
        <p:spPr>
          <a:xfrm flipH="1" flipV="1">
            <a:off x="9890397" y="2984863"/>
            <a:ext cx="5996" cy="615415"/>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5246028" y="3000898"/>
            <a:ext cx="253746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470472" y="3000898"/>
            <a:ext cx="0" cy="89416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6911539" y="3000897"/>
            <a:ext cx="0" cy="89416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rot="5400000">
            <a:off x="6047220" y="3497663"/>
            <a:ext cx="414949" cy="470898"/>
          </a:xfrm>
          <a:prstGeom prst="rect">
            <a:avLst/>
          </a:prstGeom>
          <a:noFill/>
        </p:spPr>
        <p:txBody>
          <a:bodyPr wrap="squar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a:t>
            </a:r>
          </a:p>
        </p:txBody>
      </p:sp>
      <p:sp>
        <p:nvSpPr>
          <p:cNvPr id="197" name="TextBox 196"/>
          <p:cNvSpPr txBox="1"/>
          <p:nvPr/>
        </p:nvSpPr>
        <p:spPr>
          <a:xfrm rot="5400000">
            <a:off x="7178453" y="3498110"/>
            <a:ext cx="414949" cy="470898"/>
          </a:xfrm>
          <a:prstGeom prst="rect">
            <a:avLst/>
          </a:prstGeom>
          <a:noFill/>
        </p:spPr>
        <p:txBody>
          <a:bodyPr wrap="squar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a:t>
            </a:r>
          </a:p>
        </p:txBody>
      </p:sp>
      <p:sp>
        <p:nvSpPr>
          <p:cNvPr id="198" name="TextBox 197"/>
          <p:cNvSpPr txBox="1"/>
          <p:nvPr/>
        </p:nvSpPr>
        <p:spPr>
          <a:xfrm rot="5400000">
            <a:off x="5188224" y="3489524"/>
            <a:ext cx="414949" cy="470898"/>
          </a:xfrm>
          <a:prstGeom prst="rect">
            <a:avLst/>
          </a:prstGeom>
          <a:noFill/>
        </p:spPr>
        <p:txBody>
          <a:bodyPr wrap="squar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a:t>
            </a:r>
          </a:p>
        </p:txBody>
      </p:sp>
      <p:sp>
        <p:nvSpPr>
          <p:cNvPr id="209" name="TextBox 208"/>
          <p:cNvSpPr txBox="1"/>
          <p:nvPr/>
        </p:nvSpPr>
        <p:spPr>
          <a:xfrm>
            <a:off x="5349266" y="4138604"/>
            <a:ext cx="3301076" cy="907171"/>
          </a:xfrm>
          <a:prstGeom prst="rect">
            <a:avLst/>
          </a:prstGeom>
          <a:noFill/>
        </p:spPr>
        <p:txBody>
          <a:bodyPr wrap="square" lIns="137160" tIns="109728" rIns="137160" bIns="109728" rtlCol="0">
            <a:spAutoFit/>
          </a:bodyPr>
          <a:lstStyle/>
          <a:p>
            <a:pPr defTabSz="685800">
              <a:lnSpc>
                <a:spcPct val="90000"/>
              </a:lnSpc>
              <a:spcAft>
                <a:spcPts val="450"/>
              </a:spcAft>
              <a:defRPr/>
            </a:pPr>
            <a:r>
              <a:rPr lang="en-GB" sz="1650" kern="0">
                <a:solidFill>
                  <a:srgbClr val="580000"/>
                </a:solidFill>
              </a:rPr>
              <a:t>the adversary can distinguish between </a:t>
            </a:r>
            <a:r>
              <a:rPr lang="en-GB" sz="1650" b="1" kern="0">
                <a:solidFill>
                  <a:srgbClr val="C00000"/>
                </a:solidFill>
              </a:rPr>
              <a:t>real</a:t>
            </a:r>
            <a:r>
              <a:rPr lang="en-GB" sz="1650" kern="0">
                <a:solidFill>
                  <a:srgbClr val="580000"/>
                </a:solidFill>
              </a:rPr>
              <a:t> and </a:t>
            </a:r>
            <a:r>
              <a:rPr lang="en-GB" sz="1650" b="1" kern="0">
                <a:solidFill>
                  <a:srgbClr val="0070C0"/>
                </a:solidFill>
              </a:rPr>
              <a:t>ideal</a:t>
            </a:r>
            <a:br>
              <a:rPr lang="en-GB" sz="1650" kern="0">
                <a:solidFill>
                  <a:srgbClr val="580000"/>
                </a:solidFill>
              </a:rPr>
            </a:br>
            <a:r>
              <a:rPr lang="en-GB" sz="1650" kern="0">
                <a:solidFill>
                  <a:srgbClr val="580000"/>
                </a:solidFill>
              </a:rPr>
              <a:t>only with a small probability </a:t>
            </a:r>
          </a:p>
        </p:txBody>
      </p:sp>
      <p:cxnSp>
        <p:nvCxnSpPr>
          <p:cNvPr id="269" name="Straight Arrow Connector 268"/>
          <p:cNvCxnSpPr>
            <a:stCxn id="30" idx="0"/>
            <a:endCxn id="29" idx="2"/>
          </p:cNvCxnSpPr>
          <p:nvPr/>
        </p:nvCxnSpPr>
        <p:spPr>
          <a:xfrm flipH="1" flipV="1">
            <a:off x="9890155" y="2192281"/>
            <a:ext cx="242" cy="55298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p:nvPr/>
        </p:nvCxnSpPr>
        <p:spPr>
          <a:xfrm rot="16200000" flipV="1">
            <a:off x="7794518" y="3525976"/>
            <a:ext cx="2080246" cy="1864869"/>
          </a:xfrm>
          <a:prstGeom prst="curvedConnector2">
            <a:avLst/>
          </a:prstGeom>
          <a:ln w="5715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bwMode="auto">
          <a:xfrm>
            <a:off x="8438904" y="3717553"/>
            <a:ext cx="722807" cy="612740"/>
          </a:xfrm>
          <a:prstGeom prst="roundRect">
            <a:avLst/>
          </a:prstGeom>
          <a:solidFill>
            <a:schemeClr val="bg1"/>
          </a:solid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defRPr/>
            </a:pPr>
            <a:r>
              <a:rPr lang="en-GB" sz="1500" kern="0">
                <a:solidFill>
                  <a:srgbClr val="00B0F0"/>
                </a:solidFill>
              </a:rPr>
              <a:t>table lookup</a:t>
            </a:r>
          </a:p>
        </p:txBody>
      </p:sp>
      <p:cxnSp>
        <p:nvCxnSpPr>
          <p:cNvPr id="59" name="Straight Arrow Connector 58"/>
          <p:cNvCxnSpPr/>
          <p:nvPr/>
        </p:nvCxnSpPr>
        <p:spPr>
          <a:xfrm>
            <a:off x="4225369" y="5301092"/>
            <a:ext cx="4480778" cy="18032"/>
          </a:xfrm>
          <a:prstGeom prst="straightConnector1">
            <a:avLst/>
          </a:prstGeom>
          <a:ln w="28575">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527321" y="5262855"/>
            <a:ext cx="2146100" cy="470898"/>
          </a:xfrm>
          <a:prstGeom prst="rect">
            <a:avLst/>
          </a:prstGeom>
          <a:noFill/>
          <a:ln>
            <a:noFill/>
            <a:prstDash val="solid"/>
          </a:ln>
        </p:spPr>
        <p:txBody>
          <a:bodyPr wrap="none" lIns="137160" tIns="109728" rIns="137160" bIns="109728" rtlCol="0">
            <a:spAutoFit/>
          </a:bodyPr>
          <a:lstStyle/>
          <a:p>
            <a:pPr defTabSz="685800">
              <a:lnSpc>
                <a:spcPct val="90000"/>
              </a:lnSpc>
              <a:spcAft>
                <a:spcPts val="450"/>
              </a:spcAft>
              <a:defRPr/>
            </a:pPr>
            <a:r>
              <a:rPr lang="en-GB" kern="0">
                <a:gradFill>
                  <a:gsLst>
                    <a:gs pos="2917">
                      <a:schemeClr val="tx1"/>
                    </a:gs>
                    <a:gs pos="30000">
                      <a:schemeClr val="tx1"/>
                    </a:gs>
                  </a:gsLst>
                  <a:lin ang="5400000" scaled="0"/>
                </a:gradFill>
              </a:rPr>
              <a:t>untrusted network</a:t>
            </a:r>
          </a:p>
        </p:txBody>
      </p:sp>
      <p:sp>
        <p:nvSpPr>
          <p:cNvPr id="68" name="Rectangle 67"/>
          <p:cNvSpPr/>
          <p:nvPr/>
        </p:nvSpPr>
        <p:spPr>
          <a:xfrm>
            <a:off x="3353435" y="3982535"/>
            <a:ext cx="402674" cy="323165"/>
          </a:xfrm>
          <a:prstGeom prst="rect">
            <a:avLst/>
          </a:prstGeom>
        </p:spPr>
        <p:txBody>
          <a:bodyPr wrap="none">
            <a:spAutoFit/>
          </a:bodyPr>
          <a:lstStyle/>
          <a:p>
            <a:pPr defTabSz="685800">
              <a:defRPr/>
            </a:pPr>
            <a:r>
              <a:rPr lang="en-GB" sz="1500" kern="0">
                <a:solidFill>
                  <a:sysClr val="windowText" lastClr="000000"/>
                </a:solidFill>
              </a:rPr>
              <a:t>#2</a:t>
            </a:r>
          </a:p>
        </p:txBody>
      </p:sp>
      <p:sp>
        <p:nvSpPr>
          <p:cNvPr id="70" name="Rectangle 69"/>
          <p:cNvSpPr/>
          <p:nvPr/>
        </p:nvSpPr>
        <p:spPr>
          <a:xfrm>
            <a:off x="9453418" y="3878214"/>
            <a:ext cx="402674" cy="323165"/>
          </a:xfrm>
          <a:prstGeom prst="rect">
            <a:avLst/>
          </a:prstGeom>
        </p:spPr>
        <p:txBody>
          <a:bodyPr wrap="none">
            <a:spAutoFit/>
          </a:bodyPr>
          <a:lstStyle/>
          <a:p>
            <a:pPr defTabSz="685800">
              <a:defRPr/>
            </a:pPr>
            <a:r>
              <a:rPr lang="en-GB" sz="1500" kern="0">
                <a:solidFill>
                  <a:sysClr val="windowText" lastClr="000000"/>
                </a:solidFill>
              </a:rPr>
              <a:t>#1</a:t>
            </a:r>
          </a:p>
        </p:txBody>
      </p:sp>
      <p:sp>
        <p:nvSpPr>
          <p:cNvPr id="35" name="Rectangle 34"/>
          <p:cNvSpPr/>
          <p:nvPr/>
        </p:nvSpPr>
        <p:spPr bwMode="auto">
          <a:xfrm>
            <a:off x="9240414" y="5286552"/>
            <a:ext cx="1315173" cy="239601"/>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defRPr/>
            </a:pPr>
            <a:r>
              <a:rPr lang="en-GB" sz="1500" kern="0">
                <a:gradFill>
                  <a:gsLst>
                    <a:gs pos="0">
                      <a:srgbClr val="FFFFFF"/>
                    </a:gs>
                    <a:gs pos="100000">
                      <a:srgbClr val="FFFFFF"/>
                    </a:gs>
                  </a:gsLst>
                  <a:lin ang="5400000" scaled="0"/>
                </a:gradFill>
              </a:rPr>
              <a:t>3ef87abce4363</a:t>
            </a:r>
          </a:p>
        </p:txBody>
      </p:sp>
    </p:spTree>
    <p:extLst>
      <p:ext uri="{BB962C8B-B14F-4D97-AF65-F5344CB8AC3E}">
        <p14:creationId xmlns:p14="http://schemas.microsoft.com/office/powerpoint/2010/main" val="646788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209" grpId="0"/>
      <p:bldP spid="1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4C11643-2413-4D51-8394-38E2530F2399}"/>
              </a:ext>
            </a:extLst>
          </p:cNvPr>
          <p:cNvSpPr/>
          <p:nvPr/>
        </p:nvSpPr>
        <p:spPr>
          <a:xfrm>
            <a:off x="7734818" y="4805211"/>
            <a:ext cx="760490" cy="234741"/>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30" name="Rounded Rectangle 29"/>
          <p:cNvSpPr/>
          <p:nvPr/>
        </p:nvSpPr>
        <p:spPr>
          <a:xfrm>
            <a:off x="7151268" y="2541329"/>
            <a:ext cx="3354472" cy="3426451"/>
          </a:xfrm>
          <a:prstGeom prst="roundRect">
            <a:avLst/>
          </a:prstGeom>
          <a:noFill/>
          <a:ln w="44450" cap="flat" cmpd="sng" algn="ctr">
            <a:solidFill>
              <a:srgbClr val="51C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8168423" y="2837433"/>
            <a:ext cx="1243914" cy="38108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TLS</a:t>
            </a:r>
          </a:p>
        </p:txBody>
      </p:sp>
      <p:sp>
        <p:nvSpPr>
          <p:cNvPr id="21" name="Rectangle 20"/>
          <p:cNvSpPr/>
          <p:nvPr/>
        </p:nvSpPr>
        <p:spPr>
          <a:xfrm>
            <a:off x="7396546" y="4415346"/>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RSA</a:t>
            </a:r>
          </a:p>
        </p:txBody>
      </p:sp>
      <p:sp>
        <p:nvSpPr>
          <p:cNvPr id="22" name="Rectangle 21"/>
          <p:cNvSpPr/>
          <p:nvPr/>
        </p:nvSpPr>
        <p:spPr>
          <a:xfrm>
            <a:off x="8168423" y="4415346"/>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SHA</a:t>
            </a:r>
          </a:p>
        </p:txBody>
      </p:sp>
      <p:sp>
        <p:nvSpPr>
          <p:cNvPr id="24" name="TextBox 23"/>
          <p:cNvSpPr txBox="1"/>
          <p:nvPr/>
        </p:nvSpPr>
        <p:spPr>
          <a:xfrm>
            <a:off x="7656843" y="5480596"/>
            <a:ext cx="2545858" cy="369332"/>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sysClr val="windowText" lastClr="000000"/>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Network buffers</a:t>
            </a:r>
          </a:p>
        </p:txBody>
      </p:sp>
      <p:sp>
        <p:nvSpPr>
          <p:cNvPr id="26" name="TextBox 25"/>
          <p:cNvSpPr txBox="1"/>
          <p:nvPr/>
        </p:nvSpPr>
        <p:spPr>
          <a:xfrm>
            <a:off x="7151268" y="6159289"/>
            <a:ext cx="3559810" cy="369332"/>
          </a:xfrm>
          <a:prstGeom prst="rect">
            <a:avLst/>
          </a:prstGeom>
          <a:solidFill>
            <a:srgbClr val="E7E6E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a:ea typeface="+mn-ea"/>
                <a:cs typeface="+mn-cs"/>
              </a:rPr>
              <a:t>Untrusted network (TCP, UDP, …)</a:t>
            </a:r>
          </a:p>
        </p:txBody>
      </p:sp>
      <p:cxnSp>
        <p:nvCxnSpPr>
          <p:cNvPr id="27" name="Straight Arrow Connector 26"/>
          <p:cNvCxnSpPr/>
          <p:nvPr/>
        </p:nvCxnSpPr>
        <p:spPr>
          <a:xfrm>
            <a:off x="8929772" y="5844998"/>
            <a:ext cx="0" cy="299246"/>
          </a:xfrm>
          <a:prstGeom prst="straightConnector1">
            <a:avLst/>
          </a:prstGeom>
          <a:noFill/>
          <a:ln w="28575" cap="flat" cmpd="sng" algn="ctr">
            <a:solidFill>
              <a:schemeClr val="tx1"/>
            </a:solidFill>
            <a:prstDash val="solid"/>
            <a:miter lim="800000"/>
            <a:tailEnd type="triangle"/>
          </a:ln>
          <a:effectLst/>
        </p:spPr>
      </p:cxnSp>
      <p:sp>
        <p:nvSpPr>
          <p:cNvPr id="28" name="TextBox 27"/>
          <p:cNvSpPr txBox="1"/>
          <p:nvPr/>
        </p:nvSpPr>
        <p:spPr>
          <a:xfrm>
            <a:off x="7274268" y="4846697"/>
            <a:ext cx="1295296"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Segoe UI"/>
                <a:ea typeface="+mn-ea"/>
                <a:cs typeface="+mn-cs"/>
              </a:rPr>
              <a:t>Crypto Algorithms</a:t>
            </a:r>
            <a:endParaRPr kumimoji="0" lang="en-US" sz="1800" b="0" i="0" u="none" strike="noStrike" kern="0" cap="none" spc="0" normalizeH="0" baseline="0" noProof="0" dirty="0">
              <a:ln>
                <a:noFill/>
              </a:ln>
              <a:solidFill>
                <a:prstClr val="black"/>
              </a:solidFill>
              <a:effectLst/>
              <a:uLnTx/>
              <a:uFillTx/>
              <a:latin typeface="Segoe UI"/>
              <a:ea typeface="+mn-ea"/>
              <a:cs typeface="+mn-cs"/>
            </a:endParaRPr>
          </a:p>
        </p:txBody>
      </p:sp>
      <p:cxnSp>
        <p:nvCxnSpPr>
          <p:cNvPr id="33" name="Straight Arrow Connector 32"/>
          <p:cNvCxnSpPr>
            <a:cxnSpLocks/>
            <a:stCxn id="82" idx="0"/>
            <a:endCxn id="18" idx="2"/>
          </p:cNvCxnSpPr>
          <p:nvPr/>
        </p:nvCxnSpPr>
        <p:spPr>
          <a:xfrm flipV="1">
            <a:off x="7648273" y="3218518"/>
            <a:ext cx="1142107" cy="833680"/>
          </a:xfrm>
          <a:prstGeom prst="straightConnector1">
            <a:avLst/>
          </a:prstGeom>
          <a:noFill/>
          <a:ln w="28575" cap="flat" cmpd="sng" algn="ctr">
            <a:solidFill>
              <a:schemeClr val="tx1"/>
            </a:solidFill>
            <a:prstDash val="solid"/>
            <a:miter lim="800000"/>
            <a:headEnd type="triangle" w="med" len="med"/>
            <a:tailEnd type="none" w="med" len="med"/>
          </a:ln>
          <a:effectLst/>
        </p:spPr>
      </p:cxn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534" y="1726796"/>
            <a:ext cx="623002" cy="358454"/>
          </a:xfrm>
          <a:prstGeom prst="rect">
            <a:avLst/>
          </a:prstGeom>
          <a:ln w="28575" cap="sq">
            <a:solidFill>
              <a:srgbClr val="000000"/>
            </a:solidFill>
            <a:miter lim="800000"/>
          </a:ln>
          <a:effectLst/>
        </p:spPr>
      </p:pic>
      <p:pic>
        <p:nvPicPr>
          <p:cNvPr id="73" name="Picture 2" descr="F*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6780" y="921884"/>
            <a:ext cx="708510" cy="708379"/>
          </a:xfrm>
          <a:prstGeom prst="rect">
            <a:avLst/>
          </a:prstGeom>
          <a:ln w="28575" cap="sq">
            <a:solidFill>
              <a:srgbClr val="000000"/>
            </a:solidFill>
            <a:miter lim="800000"/>
          </a:ln>
          <a:effectLst/>
          <a:extLst>
            <a:ext uri="{909E8E84-426E-40DD-AFC4-6F175D3DCCD1}">
              <a14:hiddenFill xmlns:a14="http://schemas.microsoft.com/office/drawing/2010/main">
                <a:solidFill>
                  <a:srgbClr val="FFFFFF"/>
                </a:solidFill>
              </a14:hiddenFill>
            </a:ext>
          </a:extLst>
        </p:spPr>
      </p:pic>
      <p:sp>
        <p:nvSpPr>
          <p:cNvPr id="51" name="Title 1"/>
          <p:cNvSpPr txBox="1">
            <a:spLocks/>
          </p:cNvSpPr>
          <p:nvPr/>
        </p:nvSpPr>
        <p:spPr>
          <a:xfrm>
            <a:off x="333767" y="108818"/>
            <a:ext cx="11655840" cy="2146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Segoe UI Light"/>
              </a:rPr>
              <a:t>Project Everest</a:t>
            </a:r>
            <a:endParaRPr lang="en-US" sz="4000" b="1" dirty="0">
              <a:solidFill>
                <a:schemeClr val="tx2"/>
              </a:solidFill>
              <a:latin typeface="Segoe UI Light"/>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srgbClr val="525051"/>
                </a:solidFill>
                <a:latin typeface="Segoe UI Light"/>
              </a:rPr>
              <a:t>Verified Secure Components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srgbClr val="525051"/>
                </a:solidFill>
                <a:latin typeface="Segoe UI Light"/>
              </a:rPr>
              <a:t>in the TLS Ecosystem</a:t>
            </a:r>
            <a:endParaRPr kumimoji="0" lang="en-US" sz="4000" b="1" i="0" u="none" strike="noStrike" kern="1200" cap="none" spc="0" normalizeH="0" baseline="0" noProof="0" dirty="0">
              <a:ln>
                <a:noFill/>
              </a:ln>
              <a:solidFill>
                <a:srgbClr val="525051"/>
              </a:solidFill>
              <a:effectLst/>
              <a:uLnTx/>
              <a:uFillTx/>
              <a:latin typeface="Segoe UI Light"/>
              <a:ea typeface="+mj-ea"/>
              <a:cs typeface="+mj-cs"/>
            </a:endParaRPr>
          </a:p>
        </p:txBody>
      </p:sp>
      <p:cxnSp>
        <p:nvCxnSpPr>
          <p:cNvPr id="53" name="Straight Arrow Connector 52">
            <a:extLst>
              <a:ext uri="{FF2B5EF4-FFF2-40B4-BE49-F238E27FC236}">
                <a16:creationId xmlns:a16="http://schemas.microsoft.com/office/drawing/2014/main" id="{6CFE5FF8-CB96-41B5-9F91-B94587753750}"/>
              </a:ext>
            </a:extLst>
          </p:cNvPr>
          <p:cNvCxnSpPr>
            <a:cxnSpLocks/>
            <a:stCxn id="54" idx="2"/>
          </p:cNvCxnSpPr>
          <p:nvPr/>
        </p:nvCxnSpPr>
        <p:spPr>
          <a:xfrm>
            <a:off x="9764108" y="4283827"/>
            <a:ext cx="0" cy="1268564"/>
          </a:xfrm>
          <a:prstGeom prst="straightConnector1">
            <a:avLst/>
          </a:prstGeom>
          <a:noFill/>
          <a:ln w="28575" cap="flat" cmpd="sng" algn="ctr">
            <a:solidFill>
              <a:schemeClr val="tx1"/>
            </a:solidFill>
            <a:prstDash val="solid"/>
            <a:miter lim="800000"/>
            <a:tailEnd type="triangle"/>
          </a:ln>
          <a:effectLst/>
        </p:spPr>
      </p:cxnSp>
      <p:sp>
        <p:nvSpPr>
          <p:cNvPr id="54" name="Rectangle 53">
            <a:extLst>
              <a:ext uri="{FF2B5EF4-FFF2-40B4-BE49-F238E27FC236}">
                <a16:creationId xmlns:a16="http://schemas.microsoft.com/office/drawing/2014/main" id="{A4EA9B52-8FA7-4EE8-ADE3-75DC946B6D8B}"/>
              </a:ext>
            </a:extLst>
          </p:cNvPr>
          <p:cNvSpPr/>
          <p:nvPr/>
        </p:nvSpPr>
        <p:spPr>
          <a:xfrm>
            <a:off x="9373930" y="3958304"/>
            <a:ext cx="780355" cy="325523"/>
          </a:xfrm>
          <a:prstGeom prst="rect">
            <a:avLst/>
          </a:prstGeom>
          <a:noFill/>
          <a:ln w="1270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Calibri" panose="020F0502020204030204"/>
                <a:ea typeface="+mn-ea"/>
                <a:cs typeface="+mn-cs"/>
              </a:rPr>
              <a:t>QUIC</a:t>
            </a:r>
          </a:p>
        </p:txBody>
      </p:sp>
      <p:sp>
        <p:nvSpPr>
          <p:cNvPr id="74" name="AutoShape 2" descr="Image result for windows logo">
            <a:extLst>
              <a:ext uri="{FF2B5EF4-FFF2-40B4-BE49-F238E27FC236}">
                <a16:creationId xmlns:a16="http://schemas.microsoft.com/office/drawing/2014/main" id="{243F4E48-6129-4CDE-B7A3-3F0B07805EC1}"/>
              </a:ext>
            </a:extLst>
          </p:cNvPr>
          <p:cNvSpPr>
            <a:spLocks noChangeAspect="1" noChangeArrowheads="1"/>
          </p:cNvSpPr>
          <p:nvPr/>
        </p:nvSpPr>
        <p:spPr bwMode="auto">
          <a:xfrm>
            <a:off x="4780707" y="-86315"/>
            <a:ext cx="64516" cy="64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2B047AF1-8CC1-4E2B-B330-3F8FC556768F}"/>
              </a:ext>
            </a:extLst>
          </p:cNvPr>
          <p:cNvSpPr/>
          <p:nvPr/>
        </p:nvSpPr>
        <p:spPr>
          <a:xfrm>
            <a:off x="7297194" y="4052198"/>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ECDH</a:t>
            </a:r>
          </a:p>
        </p:txBody>
      </p:sp>
      <p:sp>
        <p:nvSpPr>
          <p:cNvPr id="83" name="Rectangle 82">
            <a:extLst>
              <a:ext uri="{FF2B5EF4-FFF2-40B4-BE49-F238E27FC236}">
                <a16:creationId xmlns:a16="http://schemas.microsoft.com/office/drawing/2014/main" id="{64B17E4C-1EE4-4980-B441-E93D8E9963DC}"/>
              </a:ext>
            </a:extLst>
          </p:cNvPr>
          <p:cNvSpPr/>
          <p:nvPr/>
        </p:nvSpPr>
        <p:spPr>
          <a:xfrm>
            <a:off x="8058205" y="4052198"/>
            <a:ext cx="702157" cy="418289"/>
          </a:xfrm>
          <a:prstGeom prst="rect">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AES</a:t>
            </a:r>
          </a:p>
        </p:txBody>
      </p:sp>
      <p:sp>
        <p:nvSpPr>
          <p:cNvPr id="2" name="Rectangle: Rounded Corners 1">
            <a:extLst>
              <a:ext uri="{FF2B5EF4-FFF2-40B4-BE49-F238E27FC236}">
                <a16:creationId xmlns:a16="http://schemas.microsoft.com/office/drawing/2014/main" id="{2FB5EAD4-0F04-421E-86D2-EE9874D8AF3D}"/>
              </a:ext>
            </a:extLst>
          </p:cNvPr>
          <p:cNvSpPr/>
          <p:nvPr/>
        </p:nvSpPr>
        <p:spPr bwMode="auto">
          <a:xfrm>
            <a:off x="120460" y="6603392"/>
            <a:ext cx="1957522" cy="186165"/>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A24228"/>
              </a:solidFill>
            </a:endParaRPr>
          </a:p>
        </p:txBody>
      </p:sp>
      <p:cxnSp>
        <p:nvCxnSpPr>
          <p:cNvPr id="67" name="Straight Arrow Connector 66">
            <a:extLst>
              <a:ext uri="{FF2B5EF4-FFF2-40B4-BE49-F238E27FC236}">
                <a16:creationId xmlns:a16="http://schemas.microsoft.com/office/drawing/2014/main" id="{3D7732D7-E5DC-4D40-B0FA-79E0525BC260}"/>
              </a:ext>
            </a:extLst>
          </p:cNvPr>
          <p:cNvCxnSpPr>
            <a:cxnSpLocks/>
            <a:stCxn id="83" idx="0"/>
            <a:endCxn id="18" idx="2"/>
          </p:cNvCxnSpPr>
          <p:nvPr/>
        </p:nvCxnSpPr>
        <p:spPr>
          <a:xfrm flipV="1">
            <a:off x="8409284" y="3218518"/>
            <a:ext cx="381096" cy="833680"/>
          </a:xfrm>
          <a:prstGeom prst="straightConnector1">
            <a:avLst/>
          </a:prstGeom>
          <a:noFill/>
          <a:ln w="28575" cap="flat" cmpd="sng" algn="ctr">
            <a:solidFill>
              <a:schemeClr val="tx1"/>
            </a:solidFill>
            <a:prstDash val="solid"/>
            <a:miter lim="800000"/>
            <a:headEnd type="triangle" w="med" len="med"/>
            <a:tailEnd type="none" w="med" len="med"/>
          </a:ln>
          <a:effectLst/>
        </p:spPr>
      </p:cxnSp>
      <p:cxnSp>
        <p:nvCxnSpPr>
          <p:cNvPr id="25" name="Connector: Elbow 24">
            <a:extLst>
              <a:ext uri="{FF2B5EF4-FFF2-40B4-BE49-F238E27FC236}">
                <a16:creationId xmlns:a16="http://schemas.microsoft.com/office/drawing/2014/main" id="{2E9FE035-24C0-4583-A75E-ED421838FE30}"/>
              </a:ext>
            </a:extLst>
          </p:cNvPr>
          <p:cNvCxnSpPr>
            <a:stCxn id="54" idx="0"/>
            <a:endCxn id="18" idx="3"/>
          </p:cNvCxnSpPr>
          <p:nvPr/>
        </p:nvCxnSpPr>
        <p:spPr>
          <a:xfrm rot="16200000" flipV="1">
            <a:off x="9123059" y="3317254"/>
            <a:ext cx="930328" cy="351771"/>
          </a:xfrm>
          <a:prstGeom prst="bentConnector2">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9FCB3F3-8B47-44E5-A35D-5D4064BF45BC}"/>
              </a:ext>
            </a:extLst>
          </p:cNvPr>
          <p:cNvCxnSpPr/>
          <p:nvPr/>
        </p:nvCxnSpPr>
        <p:spPr>
          <a:xfrm>
            <a:off x="9018932" y="3250751"/>
            <a:ext cx="0" cy="2212954"/>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Content Placeholder 1">
            <a:extLst>
              <a:ext uri="{FF2B5EF4-FFF2-40B4-BE49-F238E27FC236}">
                <a16:creationId xmlns:a16="http://schemas.microsoft.com/office/drawing/2014/main" id="{D656DB12-80C2-42DF-97BC-476548228DF5}"/>
              </a:ext>
            </a:extLst>
          </p:cNvPr>
          <p:cNvSpPr>
            <a:spLocks noGrp="1"/>
          </p:cNvSpPr>
          <p:nvPr>
            <p:ph idx="10"/>
          </p:nvPr>
        </p:nvSpPr>
        <p:spPr>
          <a:xfrm>
            <a:off x="415099" y="2473780"/>
            <a:ext cx="5351148" cy="4222694"/>
          </a:xfrm>
        </p:spPr>
        <p:txBody>
          <a:bodyPr/>
          <a:lstStyle/>
          <a:p>
            <a:r>
              <a:rPr lang="en-US" sz="3200" dirty="0"/>
              <a:t>Strong verified security</a:t>
            </a:r>
          </a:p>
          <a:p>
            <a:r>
              <a:rPr lang="en-US" sz="3200" dirty="0"/>
              <a:t>Widespread deployment</a:t>
            </a:r>
          </a:p>
          <a:p>
            <a:r>
              <a:rPr lang="en-US" sz="3200" dirty="0"/>
              <a:t>Trustworthy, usable tools</a:t>
            </a:r>
          </a:p>
          <a:p>
            <a:r>
              <a:rPr lang="en-US" sz="3200" dirty="0"/>
              <a:t>Growing expertise in</a:t>
            </a:r>
            <a:br>
              <a:rPr lang="en-US" sz="3200" dirty="0"/>
            </a:br>
            <a:r>
              <a:rPr lang="en-US" sz="3200" dirty="0"/>
              <a:t>high-assurance software</a:t>
            </a:r>
            <a:br>
              <a:rPr lang="en-US" sz="3200" dirty="0"/>
            </a:br>
            <a:r>
              <a:rPr lang="en-US" sz="3200" dirty="0"/>
              <a:t>development</a:t>
            </a:r>
          </a:p>
          <a:p>
            <a:r>
              <a:rPr lang="en-US" sz="3200" dirty="0"/>
              <a:t>Open source</a:t>
            </a:r>
          </a:p>
          <a:p>
            <a:pPr marL="0" indent="0">
              <a:buNone/>
            </a:pPr>
            <a:endParaRPr lang="en-US" sz="3200" dirty="0"/>
          </a:p>
        </p:txBody>
      </p:sp>
    </p:spTree>
    <p:extLst>
      <p:ext uri="{BB962C8B-B14F-4D97-AF65-F5344CB8AC3E}">
        <p14:creationId xmlns:p14="http://schemas.microsoft.com/office/powerpoint/2010/main" val="34873269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descr="F*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5806" y="2169492"/>
            <a:ext cx="1505324" cy="1505324"/>
          </a:xfrm>
          <a:prstGeom prst="rect">
            <a:avLst/>
          </a:prstGeom>
          <a:ln w="28575" cap="sq">
            <a:noFill/>
            <a:miter lim="800000"/>
          </a:ln>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58828" y="1258660"/>
            <a:ext cx="18907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UI"/>
                <a:ea typeface="+mn-ea"/>
                <a:cs typeface="+mn-cs"/>
              </a:rPr>
              <a:t>F*: A general purpose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UI"/>
                <a:ea typeface="+mn-ea"/>
                <a:cs typeface="+mn-cs"/>
              </a:rPr>
              <a:t>pro</a:t>
            </a:r>
            <a:r>
              <a:rPr kumimoji="0" lang="en-US" sz="1400" b="1" i="0" u="none" strike="noStrike" kern="0" cap="none" spc="0" normalizeH="0" baseline="0" noProof="0" dirty="0" err="1">
                <a:ln>
                  <a:noFill/>
                </a:ln>
                <a:solidFill>
                  <a:sysClr val="windowText" lastClr="000000"/>
                </a:solidFill>
                <a:effectLst/>
                <a:uLnTx/>
                <a:uFillTx/>
                <a:latin typeface="Segoe UI"/>
                <a:ea typeface="+mn-ea"/>
                <a:cs typeface="+mn-cs"/>
              </a:rPr>
              <a:t>gramming</a:t>
            </a:r>
            <a:r>
              <a:rPr kumimoji="0" lang="en-US" sz="1400" b="1" i="0" u="none" strike="noStrike" kern="0" cap="none" spc="0" normalizeH="0" baseline="0" noProof="0" dirty="0">
                <a:ln>
                  <a:noFill/>
                </a:ln>
                <a:solidFill>
                  <a:sysClr val="windowText" lastClr="000000"/>
                </a:solidFill>
                <a:effectLst/>
                <a:uLnTx/>
                <a:uFillTx/>
                <a:latin typeface="Segoe UI"/>
                <a:ea typeface="+mn-ea"/>
                <a:cs typeface="+mn-cs"/>
              </a:rPr>
              <a:t>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UI"/>
                <a:ea typeface="+mn-ea"/>
                <a:cs typeface="+mn-cs"/>
              </a:rPr>
              <a:t>and verification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UI"/>
                <a:ea typeface="+mn-ea"/>
                <a:cs typeface="+mn-cs"/>
              </a:rPr>
              <a:t>tool</a:t>
            </a:r>
          </a:p>
        </p:txBody>
      </p:sp>
      <p:grpSp>
        <p:nvGrpSpPr>
          <p:cNvPr id="25" name="Group 24">
            <a:extLst>
              <a:ext uri="{FF2B5EF4-FFF2-40B4-BE49-F238E27FC236}">
                <a16:creationId xmlns:a16="http://schemas.microsoft.com/office/drawing/2014/main" id="{E49A35CA-5427-49D2-9D63-90D4E3F76508}"/>
              </a:ext>
            </a:extLst>
          </p:cNvPr>
          <p:cNvGrpSpPr/>
          <p:nvPr/>
        </p:nvGrpSpPr>
        <p:grpSpPr>
          <a:xfrm>
            <a:off x="316095" y="3495299"/>
            <a:ext cx="2445533" cy="2405893"/>
            <a:chOff x="316095" y="3495299"/>
            <a:chExt cx="2445533" cy="2405893"/>
          </a:xfrm>
        </p:grpSpPr>
        <p:cxnSp>
          <p:nvCxnSpPr>
            <p:cNvPr id="42" name="Straight Arrow Connector 41">
              <a:extLst>
                <a:ext uri="{FF2B5EF4-FFF2-40B4-BE49-F238E27FC236}">
                  <a16:creationId xmlns:a16="http://schemas.microsoft.com/office/drawing/2014/main" id="{DFD8FA7A-BECB-40E5-8A44-0F6BA0492CD4}"/>
                </a:ext>
              </a:extLst>
            </p:cNvPr>
            <p:cNvCxnSpPr>
              <a:cxnSpLocks/>
            </p:cNvCxnSpPr>
            <p:nvPr/>
          </p:nvCxnSpPr>
          <p:spPr>
            <a:xfrm>
              <a:off x="1968468" y="4672510"/>
              <a:ext cx="7722" cy="498492"/>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1BABBFC8-7B18-4646-AAAA-395BA3CBA341}"/>
                </a:ext>
              </a:extLst>
            </p:cNvPr>
            <p:cNvSpPr/>
            <p:nvPr/>
          </p:nvSpPr>
          <p:spPr bwMode="auto">
            <a:xfrm>
              <a:off x="1175308" y="4024153"/>
              <a:ext cx="1586320" cy="648357"/>
            </a:xfrm>
            <a:prstGeom prst="rect">
              <a:avLst/>
            </a:prstGeom>
            <a:noFill/>
            <a:ln w="28575">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525051"/>
                  </a:solidFill>
                  <a:effectLst/>
                  <a:uLnTx/>
                  <a:uFillTx/>
                  <a:latin typeface="Calibri" panose="020F0502020204030204"/>
                  <a:ea typeface="+mn-ea"/>
                  <a:cs typeface="+mn-cs"/>
                </a:rPr>
                <a:t>kreMLin</a:t>
              </a:r>
              <a:endParaRPr kumimoji="0" lang="en-US" sz="2800" b="1" i="0" u="none" strike="noStrike" kern="0" cap="none" spc="0" normalizeH="0" baseline="0" noProof="0" dirty="0">
                <a:ln>
                  <a:noFill/>
                </a:ln>
                <a:solidFill>
                  <a:srgbClr val="525051"/>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AAAED48-1601-482F-B6C0-361E1884DBCA}"/>
                </a:ext>
              </a:extLst>
            </p:cNvPr>
            <p:cNvSpPr/>
            <p:nvPr/>
          </p:nvSpPr>
          <p:spPr bwMode="auto">
            <a:xfrm>
              <a:off x="1281813" y="5171002"/>
              <a:ext cx="1388754" cy="73019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C</a:t>
              </a:r>
            </a:p>
          </p:txBody>
        </p:sp>
        <p:cxnSp>
          <p:nvCxnSpPr>
            <p:cNvPr id="44" name="Straight Arrow Connector 43">
              <a:extLst>
                <a:ext uri="{FF2B5EF4-FFF2-40B4-BE49-F238E27FC236}">
                  <a16:creationId xmlns:a16="http://schemas.microsoft.com/office/drawing/2014/main" id="{AE4D4CAD-B1DE-4390-A16A-A68FDB439642}"/>
                </a:ext>
              </a:extLst>
            </p:cNvPr>
            <p:cNvCxnSpPr>
              <a:cxnSpLocks/>
              <a:endCxn id="38" idx="0"/>
            </p:cNvCxnSpPr>
            <p:nvPr/>
          </p:nvCxnSpPr>
          <p:spPr>
            <a:xfrm>
              <a:off x="1968468" y="3495299"/>
              <a:ext cx="0" cy="528854"/>
            </a:xfrm>
            <a:prstGeom prst="straightConnector1">
              <a:avLst/>
            </a:prstGeom>
            <a:ln w="57150">
              <a:headEnd type="none"/>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1B937AE3-5619-4EF1-B640-E75C318963A7}"/>
                </a:ext>
              </a:extLst>
            </p:cNvPr>
            <p:cNvSpPr txBox="1"/>
            <p:nvPr/>
          </p:nvSpPr>
          <p:spPr>
            <a:xfrm>
              <a:off x="316095" y="4672510"/>
              <a:ext cx="150137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UI"/>
                  <a:ea typeface="+mn-ea"/>
                  <a:cs typeface="+mn-cs"/>
                </a:rPr>
                <a:t>Compiler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UI"/>
                  <a:ea typeface="+mn-ea"/>
                  <a:cs typeface="+mn-cs"/>
                </a:rPr>
                <a:t>(a subset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UI"/>
                  <a:ea typeface="+mn-ea"/>
                  <a:cs typeface="+mn-cs"/>
                </a:rPr>
                <a:t> F* to C</a:t>
              </a:r>
            </a:p>
          </p:txBody>
        </p:sp>
      </p:grpSp>
      <p:sp>
        <p:nvSpPr>
          <p:cNvPr id="49" name="Rectangle 48">
            <a:extLst>
              <a:ext uri="{FF2B5EF4-FFF2-40B4-BE49-F238E27FC236}">
                <a16:creationId xmlns:a16="http://schemas.microsoft.com/office/drawing/2014/main" id="{92C562E0-7645-4040-AD97-AA985C8F4901}"/>
              </a:ext>
            </a:extLst>
          </p:cNvPr>
          <p:cNvSpPr/>
          <p:nvPr/>
        </p:nvSpPr>
        <p:spPr bwMode="auto">
          <a:xfrm>
            <a:off x="4970766" y="6000108"/>
            <a:ext cx="45719" cy="4571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032" name="TextBox 1031">
            <a:extLst>
              <a:ext uri="{FF2B5EF4-FFF2-40B4-BE49-F238E27FC236}">
                <a16:creationId xmlns:a16="http://schemas.microsoft.com/office/drawing/2014/main" id="{CCAC74A8-4228-43D1-9376-680396899E4D}"/>
              </a:ext>
            </a:extLst>
          </p:cNvPr>
          <p:cNvSpPr txBox="1"/>
          <p:nvPr/>
        </p:nvSpPr>
        <p:spPr>
          <a:xfrm>
            <a:off x="422168" y="160898"/>
            <a:ext cx="9411587" cy="7940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1" i="0" u="none" strike="noStrike" kern="1200" cap="none" spc="0" normalizeH="0" baseline="0" noProof="0" dirty="0">
                <a:ln>
                  <a:noFill/>
                </a:ln>
                <a:solidFill>
                  <a:srgbClr val="00BCF2"/>
                </a:solidFill>
                <a:effectLst/>
                <a:uLnTx/>
                <a:uFillTx/>
                <a:latin typeface="Segoe UI Light"/>
                <a:ea typeface="+mn-ea"/>
                <a:cs typeface="+mn-cs"/>
              </a:rPr>
              <a:t>Verification Tools and Methodology</a:t>
            </a:r>
          </a:p>
        </p:txBody>
      </p:sp>
      <p:pic>
        <p:nvPicPr>
          <p:cNvPr id="30" name="Picture 29">
            <a:extLst>
              <a:ext uri="{FF2B5EF4-FFF2-40B4-BE49-F238E27FC236}">
                <a16:creationId xmlns:a16="http://schemas.microsoft.com/office/drawing/2014/main" id="{350BE2C7-D03F-49DC-8FF2-1AD5F2DA9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42" y="2958778"/>
            <a:ext cx="747166" cy="429973"/>
          </a:xfrm>
          <a:prstGeom prst="rect">
            <a:avLst/>
          </a:prstGeom>
          <a:ln w="28575" cap="sq">
            <a:solidFill>
              <a:srgbClr val="000000"/>
            </a:solidFill>
            <a:miter lim="800000"/>
          </a:ln>
          <a:effectLst>
            <a:outerShdw blurRad="57150" dist="50800" dir="2700000" algn="tl" rotWithShape="0">
              <a:srgbClr val="000000">
                <a:alpha val="40000"/>
              </a:srgbClr>
            </a:outerShdw>
          </a:effectLst>
        </p:spPr>
      </p:pic>
      <p:cxnSp>
        <p:nvCxnSpPr>
          <p:cNvPr id="31" name="Straight Arrow Connector 30">
            <a:extLst>
              <a:ext uri="{FF2B5EF4-FFF2-40B4-BE49-F238E27FC236}">
                <a16:creationId xmlns:a16="http://schemas.microsoft.com/office/drawing/2014/main" id="{7DD034A8-898B-402A-B4AE-1F61B60BAAE7}"/>
              </a:ext>
            </a:extLst>
          </p:cNvPr>
          <p:cNvCxnSpPr>
            <a:cxnSpLocks/>
          </p:cNvCxnSpPr>
          <p:nvPr/>
        </p:nvCxnSpPr>
        <p:spPr>
          <a:xfrm>
            <a:off x="1175308" y="3111039"/>
            <a:ext cx="396146"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FCE7F221-1728-4711-B8DB-3E51E45738C0}"/>
              </a:ext>
            </a:extLst>
          </p:cNvPr>
          <p:cNvGrpSpPr/>
          <p:nvPr/>
        </p:nvGrpSpPr>
        <p:grpSpPr>
          <a:xfrm>
            <a:off x="3185421" y="1453171"/>
            <a:ext cx="9006579" cy="2329489"/>
            <a:chOff x="3185421" y="1453171"/>
            <a:chExt cx="9006579" cy="2329489"/>
          </a:xfrm>
        </p:grpSpPr>
        <p:sp>
          <p:nvSpPr>
            <p:cNvPr id="32" name="Content Placeholder 2">
              <a:extLst>
                <a:ext uri="{FF2B5EF4-FFF2-40B4-BE49-F238E27FC236}">
                  <a16:creationId xmlns:a16="http://schemas.microsoft.com/office/drawing/2014/main" id="{92241D8A-4453-428F-822C-9948839AA877}"/>
                </a:ext>
              </a:extLst>
            </p:cNvPr>
            <p:cNvSpPr txBox="1">
              <a:spLocks/>
            </p:cNvSpPr>
            <p:nvPr/>
          </p:nvSpPr>
          <p:spPr>
            <a:xfrm>
              <a:off x="5486405" y="1453171"/>
              <a:ext cx="6705595" cy="2329489"/>
            </a:xfrm>
            <a:prstGeom prst="rect">
              <a:avLst/>
            </a:prstGeom>
            <a:ln>
              <a:solidFill>
                <a:schemeClr val="tx1"/>
              </a:solidFill>
            </a:ln>
          </p:spPr>
          <p:txBody>
            <a:bodyPr vert="horz" wrap="square" lIns="146304" tIns="91440" rIns="146304" bIns="91440" rtlCol="0">
              <a:normAutofit fontScale="92500" lnSpcReduction="10000"/>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Font typeface="Arial" pitchFamily="34" charset="0"/>
                <a:buNone/>
              </a:pPr>
              <a:r>
                <a:rPr lang="en-US" sz="1400" b="1" dirty="0">
                  <a:solidFill>
                    <a:schemeClr val="tx2">
                      <a:lumMod val="60000"/>
                      <a:lumOff val="40000"/>
                    </a:schemeClr>
                  </a:solidFill>
                  <a:latin typeface="Consolas" panose="020B0609020204030204" pitchFamily="49" charset="0"/>
                </a:rPr>
                <a:t>val</a:t>
              </a:r>
              <a:r>
                <a:rPr lang="en-US" sz="1400" dirty="0">
                  <a:latin typeface="Consolas" panose="020B0609020204030204" pitchFamily="49" charset="0"/>
                </a:rPr>
                <a:t> poly1305_mac: </a:t>
              </a:r>
              <a:r>
                <a:rPr lang="en-US" sz="1400" dirty="0" err="1">
                  <a:latin typeface="Consolas" panose="020B0609020204030204" pitchFamily="49" charset="0"/>
                </a:rPr>
                <a:t>tag:</a:t>
              </a:r>
              <a:r>
                <a:rPr lang="en-US" sz="1400" dirty="0" err="1">
                  <a:solidFill>
                    <a:srgbClr val="7030A0"/>
                  </a:solidFill>
                  <a:latin typeface="Consolas" panose="020B0609020204030204" pitchFamily="49" charset="0"/>
                </a:rPr>
                <a:t>nbytes</a:t>
              </a:r>
              <a:r>
                <a:rPr lang="en-US" sz="1400" dirty="0">
                  <a:solidFill>
                    <a:srgbClr val="7030A0"/>
                  </a:solidFill>
                  <a:latin typeface="Consolas" panose="020B0609020204030204" pitchFamily="49" charset="0"/>
                </a:rPr>
                <a:t> 16 </a:t>
              </a:r>
              <a:r>
                <a:rPr lang="en-US" sz="1400" dirty="0">
                  <a:solidFill>
                    <a:schemeClr val="tx2">
                      <a:lumMod val="60000"/>
                      <a:lumOff val="40000"/>
                    </a:schemeClr>
                  </a:solidFill>
                  <a:latin typeface="Consolas" panose="020B0609020204030204" pitchFamily="49" charset="0"/>
                </a:rPr>
                <a:t>→</a:t>
              </a:r>
            </a:p>
            <a:p>
              <a:pPr marL="0" indent="0">
                <a:buFont typeface="Arial" pitchFamily="34" charset="0"/>
                <a:buNone/>
              </a:pPr>
              <a:r>
                <a:rPr lang="en-US" sz="1400" dirty="0">
                  <a:latin typeface="Consolas" panose="020B0609020204030204" pitchFamily="49" charset="0"/>
                </a:rPr>
                <a:t>  	      len:</a:t>
              </a:r>
              <a:r>
                <a:rPr lang="en-US" sz="1400" dirty="0">
                  <a:solidFill>
                    <a:srgbClr val="7030A0"/>
                  </a:solidFill>
                  <a:latin typeface="Consolas" panose="020B0609020204030204" pitchFamily="49" charset="0"/>
                </a:rPr>
                <a:t>u32</a:t>
              </a:r>
              <a:r>
                <a:rPr lang="en-US" sz="1400" dirty="0">
                  <a:latin typeface="Consolas" panose="020B0609020204030204" pitchFamily="49" charset="0"/>
                </a:rPr>
                <a:t> </a:t>
              </a:r>
              <a:r>
                <a:rPr lang="en-US" sz="1400" dirty="0">
                  <a:solidFill>
                    <a:schemeClr val="tx2">
                      <a:lumMod val="60000"/>
                      <a:lumOff val="40000"/>
                    </a:schemeClr>
                  </a:solidFill>
                  <a:latin typeface="Consolas" panose="020B0609020204030204" pitchFamily="49" charset="0"/>
                </a:rPr>
                <a:t>→</a:t>
              </a:r>
              <a:r>
                <a:rPr lang="en-US" sz="1400" dirty="0">
                  <a:latin typeface="Consolas" panose="020B0609020204030204" pitchFamily="49" charset="0"/>
                </a:rPr>
                <a:t> </a:t>
              </a:r>
            </a:p>
            <a:p>
              <a:pPr marL="0" indent="0">
                <a:buFont typeface="Arial" pitchFamily="34" charset="0"/>
                <a:buNone/>
              </a:pPr>
              <a:r>
                <a:rPr lang="en-US" sz="1400" dirty="0">
                  <a:latin typeface="Consolas" panose="020B0609020204030204" pitchFamily="49" charset="0"/>
                </a:rPr>
                <a:t>  	      </a:t>
              </a:r>
              <a:r>
                <a:rPr lang="en-US" sz="1400" dirty="0" err="1">
                  <a:latin typeface="Consolas" panose="020B0609020204030204" pitchFamily="49" charset="0"/>
                </a:rPr>
                <a:t>msg:</a:t>
              </a:r>
              <a:r>
                <a:rPr lang="en-US" sz="1400" dirty="0" err="1">
                  <a:solidFill>
                    <a:srgbClr val="7030A0"/>
                  </a:solidFill>
                  <a:latin typeface="Consolas" panose="020B0609020204030204" pitchFamily="49" charset="0"/>
                </a:rPr>
                <a:t>nbytes</a:t>
              </a:r>
              <a:r>
                <a:rPr lang="en-US" sz="1400" dirty="0">
                  <a:solidFill>
                    <a:srgbClr val="7030A0"/>
                  </a:solidFill>
                  <a:latin typeface="Consolas" panose="020B0609020204030204" pitchFamily="49" charset="0"/>
                </a:rPr>
                <a:t> </a:t>
              </a:r>
              <a:r>
                <a:rPr lang="en-US" sz="1400" dirty="0" err="1">
                  <a:solidFill>
                    <a:srgbClr val="7030A0"/>
                  </a:solidFill>
                  <a:latin typeface="Consolas" panose="020B0609020204030204" pitchFamily="49" charset="0"/>
                </a:rPr>
                <a:t>len</a:t>
              </a:r>
              <a:r>
                <a:rPr lang="en-US" sz="1400" dirty="0">
                  <a:latin typeface="Consolas" panose="020B0609020204030204" pitchFamily="49" charset="0"/>
                </a:rPr>
                <a:t>{disjoint tag msg} </a:t>
              </a:r>
              <a:r>
                <a:rPr lang="en-US" sz="1400" dirty="0">
                  <a:solidFill>
                    <a:schemeClr val="tx2">
                      <a:lumMod val="60000"/>
                      <a:lumOff val="40000"/>
                    </a:schemeClr>
                  </a:solidFill>
                  <a:latin typeface="Consolas" panose="020B0609020204030204" pitchFamily="49" charset="0"/>
                </a:rPr>
                <a:t>→</a:t>
              </a:r>
            </a:p>
            <a:p>
              <a:pPr marL="0" indent="0">
                <a:buFont typeface="Arial" pitchFamily="34" charset="0"/>
                <a:buNone/>
              </a:pPr>
              <a:r>
                <a:rPr lang="en-US" sz="1400" dirty="0">
                  <a:latin typeface="Consolas" panose="020B0609020204030204" pitchFamily="49" charset="0"/>
                </a:rPr>
                <a:t>  	      </a:t>
              </a:r>
              <a:r>
                <a:rPr lang="en-US" sz="1400" dirty="0" err="1">
                  <a:latin typeface="Consolas" panose="020B0609020204030204" pitchFamily="49" charset="0"/>
                </a:rPr>
                <a:t>key:</a:t>
              </a:r>
              <a:r>
                <a:rPr lang="en-US" sz="1400" dirty="0" err="1">
                  <a:solidFill>
                    <a:srgbClr val="7030A0"/>
                  </a:solidFill>
                  <a:latin typeface="Consolas" panose="020B0609020204030204" pitchFamily="49" charset="0"/>
                </a:rPr>
                <a:t>nbytes</a:t>
              </a:r>
              <a:r>
                <a:rPr lang="en-US" sz="1400" dirty="0">
                  <a:solidFill>
                    <a:srgbClr val="7030A0"/>
                  </a:solidFill>
                  <a:latin typeface="Consolas" panose="020B0609020204030204" pitchFamily="49" charset="0"/>
                </a:rPr>
                <a:t> 32 </a:t>
              </a:r>
              <a:r>
                <a:rPr lang="en-US" sz="1400" dirty="0">
                  <a:latin typeface="Consolas" panose="020B0609020204030204" pitchFamily="49" charset="0"/>
                </a:rPr>
                <a:t>{disjoint msg key </a:t>
              </a:r>
              <a:r>
                <a:rPr lang="en-US" sz="1400" dirty="0">
                  <a:solidFill>
                    <a:schemeClr val="tx2">
                      <a:lumMod val="60000"/>
                      <a:lumOff val="40000"/>
                    </a:schemeClr>
                  </a:solidFill>
                  <a:latin typeface="Consolas" panose="020B0609020204030204" pitchFamily="49" charset="0"/>
                </a:rPr>
                <a:t>∧</a:t>
              </a:r>
              <a:r>
                <a:rPr lang="en-US" sz="1400" dirty="0">
                  <a:latin typeface="Consolas" panose="020B0609020204030204" pitchFamily="49" charset="0"/>
                </a:rPr>
                <a:t> disjoint tag key} </a:t>
              </a:r>
              <a:r>
                <a:rPr lang="en-US" sz="1400" dirty="0">
                  <a:solidFill>
                    <a:schemeClr val="tx2">
                      <a:lumMod val="60000"/>
                      <a:lumOff val="40000"/>
                    </a:schemeClr>
                  </a:solidFill>
                  <a:latin typeface="Consolas" panose="020B0609020204030204" pitchFamily="49" charset="0"/>
                </a:rPr>
                <a:t>→</a:t>
              </a:r>
              <a:r>
                <a:rPr lang="en-US" sz="1400" dirty="0">
                  <a:latin typeface="Consolas" panose="020B0609020204030204" pitchFamily="49" charset="0"/>
                </a:rPr>
                <a:t> </a:t>
              </a:r>
            </a:p>
            <a:p>
              <a:pPr marL="0" indent="0">
                <a:buFont typeface="Arial" pitchFamily="34" charset="0"/>
                <a:buNone/>
              </a:pPr>
              <a:r>
                <a:rPr lang="en-US" sz="1400" dirty="0">
                  <a:latin typeface="Consolas" panose="020B0609020204030204" pitchFamily="49" charset="0"/>
                </a:rPr>
                <a:t>                   </a:t>
              </a:r>
              <a:r>
                <a:rPr lang="en-US" sz="1400" dirty="0">
                  <a:solidFill>
                    <a:schemeClr val="tx2">
                      <a:lumMod val="60000"/>
                      <a:lumOff val="40000"/>
                    </a:schemeClr>
                  </a:solidFill>
                  <a:latin typeface="Consolas" panose="020B0609020204030204" pitchFamily="49" charset="0"/>
                </a:rPr>
                <a:t>ST</a:t>
              </a:r>
              <a:r>
                <a:rPr lang="en-US" sz="1400" dirty="0">
                  <a:latin typeface="Consolas" panose="020B0609020204030204" pitchFamily="49" charset="0"/>
                </a:rPr>
                <a:t> </a:t>
              </a:r>
              <a:r>
                <a:rPr lang="en-US" sz="1400" dirty="0">
                  <a:solidFill>
                    <a:srgbClr val="7030A0"/>
                  </a:solidFill>
                  <a:latin typeface="Consolas" panose="020B0609020204030204" pitchFamily="49" charset="0"/>
                </a:rPr>
                <a:t>unit</a:t>
              </a:r>
            </a:p>
            <a:p>
              <a:pPr marL="400050" lvl="1" indent="0">
                <a:buFont typeface="Arial" pitchFamily="34" charset="0"/>
                <a:buNone/>
              </a:pPr>
              <a:r>
                <a:rPr lang="en-US" sz="1400" dirty="0">
                  <a:latin typeface="Consolas" panose="020B0609020204030204" pitchFamily="49" charset="0"/>
                </a:rPr>
                <a:t>  (</a:t>
              </a:r>
              <a:r>
                <a:rPr lang="en-US" sz="1400" dirty="0">
                  <a:solidFill>
                    <a:schemeClr val="tx2">
                      <a:lumMod val="60000"/>
                      <a:lumOff val="40000"/>
                    </a:schemeClr>
                  </a:solidFill>
                  <a:latin typeface="Consolas" panose="020B0609020204030204" pitchFamily="49" charset="0"/>
                </a:rPr>
                <a:t>requires</a:t>
              </a:r>
              <a:r>
                <a:rPr lang="en-US" sz="1400" dirty="0">
                  <a:latin typeface="Consolas" panose="020B0609020204030204" pitchFamily="49" charset="0"/>
                </a:rPr>
                <a:t> (</a:t>
              </a:r>
              <a:r>
                <a:rPr lang="el-GR" sz="1400" dirty="0">
                  <a:solidFill>
                    <a:srgbClr val="4F81BD"/>
                  </a:solidFill>
                  <a:latin typeface="Consolas" panose="020B0609020204030204" pitchFamily="49" charset="0"/>
                </a:rPr>
                <a:t>λ</a:t>
              </a:r>
              <a:r>
                <a:rPr lang="en-US" sz="1400" dirty="0">
                  <a:solidFill>
                    <a:srgbClr val="4F81BD"/>
                  </a:solidFill>
                  <a:latin typeface="Consolas" panose="020B0609020204030204" pitchFamily="49" charset="0"/>
                </a:rPr>
                <a:t> </a:t>
              </a:r>
              <a:r>
                <a:rPr lang="en-US" sz="1400" dirty="0">
                  <a:latin typeface="Consolas" panose="020B0609020204030204" pitchFamily="49" charset="0"/>
                </a:rPr>
                <a:t>h </a:t>
              </a:r>
              <a:r>
                <a:rPr lang="en-US" sz="1400" dirty="0">
                  <a:solidFill>
                    <a:schemeClr val="tx2">
                      <a:lumMod val="60000"/>
                      <a:lumOff val="40000"/>
                    </a:schemeClr>
                  </a:solidFill>
                  <a:latin typeface="Consolas" panose="020B0609020204030204" pitchFamily="49" charset="0"/>
                </a:rPr>
                <a:t>→</a:t>
              </a:r>
              <a:r>
                <a:rPr lang="en-US" sz="1400" dirty="0">
                  <a:latin typeface="Consolas" panose="020B0609020204030204" pitchFamily="49" charset="0"/>
                </a:rPr>
                <a:t> msg </a:t>
              </a:r>
              <a:r>
                <a:rPr lang="en-US" sz="1400" dirty="0">
                  <a:solidFill>
                    <a:schemeClr val="tx2">
                      <a:lumMod val="60000"/>
                      <a:lumOff val="40000"/>
                    </a:schemeClr>
                  </a:solidFill>
                  <a:latin typeface="Consolas" panose="020B0609020204030204" pitchFamily="49" charset="0"/>
                </a:rPr>
                <a:t>∈</a:t>
              </a:r>
              <a:r>
                <a:rPr lang="en-US" sz="1400" dirty="0">
                  <a:latin typeface="Consolas" panose="020B0609020204030204" pitchFamily="49" charset="0"/>
                </a:rPr>
                <a:t> h </a:t>
              </a:r>
              <a:r>
                <a:rPr lang="en-US" sz="1400" dirty="0">
                  <a:solidFill>
                    <a:schemeClr val="tx2">
                      <a:lumMod val="60000"/>
                      <a:lumOff val="40000"/>
                    </a:schemeClr>
                  </a:solidFill>
                  <a:latin typeface="Consolas" panose="020B0609020204030204" pitchFamily="49" charset="0"/>
                </a:rPr>
                <a:t>∧</a:t>
              </a:r>
              <a:r>
                <a:rPr lang="en-US" sz="1400" dirty="0">
                  <a:latin typeface="Consolas" panose="020B0609020204030204" pitchFamily="49" charset="0"/>
                </a:rPr>
                <a:t> key </a:t>
              </a:r>
              <a:r>
                <a:rPr lang="en-US" sz="1400" dirty="0">
                  <a:solidFill>
                    <a:schemeClr val="tx2">
                      <a:lumMod val="60000"/>
                      <a:lumOff val="40000"/>
                    </a:schemeClr>
                  </a:solidFill>
                  <a:latin typeface="Consolas" panose="020B0609020204030204" pitchFamily="49" charset="0"/>
                </a:rPr>
                <a:t>∈</a:t>
              </a:r>
              <a:r>
                <a:rPr lang="en-US" sz="1400" dirty="0">
                  <a:latin typeface="Consolas" panose="020B0609020204030204" pitchFamily="49" charset="0"/>
                </a:rPr>
                <a:t> h </a:t>
              </a:r>
              <a:r>
                <a:rPr lang="en-US" sz="1400" dirty="0">
                  <a:solidFill>
                    <a:schemeClr val="tx2">
                      <a:lumMod val="60000"/>
                      <a:lumOff val="40000"/>
                    </a:schemeClr>
                  </a:solidFill>
                  <a:latin typeface="Consolas" panose="020B0609020204030204" pitchFamily="49" charset="0"/>
                </a:rPr>
                <a:t>∧</a:t>
              </a:r>
              <a:r>
                <a:rPr lang="en-US" sz="1400" dirty="0">
                  <a:latin typeface="Consolas" panose="020B0609020204030204" pitchFamily="49" charset="0"/>
                </a:rPr>
                <a:t> tag </a:t>
              </a:r>
              <a:r>
                <a:rPr lang="en-US" sz="1400" dirty="0">
                  <a:solidFill>
                    <a:schemeClr val="tx2">
                      <a:lumMod val="60000"/>
                      <a:lumOff val="40000"/>
                    </a:schemeClr>
                  </a:solidFill>
                  <a:latin typeface="Consolas" panose="020B0609020204030204" pitchFamily="49" charset="0"/>
                </a:rPr>
                <a:t>∈</a:t>
              </a:r>
              <a:r>
                <a:rPr lang="en-US" sz="1400" dirty="0">
                  <a:latin typeface="Consolas" panose="020B0609020204030204" pitchFamily="49" charset="0"/>
                </a:rPr>
                <a:t> h))</a:t>
              </a:r>
            </a:p>
            <a:p>
              <a:pPr marL="400050" lvl="1" indent="0">
                <a:buFont typeface="Arial" pitchFamily="34" charset="0"/>
                <a:buNone/>
              </a:pPr>
              <a:r>
                <a:rPr lang="en-US" sz="1400" dirty="0">
                  <a:latin typeface="Consolas" panose="020B0609020204030204" pitchFamily="49" charset="0"/>
                </a:rPr>
                <a:t>  (</a:t>
              </a:r>
              <a:r>
                <a:rPr lang="en-US" sz="1400" dirty="0">
                  <a:solidFill>
                    <a:schemeClr val="tx2">
                      <a:lumMod val="60000"/>
                      <a:lumOff val="40000"/>
                    </a:schemeClr>
                  </a:solidFill>
                  <a:latin typeface="Consolas" panose="020B0609020204030204" pitchFamily="49" charset="0"/>
                </a:rPr>
                <a:t>ensures</a:t>
              </a:r>
              <a:r>
                <a:rPr lang="en-US" sz="1400" dirty="0">
                  <a:latin typeface="Consolas" panose="020B0609020204030204" pitchFamily="49" charset="0"/>
                </a:rPr>
                <a:t> (</a:t>
              </a:r>
              <a:r>
                <a:rPr lang="el-GR" sz="1400" dirty="0">
                  <a:solidFill>
                    <a:srgbClr val="4F81BD"/>
                  </a:solidFill>
                  <a:latin typeface="Consolas" panose="020B0609020204030204" pitchFamily="49" charset="0"/>
                </a:rPr>
                <a:t>λ</a:t>
              </a:r>
              <a:r>
                <a:rPr lang="en-US" sz="1400" dirty="0">
                  <a:solidFill>
                    <a:srgbClr val="4F81BD"/>
                  </a:solidFill>
                  <a:latin typeface="Consolas" panose="020B0609020204030204" pitchFamily="49" charset="0"/>
                </a:rPr>
                <a:t> </a:t>
              </a:r>
              <a:r>
                <a:rPr lang="en-US" sz="1400" dirty="0">
                  <a:latin typeface="Consolas" panose="020B0609020204030204" pitchFamily="49" charset="0"/>
                </a:rPr>
                <a:t>h0 _ h1 </a:t>
              </a:r>
              <a:r>
                <a:rPr lang="en-US" sz="1400" dirty="0">
                  <a:solidFill>
                    <a:schemeClr val="tx2">
                      <a:lumMod val="60000"/>
                      <a:lumOff val="40000"/>
                    </a:schemeClr>
                  </a:solidFill>
                  <a:latin typeface="Consolas" panose="020B0609020204030204" pitchFamily="49" charset="0"/>
                </a:rPr>
                <a:t>→</a:t>
              </a:r>
            </a:p>
            <a:p>
              <a:pPr marL="400050" lvl="1" indent="0">
                <a:buFont typeface="Arial" pitchFamily="34" charset="0"/>
                <a:buNone/>
              </a:pPr>
              <a:r>
                <a:rPr lang="en-US" sz="1400" dirty="0">
                  <a:latin typeface="Consolas" panose="020B0609020204030204" pitchFamily="49" charset="0"/>
                </a:rPr>
                <a:t>	</a:t>
              </a:r>
              <a:r>
                <a:rPr lang="en-US" sz="1400" dirty="0">
                  <a:solidFill>
                    <a:schemeClr val="tx2">
                      <a:lumMod val="60000"/>
                      <a:lumOff val="40000"/>
                    </a:schemeClr>
                  </a:solidFill>
                  <a:latin typeface="Consolas" panose="020B0609020204030204" pitchFamily="49" charset="0"/>
                </a:rPr>
                <a:t>let</a:t>
              </a:r>
              <a:r>
                <a:rPr lang="en-US" sz="1400" dirty="0">
                  <a:latin typeface="Consolas" panose="020B0609020204030204" pitchFamily="49" charset="0"/>
                </a:rPr>
                <a:t> r=</a:t>
              </a:r>
              <a:r>
                <a:rPr lang="en-US" sz="1400" dirty="0" err="1">
                  <a:latin typeface="Consolas" panose="020B0609020204030204" pitchFamily="49" charset="0"/>
                </a:rPr>
                <a:t>Spec.clamp</a:t>
              </a:r>
              <a:r>
                <a:rPr lang="en-US" sz="1400" dirty="0">
                  <a:latin typeface="Consolas" panose="020B0609020204030204" pitchFamily="49" charset="0"/>
                </a:rPr>
                <a:t> h0.[sub key 0 16] </a:t>
              </a:r>
              <a:r>
                <a:rPr lang="en-US" sz="1400" dirty="0">
                  <a:solidFill>
                    <a:schemeClr val="tx2">
                      <a:lumMod val="60000"/>
                      <a:lumOff val="40000"/>
                    </a:schemeClr>
                  </a:solidFill>
                  <a:latin typeface="Consolas" panose="020B0609020204030204" pitchFamily="49" charset="0"/>
                </a:rPr>
                <a:t>in</a:t>
              </a:r>
            </a:p>
            <a:p>
              <a:pPr marL="400050" lvl="1" indent="0">
                <a:buFont typeface="Arial" pitchFamily="34" charset="0"/>
                <a:buNone/>
              </a:pPr>
              <a:r>
                <a:rPr lang="en-US" sz="1400" dirty="0">
                  <a:latin typeface="Consolas" panose="020B0609020204030204" pitchFamily="49" charset="0"/>
                </a:rPr>
                <a:t>	</a:t>
              </a:r>
              <a:r>
                <a:rPr lang="en-US" sz="1400" dirty="0">
                  <a:solidFill>
                    <a:schemeClr val="tx2">
                      <a:lumMod val="60000"/>
                      <a:lumOff val="40000"/>
                    </a:schemeClr>
                  </a:solidFill>
                  <a:latin typeface="Consolas" panose="020B0609020204030204" pitchFamily="49" charset="0"/>
                </a:rPr>
                <a:t>let</a:t>
              </a:r>
              <a:r>
                <a:rPr lang="en-US" sz="1400" dirty="0">
                  <a:latin typeface="Consolas" panose="020B0609020204030204" pitchFamily="49" charset="0"/>
                </a:rPr>
                <a:t> s=h0.[sub key 16 16] </a:t>
              </a:r>
              <a:r>
                <a:rPr lang="en-US" sz="1400" dirty="0">
                  <a:solidFill>
                    <a:schemeClr val="tx2">
                      <a:lumMod val="60000"/>
                      <a:lumOff val="40000"/>
                    </a:schemeClr>
                  </a:solidFill>
                  <a:latin typeface="Consolas" panose="020B0609020204030204" pitchFamily="49" charset="0"/>
                </a:rPr>
                <a:t>in</a:t>
              </a:r>
            </a:p>
            <a:p>
              <a:pPr marL="400050" lvl="1" indent="0">
                <a:buFont typeface="Arial" pitchFamily="34" charset="0"/>
                <a:buNone/>
              </a:pPr>
              <a:r>
                <a:rPr lang="en-US" sz="1400" dirty="0">
                  <a:latin typeface="Consolas" panose="020B0609020204030204" pitchFamily="49" charset="0"/>
                </a:rPr>
                <a:t>	</a:t>
              </a:r>
              <a:r>
                <a:rPr lang="en-US" sz="1400" dirty="0">
                  <a:solidFill>
                    <a:schemeClr val="tx2">
                      <a:lumMod val="60000"/>
                      <a:lumOff val="40000"/>
                    </a:schemeClr>
                  </a:solidFill>
                  <a:latin typeface="Consolas" panose="020B0609020204030204" pitchFamily="49" charset="0"/>
                </a:rPr>
                <a:t>modifies </a:t>
              </a:r>
              <a:r>
                <a:rPr lang="en-US" sz="1400" dirty="0">
                  <a:latin typeface="Consolas" panose="020B0609020204030204" pitchFamily="49" charset="0"/>
                </a:rPr>
                <a:t>{tag} h0 h1 </a:t>
              </a:r>
              <a:r>
                <a:rPr lang="en-US" sz="1400" dirty="0">
                  <a:solidFill>
                    <a:schemeClr val="tx2">
                      <a:lumMod val="60000"/>
                      <a:lumOff val="40000"/>
                    </a:schemeClr>
                  </a:solidFill>
                  <a:latin typeface="Consolas" panose="020B0609020204030204" pitchFamily="49" charset="0"/>
                </a:rPr>
                <a:t>∧</a:t>
              </a:r>
              <a:r>
                <a:rPr lang="en-US" sz="1400" dirty="0">
                  <a:latin typeface="Consolas" panose="020B0609020204030204" pitchFamily="49" charset="0"/>
                </a:rPr>
                <a:t> </a:t>
              </a:r>
            </a:p>
            <a:p>
              <a:pPr marL="400050" lvl="1" indent="0">
                <a:buFont typeface="Arial" pitchFamily="34" charset="0"/>
                <a:buNone/>
              </a:pPr>
              <a:r>
                <a:rPr lang="en-US" sz="1400" dirty="0">
                  <a:latin typeface="Consolas" panose="020B0609020204030204" pitchFamily="49" charset="0"/>
                </a:rPr>
                <a:t>	h1.[tag] == Spec.mac_1305 (</a:t>
              </a:r>
              <a:r>
                <a:rPr lang="en-US" sz="1400" dirty="0" err="1">
                  <a:latin typeface="Consolas" panose="020B0609020204030204" pitchFamily="49" charset="0"/>
                </a:rPr>
                <a:t>encode_bytes</a:t>
              </a:r>
              <a:r>
                <a:rPr lang="en-US" sz="1400" dirty="0">
                  <a:latin typeface="Consolas" panose="020B0609020204030204" pitchFamily="49" charset="0"/>
                </a:rPr>
                <a:t> h0.[msg]) r s))</a:t>
              </a:r>
            </a:p>
            <a:p>
              <a:pPr marL="0" indent="0">
                <a:buFont typeface="Arial" pitchFamily="34" charset="0"/>
                <a:buNone/>
              </a:pPr>
              <a:endParaRPr lang="en-US" sz="1200" dirty="0">
                <a:latin typeface="Consolas" panose="020B0609020204030204" pitchFamily="49" charset="0"/>
              </a:endParaRPr>
            </a:p>
          </p:txBody>
        </p:sp>
        <p:sp>
          <p:nvSpPr>
            <p:cNvPr id="34" name="TextBox 33">
              <a:extLst>
                <a:ext uri="{FF2B5EF4-FFF2-40B4-BE49-F238E27FC236}">
                  <a16:creationId xmlns:a16="http://schemas.microsoft.com/office/drawing/2014/main" id="{95539B24-6D89-408B-8C68-5287E225A27F}"/>
                </a:ext>
              </a:extLst>
            </p:cNvPr>
            <p:cNvSpPr txBox="1"/>
            <p:nvPr/>
          </p:nvSpPr>
          <p:spPr>
            <a:xfrm>
              <a:off x="3185421" y="1817815"/>
              <a:ext cx="2825871" cy="1754326"/>
            </a:xfrm>
            <a:prstGeom prst="rect">
              <a:avLst/>
            </a:prstGeom>
            <a:solidFill>
              <a:schemeClr val="bg2">
                <a:lumMod val="20000"/>
                <a:lumOff val="80000"/>
              </a:schemeClr>
            </a:solidFill>
          </p:spPr>
          <p:txBody>
            <a:bodyPr wrap="square" rtlCol="0">
              <a:spAutoFit/>
            </a:bodyPr>
            <a:lstStyle/>
            <a:p>
              <a:r>
                <a:rPr lang="en-US" b="1" dirty="0"/>
                <a:t>Math spec in F*</a:t>
              </a:r>
            </a:p>
            <a:p>
              <a:r>
                <a:rPr lang="en-US" sz="1200" dirty="0">
                  <a:latin typeface="Consolas" panose="020B0609020204030204" pitchFamily="49" charset="0"/>
                </a:rPr>
                <a:t>poly1305_mac</a:t>
              </a:r>
              <a:r>
                <a:rPr lang="en-US" dirty="0"/>
                <a:t> computes a polynomial in GF(2</a:t>
              </a:r>
              <a:r>
                <a:rPr lang="en-US" baseline="30000" dirty="0"/>
                <a:t>130</a:t>
              </a:r>
              <a:r>
                <a:rPr lang="en-US" dirty="0"/>
                <a:t>-5), </a:t>
              </a:r>
            </a:p>
            <a:p>
              <a:r>
                <a:rPr lang="en-US" dirty="0"/>
                <a:t>storing the result in </a:t>
              </a:r>
              <a:r>
                <a:rPr lang="en-US" sz="1200" dirty="0">
                  <a:latin typeface="Consolas" panose="020B0609020204030204" pitchFamily="49" charset="0"/>
                </a:rPr>
                <a:t>tag</a:t>
              </a:r>
              <a:r>
                <a:rPr lang="en-US" dirty="0"/>
                <a:t>, </a:t>
              </a:r>
            </a:p>
            <a:p>
              <a:r>
                <a:rPr lang="en-US" dirty="0"/>
                <a:t>and not modifying anything else</a:t>
              </a:r>
            </a:p>
          </p:txBody>
        </p:sp>
      </p:grpSp>
      <p:grpSp>
        <p:nvGrpSpPr>
          <p:cNvPr id="14" name="Group 13">
            <a:extLst>
              <a:ext uri="{FF2B5EF4-FFF2-40B4-BE49-F238E27FC236}">
                <a16:creationId xmlns:a16="http://schemas.microsoft.com/office/drawing/2014/main" id="{A44D18E7-D494-48B4-9623-546E975D440A}"/>
              </a:ext>
            </a:extLst>
          </p:cNvPr>
          <p:cNvGrpSpPr/>
          <p:nvPr/>
        </p:nvGrpSpPr>
        <p:grpSpPr>
          <a:xfrm>
            <a:off x="3191679" y="4240084"/>
            <a:ext cx="9000320" cy="2329489"/>
            <a:chOff x="3191679" y="4240084"/>
            <a:chExt cx="9000320" cy="2329489"/>
          </a:xfrm>
        </p:grpSpPr>
        <p:sp>
          <p:nvSpPr>
            <p:cNvPr id="35" name="TextBox 34">
              <a:extLst>
                <a:ext uri="{FF2B5EF4-FFF2-40B4-BE49-F238E27FC236}">
                  <a16:creationId xmlns:a16="http://schemas.microsoft.com/office/drawing/2014/main" id="{C6434F71-A871-4AA6-905F-97D19BB4CCEE}"/>
                </a:ext>
              </a:extLst>
            </p:cNvPr>
            <p:cNvSpPr txBox="1"/>
            <p:nvPr/>
          </p:nvSpPr>
          <p:spPr>
            <a:xfrm>
              <a:off x="3191679" y="4658934"/>
              <a:ext cx="2738739" cy="1754326"/>
            </a:xfrm>
            <a:prstGeom prst="rect">
              <a:avLst/>
            </a:prstGeom>
            <a:solidFill>
              <a:schemeClr val="bg2">
                <a:lumMod val="20000"/>
                <a:lumOff val="80000"/>
              </a:schemeClr>
            </a:solidFill>
          </p:spPr>
          <p:txBody>
            <a:bodyPr wrap="square" rtlCol="0">
              <a:spAutoFit/>
            </a:bodyPr>
            <a:lstStyle/>
            <a:p>
              <a:r>
                <a:rPr lang="en-US" b="1" dirty="0"/>
                <a:t>Efficient C implementation</a:t>
              </a:r>
            </a:p>
            <a:p>
              <a:r>
                <a:rPr lang="en-US" dirty="0"/>
                <a:t>Verification imposes no runtime performance overhead</a:t>
              </a:r>
            </a:p>
            <a:p>
              <a:endParaRPr lang="en-US" b="1" dirty="0"/>
            </a:p>
          </p:txBody>
        </p:sp>
        <p:sp>
          <p:nvSpPr>
            <p:cNvPr id="33" name="Content Placeholder 2">
              <a:extLst>
                <a:ext uri="{FF2B5EF4-FFF2-40B4-BE49-F238E27FC236}">
                  <a16:creationId xmlns:a16="http://schemas.microsoft.com/office/drawing/2014/main" id="{474EF4C8-B82C-422C-AA9B-CD370548F07F}"/>
                </a:ext>
              </a:extLst>
            </p:cNvPr>
            <p:cNvSpPr txBox="1">
              <a:spLocks/>
            </p:cNvSpPr>
            <p:nvPr/>
          </p:nvSpPr>
          <p:spPr>
            <a:xfrm>
              <a:off x="5516874" y="4240084"/>
              <a:ext cx="6675125" cy="2329489"/>
            </a:xfrm>
            <a:prstGeom prst="rect">
              <a:avLst/>
            </a:prstGeom>
            <a:ln>
              <a:solidFill>
                <a:srgbClr val="0070C0"/>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rgbClr val="68C30D"/>
                  </a:solidFill>
                  <a:latin typeface="Consolas" panose="020B0609020204030204" pitchFamily="49" charset="0"/>
                </a:rPr>
                <a:t>void</a:t>
              </a:r>
            </a:p>
            <a:p>
              <a:pPr marL="0" indent="0">
                <a:buNone/>
              </a:pPr>
              <a:r>
                <a:rPr lang="en-US" sz="1200" dirty="0">
                  <a:latin typeface="Consolas" panose="020B0609020204030204" pitchFamily="49" charset="0"/>
                </a:rPr>
                <a:t>poly1305_mac</a:t>
              </a:r>
              <a:r>
                <a:rPr lang="en-US" sz="1200" dirty="0">
                  <a:solidFill>
                    <a:schemeClr val="tx2">
                      <a:lumMod val="60000"/>
                      <a:lumOff val="40000"/>
                    </a:schemeClr>
                  </a:solidFill>
                  <a:latin typeface="Consolas" panose="020B0609020204030204" pitchFamily="49" charset="0"/>
                </a:rPr>
                <a:t>(</a:t>
              </a:r>
              <a:r>
                <a:rPr lang="en-US" sz="1200" dirty="0">
                  <a:solidFill>
                    <a:srgbClr val="68C30D"/>
                  </a:solidFill>
                  <a:latin typeface="Consolas" panose="020B0609020204030204" pitchFamily="49" charset="0"/>
                </a:rPr>
                <a:t>uint8_t</a:t>
              </a:r>
              <a:r>
                <a:rPr lang="en-US" sz="1200" dirty="0">
                  <a:solidFill>
                    <a:schemeClr val="tx2">
                      <a:lumMod val="60000"/>
                      <a:lumOff val="40000"/>
                    </a:schemeClr>
                  </a:solidFill>
                  <a:latin typeface="Consolas" panose="020B0609020204030204" pitchFamily="49" charset="0"/>
                </a:rPr>
                <a:t> *</a:t>
              </a:r>
              <a:r>
                <a:rPr lang="en-US" sz="1200" dirty="0">
                  <a:solidFill>
                    <a:schemeClr val="accent6">
                      <a:lumMod val="50000"/>
                    </a:schemeClr>
                  </a:solidFill>
                  <a:latin typeface="Consolas" panose="020B0609020204030204" pitchFamily="49" charset="0"/>
                </a:rPr>
                <a:t>tag</a:t>
              </a:r>
              <a:r>
                <a:rPr lang="en-US" sz="1200" dirty="0">
                  <a:solidFill>
                    <a:schemeClr val="tx2">
                      <a:lumMod val="60000"/>
                      <a:lumOff val="40000"/>
                    </a:schemeClr>
                  </a:solidFill>
                  <a:latin typeface="Consolas" panose="020B0609020204030204" pitchFamily="49" charset="0"/>
                </a:rPr>
                <a:t>, </a:t>
              </a:r>
              <a:r>
                <a:rPr lang="en-US" sz="1200" dirty="0">
                  <a:solidFill>
                    <a:srgbClr val="68C30D"/>
                  </a:solidFill>
                  <a:latin typeface="Consolas" panose="020B0609020204030204" pitchFamily="49" charset="0"/>
                </a:rPr>
                <a:t>uint32_t</a:t>
              </a:r>
              <a:r>
                <a:rPr lang="en-US" sz="1200" dirty="0">
                  <a:solidFill>
                    <a:schemeClr val="tx2">
                      <a:lumMod val="60000"/>
                      <a:lumOff val="40000"/>
                    </a:schemeClr>
                  </a:solidFill>
                  <a:latin typeface="Consolas" panose="020B0609020204030204" pitchFamily="49" charset="0"/>
                </a:rPr>
                <a:t> </a:t>
              </a:r>
              <a:r>
                <a:rPr lang="en-US" sz="1200" dirty="0" err="1">
                  <a:solidFill>
                    <a:schemeClr val="accent6">
                      <a:lumMod val="50000"/>
                    </a:schemeClr>
                  </a:solidFill>
                  <a:latin typeface="Consolas" panose="020B0609020204030204" pitchFamily="49" charset="0"/>
                </a:rPr>
                <a:t>len</a:t>
              </a:r>
              <a:r>
                <a:rPr lang="en-US" sz="1200" dirty="0">
                  <a:solidFill>
                    <a:schemeClr val="tx2">
                      <a:lumMod val="60000"/>
                      <a:lumOff val="40000"/>
                    </a:schemeClr>
                  </a:solidFill>
                  <a:latin typeface="Consolas" panose="020B0609020204030204" pitchFamily="49" charset="0"/>
                </a:rPr>
                <a:t>, </a:t>
              </a:r>
              <a:r>
                <a:rPr lang="en-US" sz="1200" dirty="0">
                  <a:solidFill>
                    <a:srgbClr val="68C30D"/>
                  </a:solidFill>
                  <a:latin typeface="Consolas" panose="020B0609020204030204" pitchFamily="49" charset="0"/>
                </a:rPr>
                <a:t>uint8_t</a:t>
              </a:r>
              <a:r>
                <a:rPr lang="en-US" sz="1200" dirty="0">
                  <a:solidFill>
                    <a:schemeClr val="tx2">
                      <a:lumMod val="60000"/>
                      <a:lumOff val="40000"/>
                    </a:schemeClr>
                  </a:solidFill>
                  <a:latin typeface="Consolas" panose="020B0609020204030204" pitchFamily="49" charset="0"/>
                </a:rPr>
                <a:t> *</a:t>
              </a:r>
              <a:r>
                <a:rPr lang="en-US" sz="1200" dirty="0">
                  <a:solidFill>
                    <a:schemeClr val="accent6">
                      <a:lumMod val="50000"/>
                    </a:schemeClr>
                  </a:solidFill>
                  <a:latin typeface="Consolas" panose="020B0609020204030204" pitchFamily="49" charset="0"/>
                </a:rPr>
                <a:t>msg</a:t>
              </a:r>
              <a:r>
                <a:rPr lang="en-US" sz="1200" dirty="0">
                  <a:solidFill>
                    <a:schemeClr val="tx2">
                      <a:lumMod val="60000"/>
                      <a:lumOff val="40000"/>
                    </a:schemeClr>
                  </a:solidFill>
                  <a:latin typeface="Consolas" panose="020B0609020204030204" pitchFamily="49" charset="0"/>
                </a:rPr>
                <a:t>, </a:t>
              </a:r>
              <a:r>
                <a:rPr lang="en-US" sz="1200" dirty="0">
                  <a:solidFill>
                    <a:srgbClr val="68C30D"/>
                  </a:solidFill>
                  <a:latin typeface="Consolas" panose="020B0609020204030204" pitchFamily="49" charset="0"/>
                </a:rPr>
                <a:t>uint8_t</a:t>
              </a:r>
              <a:r>
                <a:rPr lang="en-US" sz="1200" dirty="0">
                  <a:solidFill>
                    <a:schemeClr val="tx2">
                      <a:lumMod val="60000"/>
                      <a:lumOff val="40000"/>
                    </a:schemeClr>
                  </a:solidFill>
                  <a:latin typeface="Consolas" panose="020B0609020204030204" pitchFamily="49" charset="0"/>
                </a:rPr>
                <a:t> *</a:t>
              </a:r>
              <a:r>
                <a:rPr lang="en-US" sz="1200" dirty="0">
                  <a:solidFill>
                    <a:schemeClr val="accent6">
                      <a:lumMod val="50000"/>
                    </a:schemeClr>
                  </a:solidFill>
                  <a:latin typeface="Consolas" panose="020B0609020204030204" pitchFamily="49" charset="0"/>
                </a:rPr>
                <a:t>key</a:t>
              </a:r>
              <a:r>
                <a:rPr lang="en-US" sz="1200" dirty="0">
                  <a:solidFill>
                    <a:schemeClr val="tx2">
                      <a:lumMod val="60000"/>
                      <a:lumOff val="40000"/>
                    </a:schemeClr>
                  </a:solidFill>
                  <a:latin typeface="Consolas" panose="020B0609020204030204" pitchFamily="49" charset="0"/>
                </a:rPr>
                <a:t>)</a:t>
              </a:r>
            </a:p>
            <a:p>
              <a:pPr marL="0" indent="0">
                <a:buNone/>
              </a:pPr>
              <a:r>
                <a:rPr lang="en-US" sz="1200" dirty="0">
                  <a:solidFill>
                    <a:schemeClr val="tx2">
                      <a:lumMod val="60000"/>
                      <a:lumOff val="40000"/>
                    </a:schemeClr>
                  </a:solidFill>
                  <a:latin typeface="Consolas" panose="020B0609020204030204" pitchFamily="49" charset="0"/>
                </a:rPr>
                <a:t>{</a:t>
              </a:r>
            </a:p>
            <a:p>
              <a:pPr marL="0" indent="0">
                <a:buNone/>
              </a:pPr>
              <a:r>
                <a:rPr lang="en-US" sz="1200" dirty="0">
                  <a:solidFill>
                    <a:schemeClr val="tx2">
                      <a:lumMod val="60000"/>
                      <a:lumOff val="40000"/>
                    </a:schemeClr>
                  </a:solidFill>
                  <a:latin typeface="Consolas" panose="020B0609020204030204" pitchFamily="49" charset="0"/>
                </a:rPr>
                <a:t>     </a:t>
              </a:r>
              <a:r>
                <a:rPr lang="en-US" sz="1200" dirty="0">
                  <a:solidFill>
                    <a:srgbClr val="68C30D"/>
                  </a:solidFill>
                  <a:latin typeface="Consolas" panose="020B0609020204030204" pitchFamily="49" charset="0"/>
                </a:rPr>
                <a:t>uint64_t</a:t>
              </a:r>
              <a:r>
                <a:rPr lang="en-US" sz="1200" dirty="0">
                  <a:solidFill>
                    <a:schemeClr val="tx2">
                      <a:lumMod val="60000"/>
                      <a:lumOff val="40000"/>
                    </a:schemeClr>
                  </a:solidFill>
                  <a:latin typeface="Consolas" panose="020B0609020204030204" pitchFamily="49" charset="0"/>
                </a:rPr>
                <a:t> </a:t>
              </a:r>
              <a:r>
                <a:rPr lang="en-US" sz="1200" dirty="0" err="1">
                  <a:solidFill>
                    <a:schemeClr val="accent6">
                      <a:lumMod val="50000"/>
                    </a:schemeClr>
                  </a:solidFill>
                  <a:latin typeface="Consolas" panose="020B0609020204030204" pitchFamily="49" charset="0"/>
                </a:rPr>
                <a:t>tmp</a:t>
              </a:r>
              <a:r>
                <a:rPr lang="en-US" sz="1200" dirty="0">
                  <a:solidFill>
                    <a:schemeClr val="tx2">
                      <a:lumMod val="60000"/>
                      <a:lumOff val="40000"/>
                    </a:schemeClr>
                  </a:solidFill>
                  <a:latin typeface="Consolas" panose="020B0609020204030204" pitchFamily="49" charset="0"/>
                </a:rPr>
                <a:t> </a:t>
              </a:r>
              <a:r>
                <a:rPr lang="en-US" sz="1200" dirty="0">
                  <a:latin typeface="Consolas" panose="020B0609020204030204" pitchFamily="49" charset="0"/>
                </a:rPr>
                <a:t>[10] = { 0 };</a:t>
              </a:r>
            </a:p>
            <a:p>
              <a:pPr marL="0" indent="0">
                <a:buNone/>
              </a:pPr>
              <a:r>
                <a:rPr lang="en-US" sz="1200" dirty="0">
                  <a:solidFill>
                    <a:schemeClr val="tx2">
                      <a:lumMod val="60000"/>
                      <a:lumOff val="40000"/>
                    </a:schemeClr>
                  </a:solidFill>
                  <a:latin typeface="Consolas" panose="020B0609020204030204" pitchFamily="49" charset="0"/>
                </a:rPr>
                <a:t>     </a:t>
              </a:r>
              <a:r>
                <a:rPr lang="en-US" sz="1200" dirty="0">
                  <a:solidFill>
                    <a:srgbClr val="68C30D"/>
                  </a:solidFill>
                  <a:latin typeface="Consolas" panose="020B0609020204030204" pitchFamily="49" charset="0"/>
                </a:rPr>
                <a:t>uint64_t</a:t>
              </a:r>
              <a:r>
                <a:rPr lang="en-US" sz="1200" dirty="0">
                  <a:solidFill>
                    <a:schemeClr val="tx2">
                      <a:lumMod val="60000"/>
                      <a:lumOff val="40000"/>
                    </a:schemeClr>
                  </a:solidFill>
                  <a:latin typeface="Consolas" panose="020B0609020204030204" pitchFamily="49" charset="0"/>
                </a:rPr>
                <a:t> </a:t>
              </a:r>
              <a:r>
                <a:rPr lang="en-US" sz="1200" dirty="0">
                  <a:latin typeface="Consolas" panose="020B0609020204030204" pitchFamily="49" charset="0"/>
                </a:rPr>
                <a:t>*</a:t>
              </a:r>
              <a:r>
                <a:rPr lang="en-US" sz="1200" dirty="0">
                  <a:solidFill>
                    <a:schemeClr val="accent6">
                      <a:lumMod val="50000"/>
                    </a:schemeClr>
                  </a:solidFill>
                  <a:latin typeface="Consolas" panose="020B0609020204030204" pitchFamily="49" charset="0"/>
                </a:rPr>
                <a:t>acc</a:t>
              </a:r>
              <a:r>
                <a:rPr lang="en-US" sz="1200" dirty="0">
                  <a:solidFill>
                    <a:schemeClr val="tx2">
                      <a:lumMod val="60000"/>
                      <a:lumOff val="40000"/>
                    </a:schemeClr>
                  </a:solidFill>
                  <a:latin typeface="Consolas" panose="020B0609020204030204" pitchFamily="49" charset="0"/>
                </a:rPr>
                <a:t> </a:t>
              </a:r>
              <a:r>
                <a:rPr lang="en-US" sz="1200" dirty="0">
                  <a:latin typeface="Consolas" panose="020B0609020204030204" pitchFamily="49" charset="0"/>
                </a:rPr>
                <a:t>= </a:t>
              </a:r>
              <a:r>
                <a:rPr lang="en-US" sz="1200" dirty="0" err="1">
                  <a:latin typeface="Consolas" panose="020B0609020204030204" pitchFamily="49" charset="0"/>
                </a:rPr>
                <a:t>tmp</a:t>
              </a:r>
              <a:endParaRPr lang="en-US" sz="1200" dirty="0">
                <a:latin typeface="Consolas" panose="020B0609020204030204" pitchFamily="49" charset="0"/>
              </a:endParaRPr>
            </a:p>
            <a:p>
              <a:pPr marL="0" indent="0">
                <a:buNone/>
              </a:pPr>
              <a:r>
                <a:rPr lang="en-US" sz="1200" dirty="0">
                  <a:solidFill>
                    <a:srgbClr val="68C30D"/>
                  </a:solidFill>
                  <a:latin typeface="Consolas" panose="020B0609020204030204" pitchFamily="49" charset="0"/>
                </a:rPr>
                <a:t>     uint64_t</a:t>
              </a:r>
              <a:r>
                <a:rPr lang="en-US" sz="1200" dirty="0">
                  <a:solidFill>
                    <a:schemeClr val="tx2">
                      <a:lumMod val="60000"/>
                      <a:lumOff val="40000"/>
                    </a:schemeClr>
                  </a:solidFill>
                  <a:latin typeface="Consolas" panose="020B0609020204030204" pitchFamily="49" charset="0"/>
                </a:rPr>
                <a:t> </a:t>
              </a:r>
              <a:r>
                <a:rPr lang="en-US" sz="1200" dirty="0">
                  <a:latin typeface="Consolas" panose="020B0609020204030204" pitchFamily="49" charset="0"/>
                </a:rPr>
                <a:t>*</a:t>
              </a:r>
              <a:r>
                <a:rPr lang="en-US" sz="1200" dirty="0">
                  <a:solidFill>
                    <a:schemeClr val="accent6">
                      <a:lumMod val="50000"/>
                    </a:schemeClr>
                  </a:solidFill>
                  <a:latin typeface="Consolas" panose="020B0609020204030204" pitchFamily="49" charset="0"/>
                </a:rPr>
                <a:t>r</a:t>
              </a:r>
              <a:r>
                <a:rPr lang="en-US" sz="1200" dirty="0">
                  <a:solidFill>
                    <a:schemeClr val="tx2">
                      <a:lumMod val="60000"/>
                      <a:lumOff val="40000"/>
                    </a:schemeClr>
                  </a:solidFill>
                  <a:latin typeface="Consolas" panose="020B0609020204030204" pitchFamily="49" charset="0"/>
                </a:rPr>
                <a:t> </a:t>
              </a:r>
              <a:r>
                <a:rPr lang="en-US" sz="1200" dirty="0">
                  <a:latin typeface="Consolas" panose="020B0609020204030204" pitchFamily="49" charset="0"/>
                </a:rPr>
                <a:t>= </a:t>
              </a:r>
              <a:r>
                <a:rPr lang="en-US" sz="1200" dirty="0" err="1">
                  <a:latin typeface="Consolas" panose="020B0609020204030204" pitchFamily="49" charset="0"/>
                </a:rPr>
                <a:t>tmp</a:t>
              </a:r>
              <a:r>
                <a:rPr lang="en-US" sz="1200" dirty="0">
                  <a:latin typeface="Consolas" panose="020B0609020204030204" pitchFamily="49" charset="0"/>
                </a:rPr>
                <a:t> + (</a:t>
              </a:r>
              <a:r>
                <a:rPr lang="en-US" sz="1200" dirty="0">
                  <a:solidFill>
                    <a:srgbClr val="68C30D"/>
                  </a:solidFill>
                  <a:latin typeface="Consolas" panose="020B0609020204030204" pitchFamily="49" charset="0"/>
                </a:rPr>
                <a:t>uint32_t</a:t>
              </a:r>
              <a:r>
                <a:rPr lang="en-US" sz="1200" dirty="0">
                  <a:latin typeface="Consolas" panose="020B0609020204030204" pitchFamily="49" charset="0"/>
                </a:rPr>
                <a:t>)5</a:t>
              </a:r>
              <a:r>
                <a:rPr lang="en-US" sz="1200" dirty="0">
                  <a:solidFill>
                    <a:schemeClr val="tx2">
                      <a:lumMod val="60000"/>
                      <a:lumOff val="40000"/>
                    </a:schemeClr>
                  </a:solidFill>
                  <a:latin typeface="Consolas" panose="020B0609020204030204" pitchFamily="49" charset="0"/>
                </a:rPr>
                <a:t>;</a:t>
              </a:r>
            </a:p>
            <a:p>
              <a:pPr marL="0" indent="0">
                <a:buNone/>
              </a:pPr>
              <a:r>
                <a:rPr lang="en-US" sz="1200" dirty="0">
                  <a:solidFill>
                    <a:schemeClr val="tx2">
                      <a:lumMod val="60000"/>
                      <a:lumOff val="40000"/>
                    </a:schemeClr>
                  </a:solidFill>
                  <a:latin typeface="Consolas" panose="020B0609020204030204" pitchFamily="49" charset="0"/>
                </a:rPr>
                <a:t>     </a:t>
              </a:r>
              <a:r>
                <a:rPr lang="en-US" sz="1200" dirty="0">
                  <a:solidFill>
                    <a:srgbClr val="68C30D"/>
                  </a:solidFill>
                  <a:latin typeface="Consolas" panose="020B0609020204030204" pitchFamily="49" charset="0"/>
                </a:rPr>
                <a:t>uint8_t</a:t>
              </a:r>
              <a:r>
                <a:rPr lang="en-US" sz="1200" dirty="0">
                  <a:solidFill>
                    <a:schemeClr val="tx2">
                      <a:lumMod val="60000"/>
                      <a:lumOff val="40000"/>
                    </a:schemeClr>
                  </a:solidFill>
                  <a:latin typeface="Consolas" panose="020B0609020204030204" pitchFamily="49" charset="0"/>
                </a:rPr>
                <a:t> </a:t>
              </a:r>
              <a:r>
                <a:rPr lang="en-US" sz="1200" dirty="0">
                  <a:solidFill>
                    <a:schemeClr val="accent6">
                      <a:lumMod val="50000"/>
                    </a:schemeClr>
                  </a:solidFill>
                  <a:latin typeface="Consolas" panose="020B0609020204030204" pitchFamily="49" charset="0"/>
                </a:rPr>
                <a:t>s[16</a:t>
              </a:r>
              <a:r>
                <a:rPr lang="en-US" sz="1200" dirty="0">
                  <a:latin typeface="Consolas" panose="020B0609020204030204" pitchFamily="49" charset="0"/>
                </a:rPr>
                <a:t>] = { 0 };</a:t>
              </a:r>
            </a:p>
            <a:p>
              <a:pPr marL="0" indent="0">
                <a:buNone/>
              </a:pPr>
              <a:r>
                <a:rPr lang="en-US" sz="1200" dirty="0">
                  <a:solidFill>
                    <a:schemeClr val="tx2">
                      <a:lumMod val="60000"/>
                      <a:lumOff val="40000"/>
                    </a:schemeClr>
                  </a:solidFill>
                  <a:latin typeface="Consolas" panose="020B0609020204030204" pitchFamily="49" charset="0"/>
                </a:rPr>
                <a:t>     </a:t>
              </a:r>
              <a:r>
                <a:rPr lang="en-US" sz="1200" dirty="0">
                  <a:latin typeface="Consolas" panose="020B0609020204030204" pitchFamily="49" charset="0"/>
                </a:rPr>
                <a:t>Crypto_Symmetric_Poly1305_poly1305_init(r, s, key);</a:t>
              </a:r>
            </a:p>
            <a:p>
              <a:pPr marL="0" indent="0">
                <a:buNone/>
              </a:pPr>
              <a:r>
                <a:rPr lang="en-US" sz="1200" dirty="0">
                  <a:latin typeface="Consolas" panose="020B0609020204030204" pitchFamily="49" charset="0"/>
                </a:rPr>
                <a:t>     Crypto_Symmetric_Poly1305_poly1305_process(msg, </a:t>
              </a:r>
              <a:r>
                <a:rPr lang="en-US" sz="1200" dirty="0" err="1">
                  <a:latin typeface="Consolas" panose="020B0609020204030204" pitchFamily="49" charset="0"/>
                </a:rPr>
                <a:t>len</a:t>
              </a:r>
              <a:r>
                <a:rPr lang="en-US" sz="1200" dirty="0">
                  <a:latin typeface="Consolas" panose="020B0609020204030204" pitchFamily="49" charset="0"/>
                </a:rPr>
                <a:t>, acc, r);</a:t>
              </a:r>
            </a:p>
            <a:p>
              <a:pPr marL="0" indent="0">
                <a:buNone/>
              </a:pPr>
              <a:r>
                <a:rPr lang="en-US" sz="1200" dirty="0">
                  <a:latin typeface="Consolas" panose="020B0609020204030204" pitchFamily="49" charset="0"/>
                </a:rPr>
                <a:t>     Crypto_Symmetric_Poly1305_poly1305_finish(tag, acc, s);</a:t>
              </a:r>
            </a:p>
            <a:p>
              <a:pPr marL="0" indent="0">
                <a:buNone/>
              </a:pPr>
              <a:r>
                <a:rPr lang="en-US" sz="1200" dirty="0">
                  <a:solidFill>
                    <a:schemeClr val="tx2">
                      <a:lumMod val="60000"/>
                      <a:lumOff val="40000"/>
                    </a:schemeClr>
                  </a:solidFill>
                  <a:latin typeface="Consolas" panose="020B0609020204030204" pitchFamily="49" charset="0"/>
                </a:rPr>
                <a:t>}</a:t>
              </a:r>
            </a:p>
            <a:p>
              <a:pPr marL="0" indent="0">
                <a:buNone/>
              </a:pPr>
              <a:r>
                <a:rPr lang="en-US" sz="1200" dirty="0">
                  <a:latin typeface="Consolas" panose="020B0609020204030204" pitchFamily="49" charset="0"/>
                </a:rPr>
                <a:t>  </a:t>
              </a:r>
            </a:p>
          </p:txBody>
        </p:sp>
      </p:grpSp>
    </p:spTree>
    <p:extLst>
      <p:ext uri="{BB962C8B-B14F-4D97-AF65-F5344CB8AC3E}">
        <p14:creationId xmlns:p14="http://schemas.microsoft.com/office/powerpoint/2010/main" val="1128441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0693"/>
            <a:ext cx="8229600" cy="1143000"/>
          </a:xfrm>
        </p:spPr>
        <p:txBody>
          <a:bodyPr/>
          <a:lstStyle/>
          <a:p>
            <a:r>
              <a:rPr lang="en-US"/>
              <a:t>Proof strategy (simplified)</a:t>
            </a:r>
          </a:p>
        </p:txBody>
      </p:sp>
      <p:sp>
        <p:nvSpPr>
          <p:cNvPr id="4" name="Slide Number Placeholder 3"/>
          <p:cNvSpPr>
            <a:spLocks noGrp="1"/>
          </p:cNvSpPr>
          <p:nvPr>
            <p:ph type="sldNum" sz="quarter" idx="12"/>
          </p:nvPr>
        </p:nvSpPr>
        <p:spPr/>
        <p:txBody>
          <a:bodyPr/>
          <a:lstStyle/>
          <a:p>
            <a:pPr algn="r">
              <a:defRPr/>
            </a:pPr>
            <a:fld id="{B6F15528-21DE-4FAA-801E-634DDDAF4B2B}" type="slidenum">
              <a:rPr lang="en-US" sz="1200">
                <a:solidFill>
                  <a:prstClr val="black">
                    <a:tint val="75000"/>
                  </a:prstClr>
                </a:solidFill>
                <a:latin typeface="Calibri"/>
              </a:rPr>
              <a:pPr algn="r">
                <a:defRPr/>
              </a:pPr>
              <a:t>8</a:t>
            </a:fld>
            <a:endParaRPr lang="en-US" sz="1200">
              <a:solidFill>
                <a:prstClr val="black">
                  <a:tint val="75000"/>
                </a:prstClr>
              </a:solidFill>
              <a:latin typeface="Calibri"/>
            </a:endParaRPr>
          </a:p>
        </p:txBody>
      </p:sp>
      <p:sp>
        <p:nvSpPr>
          <p:cNvPr id="26" name="Rectangle 25"/>
          <p:cNvSpPr/>
          <p:nvPr/>
        </p:nvSpPr>
        <p:spPr>
          <a:xfrm>
            <a:off x="2117007" y="2629333"/>
            <a:ext cx="2865570" cy="647097"/>
          </a:xfrm>
          <a:prstGeom prst="rect">
            <a:avLst/>
          </a:prstGeom>
          <a:solidFill>
            <a:schemeClr val="tx2">
              <a:lumMod val="20000"/>
              <a:lumOff val="80000"/>
            </a:schemeClr>
          </a:solidFill>
          <a:ln w="28575" cap="flat" cmpd="sng" algn="ctr">
            <a:solidFill>
              <a:schemeClr val="accent3">
                <a:lumMod val="50000"/>
              </a:schemeClr>
            </a:solidFill>
            <a:prstDash val="solid"/>
            <a:miter lim="800000"/>
          </a:ln>
          <a:effectLst/>
        </p:spPr>
        <p:txBody>
          <a:bodyPr rtlCol="0" anchor="ctr"/>
          <a:lstStyle/>
          <a:p>
            <a:pPr algn="ctr">
              <a:defRPr/>
            </a:pPr>
            <a:r>
              <a:rPr lang="en-US" kern="0">
                <a:solidFill>
                  <a:prstClr val="black"/>
                </a:solidFill>
                <a:latin typeface="Calibri" panose="020F0502020204030204"/>
              </a:rPr>
              <a:t>Protocol specs</a:t>
            </a:r>
          </a:p>
        </p:txBody>
      </p:sp>
      <p:sp>
        <p:nvSpPr>
          <p:cNvPr id="27" name="Rounded Rectangle 26"/>
          <p:cNvSpPr/>
          <p:nvPr/>
        </p:nvSpPr>
        <p:spPr>
          <a:xfrm>
            <a:off x="2115372" y="1575125"/>
            <a:ext cx="2865396" cy="958709"/>
          </a:xfrm>
          <a:prstGeom prst="roundRect">
            <a:avLst/>
          </a:prstGeom>
          <a:solidFill>
            <a:schemeClr val="tx2">
              <a:lumMod val="20000"/>
              <a:lumOff val="80000"/>
            </a:schemeClr>
          </a:solidFill>
          <a:ln w="28575" cap="flat" cmpd="sng" algn="ctr">
            <a:solidFill>
              <a:schemeClr val="accent3">
                <a:lumMod val="50000"/>
              </a:schemeClr>
            </a:solidFill>
            <a:prstDash val="solid"/>
            <a:miter lim="800000"/>
          </a:ln>
          <a:effectLst/>
        </p:spPr>
        <p:txBody>
          <a:bodyPr rtlCol="0" anchor="ctr"/>
          <a:lstStyle/>
          <a:p>
            <a:pPr algn="ctr">
              <a:defRPr/>
            </a:pPr>
            <a:r>
              <a:rPr lang="en-US" kern="0">
                <a:solidFill>
                  <a:prstClr val="black"/>
                </a:solidFill>
                <a:latin typeface="Calibri" panose="020F0502020204030204"/>
              </a:rPr>
              <a:t>Protocol security proofs</a:t>
            </a:r>
          </a:p>
        </p:txBody>
      </p:sp>
      <p:sp>
        <p:nvSpPr>
          <p:cNvPr id="28" name="Rectangle 27"/>
          <p:cNvSpPr/>
          <p:nvPr/>
        </p:nvSpPr>
        <p:spPr>
          <a:xfrm>
            <a:off x="2115373" y="1270660"/>
            <a:ext cx="2865396" cy="187063"/>
          </a:xfrm>
          <a:prstGeom prst="rect">
            <a:avLst/>
          </a:prstGeom>
          <a:solidFill>
            <a:srgbClr val="C0504D"/>
          </a:solidFill>
          <a:ln w="25400" cap="flat" cmpd="sng" algn="ctr">
            <a:solidFill>
              <a:srgbClr val="C0504D">
                <a:shade val="50000"/>
              </a:srgbClr>
            </a:solidFill>
            <a:prstDash val="solid"/>
          </a:ln>
          <a:effectLst>
            <a:outerShdw blurRad="50800" dist="38100" dir="2700000" algn="bl">
              <a:srgbClr val="000000">
                <a:alpha val="43000"/>
              </a:srgbClr>
            </a:outerShdw>
            <a:reflection stA="0" endPos="0" dir="5400000" sy="-100000" algn="bl" rotWithShape="0"/>
          </a:effectLst>
        </p:spPr>
        <p:txBody>
          <a:bodyPr rtlCol="0" anchor="ctr"/>
          <a:lstStyle/>
          <a:p>
            <a:pPr algn="ctr" defTabSz="457200">
              <a:defRPr/>
            </a:pPr>
            <a:r>
              <a:rPr lang="en-US" kern="0">
                <a:solidFill>
                  <a:prstClr val="white"/>
                </a:solidFill>
                <a:latin typeface="Calibri"/>
              </a:rPr>
              <a:t>Security spec</a:t>
            </a:r>
          </a:p>
        </p:txBody>
      </p:sp>
      <p:sp>
        <p:nvSpPr>
          <p:cNvPr id="30" name="Rectangle 29"/>
          <p:cNvSpPr/>
          <p:nvPr/>
        </p:nvSpPr>
        <p:spPr>
          <a:xfrm>
            <a:off x="2115372" y="6163626"/>
            <a:ext cx="2865396" cy="187063"/>
          </a:xfrm>
          <a:prstGeom prst="rect">
            <a:avLst/>
          </a:prstGeom>
          <a:solidFill>
            <a:srgbClr val="C0504D"/>
          </a:solidFill>
          <a:ln w="25400" cap="flat" cmpd="sng" algn="ctr">
            <a:solidFill>
              <a:srgbClr val="C0504D">
                <a:shade val="50000"/>
              </a:srgbClr>
            </a:solidFill>
            <a:prstDash val="solid"/>
          </a:ln>
          <a:effectLst>
            <a:outerShdw blurRad="50800" dist="38100" dir="2700000" algn="bl">
              <a:srgbClr val="000000">
                <a:alpha val="43000"/>
              </a:srgbClr>
            </a:outerShdw>
            <a:reflection stA="0" endPos="0" dir="5400000" sy="-100000" algn="bl" rotWithShape="0"/>
          </a:effectLst>
        </p:spPr>
        <p:txBody>
          <a:bodyPr rtlCol="0" anchor="ctr"/>
          <a:lstStyle/>
          <a:p>
            <a:pPr algn="ctr" defTabSz="457200">
              <a:defRPr/>
            </a:pPr>
            <a:r>
              <a:rPr lang="en-US" kern="0">
                <a:solidFill>
                  <a:prstClr val="white"/>
                </a:solidFill>
                <a:latin typeface="Calibri"/>
              </a:rPr>
              <a:t>Crypto assumptions</a:t>
            </a:r>
          </a:p>
        </p:txBody>
      </p:sp>
      <p:sp>
        <p:nvSpPr>
          <p:cNvPr id="31" name="Rounded Rectangle 30"/>
          <p:cNvSpPr/>
          <p:nvPr/>
        </p:nvSpPr>
        <p:spPr>
          <a:xfrm>
            <a:off x="2117007" y="3382882"/>
            <a:ext cx="2865396" cy="2674293"/>
          </a:xfrm>
          <a:prstGeom prst="roundRect">
            <a:avLst/>
          </a:prstGeom>
          <a:solidFill>
            <a:schemeClr val="tx2">
              <a:lumMod val="20000"/>
              <a:lumOff val="80000"/>
            </a:schemeClr>
          </a:solidFill>
          <a:ln w="28575" cap="flat" cmpd="sng" algn="ctr">
            <a:solidFill>
              <a:schemeClr val="accent3">
                <a:lumMod val="50000"/>
              </a:schemeClr>
            </a:solidFill>
            <a:prstDash val="solid"/>
            <a:miter lim="800000"/>
          </a:ln>
          <a:effectLst/>
        </p:spPr>
        <p:txBody>
          <a:bodyPr rtlCol="0" anchor="ctr"/>
          <a:lstStyle/>
          <a:p>
            <a:pPr algn="ctr">
              <a:defRPr/>
            </a:pPr>
            <a:r>
              <a:rPr lang="en-US" sz="2700" kern="0">
                <a:solidFill>
                  <a:prstClr val="black"/>
                </a:solidFill>
                <a:latin typeface="Calibri" panose="020F0502020204030204"/>
              </a:rPr>
              <a:t>Implementation</a:t>
            </a:r>
          </a:p>
        </p:txBody>
      </p:sp>
      <p:grpSp>
        <p:nvGrpSpPr>
          <p:cNvPr id="29" name="Group 28"/>
          <p:cNvGrpSpPr/>
          <p:nvPr/>
        </p:nvGrpSpPr>
        <p:grpSpPr>
          <a:xfrm>
            <a:off x="5812972" y="2571185"/>
            <a:ext cx="3331029" cy="3124813"/>
            <a:chOff x="457199" y="1872342"/>
            <a:chExt cx="3331029" cy="3124813"/>
          </a:xfrm>
        </p:grpSpPr>
        <p:sp>
          <p:nvSpPr>
            <p:cNvPr id="3" name="Rounded Rectangular Callout 2"/>
            <p:cNvSpPr/>
            <p:nvPr/>
          </p:nvSpPr>
          <p:spPr>
            <a:xfrm>
              <a:off x="457199" y="1872342"/>
              <a:ext cx="3331029" cy="3124813"/>
            </a:xfrm>
            <a:prstGeom prst="wedgeRoundRectCallout">
              <a:avLst>
                <a:gd name="adj1" fmla="val -74798"/>
                <a:gd name="adj2" fmla="val -37088"/>
                <a:gd name="adj3" fmla="val 16667"/>
              </a:avLst>
            </a:prstGeom>
            <a:solidFill>
              <a:schemeClr val="bg1"/>
            </a:solid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32" name="Picture 31"/>
            <p:cNvPicPr>
              <a:picLocks noChangeAspect="1"/>
            </p:cNvPicPr>
            <p:nvPr/>
          </p:nvPicPr>
          <p:blipFill rotWithShape="1">
            <a:blip r:embed="rId2"/>
            <a:srcRect b="10101"/>
            <a:stretch/>
          </p:blipFill>
          <p:spPr>
            <a:xfrm>
              <a:off x="588015" y="2081349"/>
              <a:ext cx="3000086" cy="2737153"/>
            </a:xfrm>
            <a:prstGeom prst="rect">
              <a:avLst/>
            </a:prstGeom>
            <a:ln w="28575" cap="sq">
              <a:noFill/>
              <a:miter lim="800000"/>
            </a:ln>
            <a:effectLst/>
          </p:spPr>
        </p:pic>
      </p:grpSp>
      <p:sp>
        <p:nvSpPr>
          <p:cNvPr id="33" name="Rounded Rectangular Callout 32"/>
          <p:cNvSpPr/>
          <p:nvPr/>
        </p:nvSpPr>
        <p:spPr>
          <a:xfrm>
            <a:off x="5479107" y="5955726"/>
            <a:ext cx="3331029" cy="415799"/>
          </a:xfrm>
          <a:prstGeom prst="wedgeRoundRectCallout">
            <a:avLst>
              <a:gd name="adj1" fmla="val -64940"/>
              <a:gd name="adj2" fmla="val 31639"/>
              <a:gd name="adj3" fmla="val 16667"/>
            </a:avLst>
          </a:prstGeom>
          <a:solidFill>
            <a:schemeClr val="bg1"/>
          </a:solidFill>
          <a:ln>
            <a:solidFill>
              <a:srgbClr val="8C3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solidFill>
                  <a:prstClr val="black"/>
                </a:solidFill>
                <a:latin typeface="Calibri"/>
              </a:rPr>
              <a:t>AES is a pseudo-random function</a:t>
            </a:r>
          </a:p>
        </p:txBody>
      </p:sp>
      <p:sp>
        <p:nvSpPr>
          <p:cNvPr id="38" name="Rectangle 37"/>
          <p:cNvSpPr/>
          <p:nvPr/>
        </p:nvSpPr>
        <p:spPr>
          <a:xfrm>
            <a:off x="9679810" y="185630"/>
            <a:ext cx="1765300" cy="805536"/>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9" name="TextBox 38"/>
          <p:cNvSpPr txBox="1"/>
          <p:nvPr/>
        </p:nvSpPr>
        <p:spPr>
          <a:xfrm>
            <a:off x="10095518" y="574122"/>
            <a:ext cx="1181798" cy="400110"/>
          </a:xfrm>
          <a:prstGeom prst="rect">
            <a:avLst/>
          </a:prstGeom>
          <a:noFill/>
        </p:spPr>
        <p:txBody>
          <a:bodyPr wrap="none" rtlCol="0">
            <a:spAutoFit/>
          </a:bodyPr>
          <a:lstStyle/>
          <a:p>
            <a:pPr>
              <a:defRPr/>
            </a:pPr>
            <a:r>
              <a:rPr lang="en-US" sz="2000">
                <a:solidFill>
                  <a:prstClr val="black"/>
                </a:solidFill>
                <a:latin typeface="Calibri"/>
              </a:rPr>
              <a:t>= Verified</a:t>
            </a:r>
          </a:p>
        </p:txBody>
      </p:sp>
      <p:sp>
        <p:nvSpPr>
          <p:cNvPr id="40" name="Rectangle 39"/>
          <p:cNvSpPr/>
          <p:nvPr/>
        </p:nvSpPr>
        <p:spPr>
          <a:xfrm>
            <a:off x="9761090" y="631691"/>
            <a:ext cx="300567" cy="284973"/>
          </a:xfrm>
          <a:prstGeom prst="rect">
            <a:avLst/>
          </a:prstGeom>
          <a:solidFill>
            <a:schemeClr val="tx2">
              <a:lumMod val="20000"/>
              <a:lumOff val="80000"/>
            </a:schemeClr>
          </a:solidFill>
          <a:ln w="28575" cap="flat" cmpd="sng" algn="ctr">
            <a:solidFill>
              <a:schemeClr val="accent3">
                <a:lumMod val="50000"/>
              </a:schemeClr>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41" name="Rectangle 40"/>
          <p:cNvSpPr/>
          <p:nvPr/>
        </p:nvSpPr>
        <p:spPr>
          <a:xfrm>
            <a:off x="9761090" y="243199"/>
            <a:ext cx="300567" cy="284973"/>
          </a:xfrm>
          <a:prstGeom prst="rect">
            <a:avLst/>
          </a:prstGeom>
          <a:solidFill>
            <a:srgbClr val="C0504D"/>
          </a:solidFill>
          <a:ln w="25400" cap="flat" cmpd="sng" algn="ctr">
            <a:solidFill>
              <a:srgbClr val="C0504D">
                <a:shade val="50000"/>
              </a:srgbClr>
            </a:solidFill>
            <a:prstDash val="solid"/>
          </a:ln>
          <a:effectLst>
            <a:reflection stA="0" endPos="0" dir="5400000" sy="-100000" algn="bl" rotWithShape="0"/>
          </a:effectLst>
        </p:spPr>
        <p:txBody>
          <a:bodyPr rtlCol="0" anchor="ctr"/>
          <a:lstStyle/>
          <a:p>
            <a:pPr algn="ctr" defTabSz="457200">
              <a:defRPr/>
            </a:pPr>
            <a:endParaRPr lang="en-US" sz="2400" kern="0">
              <a:solidFill>
                <a:prstClr val="white"/>
              </a:solidFill>
              <a:latin typeface="Calibri"/>
            </a:endParaRPr>
          </a:p>
        </p:txBody>
      </p:sp>
      <p:sp>
        <p:nvSpPr>
          <p:cNvPr id="42" name="TextBox 41"/>
          <p:cNvSpPr txBox="1"/>
          <p:nvPr/>
        </p:nvSpPr>
        <p:spPr>
          <a:xfrm>
            <a:off x="10095518" y="185630"/>
            <a:ext cx="1148969" cy="400110"/>
          </a:xfrm>
          <a:prstGeom prst="rect">
            <a:avLst/>
          </a:prstGeom>
          <a:noFill/>
        </p:spPr>
        <p:txBody>
          <a:bodyPr wrap="none" rtlCol="0">
            <a:spAutoFit/>
          </a:bodyPr>
          <a:lstStyle/>
          <a:p>
            <a:pPr>
              <a:defRPr/>
            </a:pPr>
            <a:r>
              <a:rPr lang="en-US" sz="2000">
                <a:solidFill>
                  <a:prstClr val="black"/>
                </a:solidFill>
                <a:latin typeface="Calibri"/>
              </a:rPr>
              <a:t>= Trusted</a:t>
            </a:r>
          </a:p>
        </p:txBody>
      </p:sp>
      <p:grpSp>
        <p:nvGrpSpPr>
          <p:cNvPr id="44" name="Group 43"/>
          <p:cNvGrpSpPr/>
          <p:nvPr/>
        </p:nvGrpSpPr>
        <p:grpSpPr>
          <a:xfrm>
            <a:off x="5793358" y="1352088"/>
            <a:ext cx="4518334" cy="975829"/>
            <a:chOff x="4285324" y="1116412"/>
            <a:chExt cx="4518334" cy="975829"/>
          </a:xfrm>
        </p:grpSpPr>
        <p:grpSp>
          <p:nvGrpSpPr>
            <p:cNvPr id="36" name="Group 35"/>
            <p:cNvGrpSpPr/>
            <p:nvPr/>
          </p:nvGrpSpPr>
          <p:grpSpPr>
            <a:xfrm>
              <a:off x="4285324" y="1124864"/>
              <a:ext cx="4518334" cy="967377"/>
              <a:chOff x="4168466" y="1810096"/>
              <a:chExt cx="4518334" cy="967377"/>
            </a:xfrm>
          </p:grpSpPr>
          <p:sp>
            <p:nvSpPr>
              <p:cNvPr id="35" name="Rounded Rectangular Callout 34"/>
              <p:cNvSpPr/>
              <p:nvPr/>
            </p:nvSpPr>
            <p:spPr>
              <a:xfrm>
                <a:off x="4168466" y="1810096"/>
                <a:ext cx="4518334" cy="967377"/>
              </a:xfrm>
              <a:prstGeom prst="wedgeRoundRectCallout">
                <a:avLst>
                  <a:gd name="adj1" fmla="val -68223"/>
                  <a:gd name="adj2" fmla="val -48010"/>
                  <a:gd name="adj3" fmla="val 16667"/>
                </a:avLst>
              </a:prstGeom>
              <a:solidFill>
                <a:schemeClr val="bg1"/>
              </a:solidFill>
              <a:ln>
                <a:solidFill>
                  <a:srgbClr val="8C3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a:endParaRPr>
              </a:p>
            </p:txBody>
          </p:sp>
          <p:pic>
            <p:nvPicPr>
              <p:cNvPr id="34" name="Picture 33"/>
              <p:cNvPicPr>
                <a:picLocks noChangeAspect="1"/>
              </p:cNvPicPr>
              <p:nvPr/>
            </p:nvPicPr>
            <p:blipFill>
              <a:blip r:embed="rId3"/>
              <a:stretch>
                <a:fillRect/>
              </a:stretch>
            </p:blipFill>
            <p:spPr>
              <a:xfrm>
                <a:off x="4288971" y="2135292"/>
                <a:ext cx="4311913" cy="615022"/>
              </a:xfrm>
              <a:prstGeom prst="rect">
                <a:avLst/>
              </a:prstGeom>
            </p:spPr>
          </p:pic>
        </p:grpSp>
        <p:sp>
          <p:nvSpPr>
            <p:cNvPr id="43" name="TextBox 42"/>
            <p:cNvSpPr txBox="1"/>
            <p:nvPr/>
          </p:nvSpPr>
          <p:spPr>
            <a:xfrm>
              <a:off x="4351511" y="1116412"/>
              <a:ext cx="2978251" cy="369332"/>
            </a:xfrm>
            <a:prstGeom prst="rect">
              <a:avLst/>
            </a:prstGeom>
            <a:noFill/>
          </p:spPr>
          <p:txBody>
            <a:bodyPr wrap="none" rtlCol="0">
              <a:spAutoFit/>
            </a:bodyPr>
            <a:lstStyle/>
            <a:p>
              <a:pPr>
                <a:defRPr/>
              </a:pPr>
              <a:r>
                <a:rPr lang="en-US">
                  <a:solidFill>
                    <a:prstClr val="black"/>
                  </a:solidFill>
                  <a:latin typeface="Calibri"/>
                </a:rPr>
                <a:t>Secure authenticated channel</a:t>
              </a:r>
            </a:p>
          </p:txBody>
        </p:sp>
      </p:grpSp>
    </p:spTree>
    <p:extLst>
      <p:ext uri="{BB962C8B-B14F-4D97-AF65-F5344CB8AC3E}">
        <p14:creationId xmlns:p14="http://schemas.microsoft.com/office/powerpoint/2010/main" val="103174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BB9E1-47D2-43BC-8DBF-5653E5D50E50}"/>
              </a:ext>
            </a:extLst>
          </p:cNvPr>
          <p:cNvSpPr>
            <a:spLocks noGrp="1"/>
          </p:cNvSpPr>
          <p:nvPr>
            <p:ph type="body" sz="quarter" idx="10"/>
          </p:nvPr>
        </p:nvSpPr>
        <p:spPr>
          <a:xfrm>
            <a:off x="269239" y="1189177"/>
            <a:ext cx="11653523" cy="4073038"/>
          </a:xfrm>
        </p:spPr>
        <p:txBody>
          <a:bodyPr/>
          <a:lstStyle/>
          <a:p>
            <a:pPr marL="0" indent="0">
              <a:buNone/>
            </a:pPr>
            <a:r>
              <a:rPr lang="en-US" dirty="0"/>
              <a:t>Safety</a:t>
            </a:r>
          </a:p>
          <a:p>
            <a:pPr marL="336145" lvl="1" indent="0">
              <a:buNone/>
            </a:pPr>
            <a:r>
              <a:rPr lang="en-US" sz="2000" dirty="0"/>
              <a:t>Memory- and type-safety.  Mitigates buffer overruns, dangling pointers, code injections.</a:t>
            </a:r>
          </a:p>
          <a:p>
            <a:pPr marL="0" indent="0">
              <a:buNone/>
            </a:pPr>
            <a:r>
              <a:rPr lang="en-US" dirty="0"/>
              <a:t>Functional correctness</a:t>
            </a:r>
          </a:p>
          <a:p>
            <a:pPr marL="336145" lvl="1" indent="0">
              <a:buNone/>
            </a:pPr>
            <a:r>
              <a:rPr lang="en-US" sz="2000" dirty="0"/>
              <a:t>Our fast implementations behave precisely as our simpler specifications.</a:t>
            </a:r>
          </a:p>
          <a:p>
            <a:pPr marL="0" indent="0">
              <a:buNone/>
            </a:pPr>
            <a:r>
              <a:rPr lang="en-US" dirty="0"/>
              <a:t>Secrecy</a:t>
            </a:r>
          </a:p>
          <a:p>
            <a:pPr marL="336145" lvl="1" indent="0">
              <a:buNone/>
            </a:pPr>
            <a:r>
              <a:rPr lang="en-US" sz="2000" dirty="0"/>
              <a:t>Access to secrets, including crypto keys and private app data is restricted according to design.</a:t>
            </a:r>
          </a:p>
          <a:p>
            <a:pPr marL="0" indent="0">
              <a:buNone/>
            </a:pPr>
            <a:r>
              <a:rPr lang="en-US" dirty="0"/>
              <a:t>Cryptographic security</a:t>
            </a:r>
          </a:p>
          <a:p>
            <a:pPr marL="336145" lvl="1" indent="0">
              <a:buNone/>
            </a:pPr>
            <a:r>
              <a:rPr lang="en-US" sz="2000" dirty="0"/>
              <a:t>We bound the probability that an attacker may break any secrecy or integrity properties</a:t>
            </a:r>
          </a:p>
        </p:txBody>
      </p:sp>
      <p:sp>
        <p:nvSpPr>
          <p:cNvPr id="3" name="Title 2">
            <a:extLst>
              <a:ext uri="{FF2B5EF4-FFF2-40B4-BE49-F238E27FC236}">
                <a16:creationId xmlns:a16="http://schemas.microsoft.com/office/drawing/2014/main" id="{F1636557-E570-4EC2-B5D9-E821C685E589}"/>
              </a:ext>
            </a:extLst>
          </p:cNvPr>
          <p:cNvSpPr>
            <a:spLocks noGrp="1"/>
          </p:cNvSpPr>
          <p:nvPr>
            <p:ph type="title"/>
          </p:nvPr>
        </p:nvSpPr>
        <p:spPr/>
        <p:txBody>
          <a:bodyPr/>
          <a:lstStyle/>
          <a:p>
            <a:r>
              <a:rPr lang="en-US" dirty="0"/>
              <a:t>What do we verify?</a:t>
            </a:r>
          </a:p>
        </p:txBody>
      </p:sp>
    </p:spTree>
    <p:extLst>
      <p:ext uri="{BB962C8B-B14F-4D97-AF65-F5344CB8AC3E}">
        <p14:creationId xmlns:p14="http://schemas.microsoft.com/office/powerpoint/2010/main" val="362843907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24.9|11.6|5.6"/>
</p:tagLst>
</file>

<file path=ppt/tags/tag2.xml><?xml version="1.0" encoding="utf-8"?>
<p:tagLst xmlns:a="http://schemas.openxmlformats.org/drawingml/2006/main" xmlns:r="http://schemas.openxmlformats.org/officeDocument/2006/relationships" xmlns:p="http://schemas.openxmlformats.org/presentationml/2006/main">
  <p:tag name="TIMING" val="|24.9|11.6|5.6"/>
</p:tagLst>
</file>

<file path=ppt/theme/theme1.xml><?xml version="1.0" encoding="utf-8"?>
<a:theme xmlns:a="http://schemas.openxmlformats.org/drawingml/2006/main" name="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2.xml><?xml version="1.0" encoding="utf-8"?>
<a:theme xmlns:a="http://schemas.openxmlformats.org/drawingml/2006/main" name="1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3.xml><?xml version="1.0" encoding="utf-8"?>
<a:theme xmlns:a="http://schemas.openxmlformats.org/drawingml/2006/main" name="2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4.xml><?xml version="1.0" encoding="utf-8"?>
<a:theme xmlns:a="http://schemas.openxmlformats.org/drawingml/2006/main" name="5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5.xml><?xml version="1.0" encoding="utf-8"?>
<a:theme xmlns:a="http://schemas.openxmlformats.org/drawingml/2006/main" name="7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6.xml><?xml version="1.0" encoding="utf-8"?>
<a:theme xmlns:a="http://schemas.openxmlformats.org/drawingml/2006/main" name="13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7.xml><?xml version="1.0" encoding="utf-8"?>
<a:theme xmlns:a="http://schemas.openxmlformats.org/drawingml/2006/main" name="3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wsi xmlns="665745c6-35a0-4550-b503-740ace8652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4BFFA84335B84EAA2FD392895AD6AC" ma:contentTypeVersion="7" ma:contentTypeDescription="Create a new document." ma:contentTypeScope="" ma:versionID="f927b72be813b76111863f0f98c420a4">
  <xsd:schema xmlns:xsd="http://www.w3.org/2001/XMLSchema" xmlns:xs="http://www.w3.org/2001/XMLSchema" xmlns:p="http://schemas.microsoft.com/office/2006/metadata/properties" xmlns:ns2="f9ab0bef-6081-4092-9287-f982ec05728d" xmlns:ns3="665745c6-35a0-4550-b503-740ace86523a" targetNamespace="http://schemas.microsoft.com/office/2006/metadata/properties" ma:root="true" ma:fieldsID="f7b14703cbf19e1f20a997cc744dbd62" ns2:_="" ns3:_="">
    <xsd:import namespace="f9ab0bef-6081-4092-9287-f982ec05728d"/>
    <xsd:import namespace="665745c6-35a0-4550-b503-740ace86523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pwsi"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ab0bef-6081-4092-9287-f982ec05728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5745c6-35a0-4550-b503-740ace86523a" elementFormDefault="qualified">
    <xsd:import namespace="http://schemas.microsoft.com/office/2006/documentManagement/types"/>
    <xsd:import namespace="http://schemas.microsoft.com/office/infopath/2007/PartnerControls"/>
    <xsd:element name="pwsi" ma:index="12" nillable="true" ma:displayName="Comments" ma:internalName="pwsi">
      <xsd:simpleType>
        <xsd:restriction base="dms:Text"/>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B8DF2F-1355-4A7F-AE7B-2585C0ACB937}">
  <ds:schemaRef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f9ab0bef-6081-4092-9287-f982ec05728d"/>
    <ds:schemaRef ds:uri="http://purl.org/dc/elements/1.1/"/>
    <ds:schemaRef ds:uri="http://schemas.microsoft.com/office/2006/metadata/properties"/>
    <ds:schemaRef ds:uri="665745c6-35a0-4550-b503-740ace86523a"/>
    <ds:schemaRef ds:uri="http://purl.org/dc/terms/"/>
    <ds:schemaRef ds:uri="http://www.w3.org/XML/1998/namespace"/>
  </ds:schemaRefs>
</ds:datastoreItem>
</file>

<file path=customXml/itemProps2.xml><?xml version="1.0" encoding="utf-8"?>
<ds:datastoreItem xmlns:ds="http://schemas.openxmlformats.org/officeDocument/2006/customXml" ds:itemID="{3E883E2F-5451-426F-9C06-C437FEEDBA95}">
  <ds:schemaRefs>
    <ds:schemaRef ds:uri="http://schemas.microsoft.com/sharepoint/v3/contenttype/forms"/>
  </ds:schemaRefs>
</ds:datastoreItem>
</file>

<file path=customXml/itemProps3.xml><?xml version="1.0" encoding="utf-8"?>
<ds:datastoreItem xmlns:ds="http://schemas.openxmlformats.org/officeDocument/2006/customXml" ds:itemID="{C47196C9-3C0D-4A94-A184-DAAB66E9F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ab0bef-6081-4092-9287-f982ec05728d"/>
    <ds:schemaRef ds:uri="665745c6-35a0-4550-b503-740ace865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88995</TotalTime>
  <Words>3589</Words>
  <Application>Microsoft Macintosh PowerPoint</Application>
  <PresentationFormat>Widescreen</PresentationFormat>
  <Paragraphs>641</Paragraphs>
  <Slides>57</Slides>
  <Notes>15</Notes>
  <HiddenSlides>9</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57</vt:i4>
      </vt:variant>
    </vt:vector>
  </HeadingPairs>
  <TitlesOfParts>
    <vt:vector size="72" baseType="lpstr">
      <vt:lpstr>Arial</vt:lpstr>
      <vt:lpstr>Calibri</vt:lpstr>
      <vt:lpstr>Cambria Math</vt:lpstr>
      <vt:lpstr>Consolas</vt:lpstr>
      <vt:lpstr>Courier New</vt:lpstr>
      <vt:lpstr>Segoe UI</vt:lpstr>
      <vt:lpstr>Segoe UI Light</vt:lpstr>
      <vt:lpstr>Wingdings</vt:lpstr>
      <vt:lpstr>TFTemplate16X9</vt:lpstr>
      <vt:lpstr>1_TFTemplate16X9</vt:lpstr>
      <vt:lpstr>2_TFTemplate16X9</vt:lpstr>
      <vt:lpstr>5_TFTemplate16X9</vt:lpstr>
      <vt:lpstr>7_TFTemplate16X9</vt:lpstr>
      <vt:lpstr>13_TFTemplate16X9</vt:lpstr>
      <vt:lpstr>3_TFTemplate16X9</vt:lpstr>
      <vt:lpstr>Language Extensibility, Metaprogramming and Proof automation </vt:lpstr>
      <vt:lpstr>PowerPoint Presentation</vt:lpstr>
      <vt:lpstr>TLS: Transport Layer Security</vt:lpstr>
      <vt:lpstr>TLS: Transport Layer Security Goal: A secure channel</vt:lpstr>
      <vt:lpstr>TLS 1.3: a new hope</vt:lpstr>
      <vt:lpstr>PowerPoint Presentation</vt:lpstr>
      <vt:lpstr>PowerPoint Presentation</vt:lpstr>
      <vt:lpstr>Proof strategy (simplified)</vt:lpstr>
      <vt:lpstr>What do we verify?</vt:lpstr>
      <vt:lpstr>PowerPoint Presentation</vt:lpstr>
      <vt:lpstr>PowerPoint Presentation</vt:lpstr>
      <vt:lpstr>So what is this F* thing anyway?</vt:lpstr>
      <vt:lpstr>PowerPoint Presentation</vt:lpstr>
      <vt:lpstr>F*: Bridging the gap</vt:lpstr>
      <vt:lpstr>PowerPoint Presentation</vt:lpstr>
      <vt:lpstr>PowerPoint Presentation</vt:lpstr>
      <vt:lpstr>Beyond Pure Code Effects</vt:lpstr>
      <vt:lpstr>Beyond Pure Code Effects (2)</vt:lpstr>
      <vt:lpstr>Effectful programs  with Hoare-style Specifications</vt:lpstr>
      <vt:lpstr>Effectful programs  with Hoare-style Specifications</vt:lpstr>
      <vt:lpstr>Exploiting Expressiveness &amp; Extensibility Low*: A subset of F* that compiles to C</vt:lpstr>
      <vt:lpstr>Low* to C</vt:lpstr>
      <vt:lpstr>PowerPoint Presentation</vt:lpstr>
      <vt:lpstr>But SMT-based proofs can go awry</vt:lpstr>
      <vt:lpstr>And can be at a low level of abstraction</vt:lpstr>
      <vt:lpstr>Domain-specific languages,  ad hoc proof automation, extensibility</vt:lpstr>
      <vt:lpstr>Domain-specific languages,  ad hoc proof automation, extensibility</vt:lpstr>
      <vt:lpstr>A passive compiler pipeline</vt:lpstr>
      <vt:lpstr>Scripting components with a metaprogram</vt:lpstr>
      <vt:lpstr>Scripting a language implementation from within the language</vt:lpstr>
      <vt:lpstr>From F*  to Meta-F*,  In three easy steps</vt:lpstr>
      <vt:lpstr>Proof-state: A collection of typed holes</vt:lpstr>
      <vt:lpstr>Metaprograms are proofstate transformers</vt:lpstr>
      <vt:lpstr>Metaprogramming as a user-defined effect</vt:lpstr>
      <vt:lpstr>Metaprogramming as a user-defined effect</vt:lpstr>
      <vt:lpstr>Step 2 Primitive operations on proofstate</vt:lpstr>
      <vt:lpstr>Step 3 Reflecting on syntax</vt:lpstr>
      <vt:lpstr>Putting it together</vt:lpstr>
      <vt:lpstr>And can be at a low level of abstraction</vt:lpstr>
      <vt:lpstr>Metaprogramming mutually inverse parsers and formatters</vt:lpstr>
      <vt:lpstr>Putting it together</vt:lpstr>
      <vt:lpstr>SMT: Just one of F*’s tactic primitives</vt:lpstr>
      <vt:lpstr>But SMT-based proofs can go awry</vt:lpstr>
      <vt:lpstr>SMT + Tactics for more automated, robust proofs</vt:lpstr>
      <vt:lpstr>Partial evaluation for Low* productivity</vt:lpstr>
      <vt:lpstr>Higher-order combinators</vt:lpstr>
      <vt:lpstr>An example of a higher-order combinator</vt:lpstr>
      <vt:lpstr>Meta-programming is pervasive</vt:lpstr>
      <vt:lpstr>Language extensions / DSLs in userland</vt:lpstr>
      <vt:lpstr>Beyond Pure Code Effects (2)</vt:lpstr>
      <vt:lpstr>Executing tactics</vt:lpstr>
      <vt:lpstr>Executing metaprograms natively</vt:lpstr>
      <vt:lpstr>Execution across language boundaries</vt:lpstr>
      <vt:lpstr>Some takeaways</vt:lpstr>
      <vt:lpstr>PowerPoint Presentation</vt:lpstr>
      <vt:lpstr>Stream Encryption: Security Definition</vt:lpstr>
      <vt:lpstr>Stream Encryption: Security Definition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Markulf Kohlweiss;Cedric Fournet</dc:creator>
  <cp:lastModifiedBy>Jonathan Protzenko</cp:lastModifiedBy>
  <cp:revision>1038</cp:revision>
  <cp:lastPrinted>2016-04-03T20:07:15Z</cp:lastPrinted>
  <dcterms:created xsi:type="dcterms:W3CDTF">2014-11-13T13:26:30Z</dcterms:created>
  <dcterms:modified xsi:type="dcterms:W3CDTF">2018-11-26T19:24:52Z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0x010100A84BFFA84335B84EAA2FD392895AD6AC</vt:lpwstr>
  </property>
</Properties>
</file>