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sldIdLst>
    <p:sldId id="257" r:id="rId2"/>
    <p:sldId id="746" r:id="rId3"/>
    <p:sldId id="2076138229" r:id="rId4"/>
    <p:sldId id="846" r:id="rId5"/>
    <p:sldId id="795" r:id="rId6"/>
    <p:sldId id="847" r:id="rId7"/>
    <p:sldId id="843" r:id="rId8"/>
    <p:sldId id="267" r:id="rId9"/>
    <p:sldId id="317" r:id="rId10"/>
    <p:sldId id="271" r:id="rId11"/>
    <p:sldId id="323" r:id="rId12"/>
    <p:sldId id="322" r:id="rId13"/>
    <p:sldId id="331" r:id="rId14"/>
    <p:sldId id="324" r:id="rId15"/>
    <p:sldId id="284" r:id="rId16"/>
    <p:sldId id="282" r:id="rId17"/>
    <p:sldId id="350" r:id="rId18"/>
    <p:sldId id="349" r:id="rId19"/>
    <p:sldId id="305" r:id="rId20"/>
    <p:sldId id="291" r:id="rId21"/>
    <p:sldId id="332" r:id="rId22"/>
    <p:sldId id="293" r:id="rId23"/>
    <p:sldId id="342" r:id="rId24"/>
    <p:sldId id="296" r:id="rId25"/>
    <p:sldId id="295" r:id="rId26"/>
    <p:sldId id="343" r:id="rId27"/>
    <p:sldId id="297" r:id="rId28"/>
    <p:sldId id="344" r:id="rId29"/>
    <p:sldId id="298" r:id="rId30"/>
    <p:sldId id="345" r:id="rId31"/>
    <p:sldId id="336" r:id="rId32"/>
    <p:sldId id="334" r:id="rId33"/>
    <p:sldId id="347" r:id="rId34"/>
    <p:sldId id="311" r:id="rId35"/>
    <p:sldId id="312" r:id="rId36"/>
    <p:sldId id="337" r:id="rId37"/>
    <p:sldId id="2076138230" r:id="rId38"/>
    <p:sldId id="2076138231" r:id="rId39"/>
    <p:sldId id="2076138232" r:id="rId40"/>
    <p:sldId id="2076138233" r:id="rId41"/>
    <p:sldId id="319" r:id="rId42"/>
    <p:sldId id="351" r:id="rId43"/>
    <p:sldId id="357" r:id="rId44"/>
    <p:sldId id="362" r:id="rId45"/>
    <p:sldId id="358" r:id="rId46"/>
    <p:sldId id="360" r:id="rId47"/>
    <p:sldId id="361" r:id="rId48"/>
    <p:sldId id="338" r:id="rId49"/>
    <p:sldId id="316" r:id="rId50"/>
    <p:sldId id="352" r:id="rId51"/>
    <p:sldId id="355" r:id="rId52"/>
    <p:sldId id="315" r:id="rId53"/>
    <p:sldId id="313" r:id="rId54"/>
    <p:sldId id="314" r:id="rId55"/>
    <p:sldId id="310" r:id="rId56"/>
    <p:sldId id="309" r:id="rId57"/>
    <p:sldId id="300" r:id="rId58"/>
    <p:sldId id="272" r:id="rId59"/>
    <p:sldId id="276" r:id="rId60"/>
    <p:sldId id="329" r:id="rId61"/>
    <p:sldId id="348" r:id="rId62"/>
    <p:sldId id="285" r:id="rId63"/>
    <p:sldId id="327" r:id="rId64"/>
    <p:sldId id="340" r:id="rId65"/>
    <p:sldId id="290" r:id="rId66"/>
    <p:sldId id="288" r:id="rId67"/>
    <p:sldId id="341" r:id="rId68"/>
    <p:sldId id="339" r:id="rId69"/>
    <p:sldId id="304" r:id="rId70"/>
    <p:sldId id="333" r:id="rId71"/>
    <p:sldId id="28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 Ho" initials="SH" lastIdx="14" clrIdx="0">
    <p:extLst>
      <p:ext uri="{19B8F6BF-5375-455C-9EA6-DF929625EA0E}">
        <p15:presenceInfo xmlns:p15="http://schemas.microsoft.com/office/powerpoint/2012/main" userId="0f6fb0732179e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9T14:59:34.740" idx="6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8T10:56:44.374" idx="2">
    <p:pos x="10" y="10"/>
    <p:text>Talk about receiving keys (remote static: validation and peer management), handling static keys in general (serialization, deserialization), functions which are low-level...</p:text>
    <p:extLst>
      <p:ext uri="{C676402C-5697-4E1C-873F-D02D1690AC5C}">
        <p15:threadingInfo xmlns:p15="http://schemas.microsoft.com/office/powerpoint/2012/main" timeZoneBias="-120"/>
      </p:ext>
    </p:extLst>
  </p:cm>
  <p:cm authorId="1" dt="2021-06-28T11:12:30.692" idx="3">
    <p:pos x="9931" y="2814"/>
    <p:text>State machines (send/receive, split at the end of the handshake, stuck state…)
Peers (peer identity, peer key…)
Sessions
Remote keys validation
Message lengths (+ dynamic checks)
Message encapsulation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8T18:25:14.070" idx="5">
    <p:pos x="819" y="3337"/>
    <p:text>Make the code C like! if then is not C-like...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8T15:45:37.713" idx="11">
    <p:pos x="10" y="10"/>
    <p:text>Explain the difference between ephemeral keys and static keys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8T18:25:14.070" idx="13">
    <p:pos x="819" y="3337"/>
    <p:text>Make the code C like! if then is not C-like...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8T10:56:18.558" idx="1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210E-73E9-4835-B283-AAD30FFEC611}" type="datetimeFigureOut">
              <a:rPr lang="en-US" smtClean="0"/>
              <a:t>9/29/21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996B-CF71-49DB-9F63-7C2FBF27E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D06D-FB8E-43CB-A18A-8424790432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1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highlights, detailed later. </a:t>
            </a:r>
          </a:p>
          <a:p>
            <a:r>
              <a:rPr lang="en-US"/>
              <a:t>Research: advances in software verification at scale.</a:t>
            </a:r>
          </a:p>
          <a:p>
            <a:r>
              <a:rPr lang="en-US"/>
              <a:t>We have early customers. 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A5B87-607C-4943-88E9-30ED9315F7F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69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highlights, detailed later. </a:t>
            </a:r>
          </a:p>
          <a:p>
            <a:r>
              <a:rPr lang="en-US"/>
              <a:t>Research: advances in software verification at scale.</a:t>
            </a:r>
          </a:p>
          <a:p>
            <a:r>
              <a:rPr lang="en-US"/>
              <a:t>We have early customers. 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A5B87-607C-4943-88E9-30ED9315F7F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27A45-E730-49B3-BB27-51F57611D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ED06D-FB8E-43CB-A18A-8424790432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8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7DD7-C8E2-466D-A2AE-FD681BEF3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B1CD-67B4-41BC-952B-F14935764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690E3-D91C-4053-99F8-D530C4FA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703-B06F-49D8-8974-DAEFA32BAD06}" type="datetime1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AAA54-7E32-4CBF-A87A-38CDDEDF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D77DB-583F-4BBE-933B-3AB3B19A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E493-1B56-475C-BC6D-4D129AD4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3A718-D204-4802-A38A-0654A8607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83CEC-3FF9-4725-AC95-882708E2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5489-1B22-475C-998C-A86E52149A1B}" type="datetime1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E88A3-F117-4ADB-BF47-A374C343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BF8B-5216-4B5A-A619-336DAE75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275E4-9B6F-4B5D-8797-61D849F6E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E6D40-1A0D-4322-BAF0-289FAEA88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4D9D-28A8-4D77-8E1C-9E09A84F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66A-334C-4E38-88EB-029FD66FC37C}" type="datetime1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541F5-1719-4539-8FEC-B77F1341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C3C7-1824-4C27-B96B-E3EDCEA9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9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2187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50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12CD-6627-4542-B7BA-7F5B4B36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1039-4DC9-457A-9B4C-3F1555BEA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B35F-886B-4FF0-95BB-50D56307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A07-5750-4F59-ABE8-A7C06473337B}" type="datetime1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E67C-F59D-4280-BF66-18B4F562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644B9-1E8C-4741-86FA-DAAADA51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3930-DB90-47E6-B40C-78E9B2D5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B1C96-6736-414D-9193-2C9674F0A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7B1C1-9F45-445B-BCEE-DCFCE8C1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843A-26DC-4263-B3D5-AACA8EF4008E}" type="datetime1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46F4-0590-4AE4-B56F-02BA7B53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F3EEB-D0DD-4CA8-BB06-F8F4C992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7AFA-ABCC-49F7-A06A-0F14AD0E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767E-E4ED-4FBA-870E-871DAE37C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04C6F-5168-4BD0-98DC-BBDF6A6E6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E7892-42C5-419F-8E60-4C5830B7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83C1-B809-439F-8211-F6245B1E75ED}" type="datetime1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4C56F-F088-4391-A159-44CD0950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48FFA-9DCB-4B58-A251-8A52511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FD84-D58D-495C-9DB6-2475E72E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033CC-B27B-4C09-B94E-957D39B6F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F4F13-F649-4006-A8A4-F55A36D0E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B7F62-EBC0-4650-8B56-B63DDFC34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0041E-062D-4318-A9CF-93C7AE01D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622E5-B233-4441-8E6D-3C8DC9C1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75F-645B-407A-A6EF-0DCA700394BA}" type="datetime1">
              <a:rPr lang="en-US" smtClean="0"/>
              <a:t>9/29/21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F38D5-BEA2-4AB1-8D1D-D3D90BF0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5217F-91AF-4EC6-8E24-468B27C5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1C05-03A8-4AF7-AAF1-955C7A81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FFBC6-43B2-4EFF-A43F-046306E1A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8B0A-66D1-43ED-8B8B-7E4CA2150B84}" type="datetime1">
              <a:rPr lang="en-US" smtClean="0"/>
              <a:t>9/29/21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AD232-60F3-4D29-AF1D-E46DD61B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0C8D6-95E9-4E71-8AD0-A7E77DD4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4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400B4-60FC-4FE8-9F33-C23A1BE7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35E5-9C91-429E-B417-CA56EAE2686E}" type="datetime1">
              <a:rPr lang="en-US" smtClean="0"/>
              <a:t>9/29/21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36F84-26DE-4D12-9EED-CCC44935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4E19B-279C-4E27-86E7-719B9D36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5AAA-BB98-4D50-AF4C-ED2EA0E2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FD74-5826-44B8-BBB7-45454090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17E32-41DF-4657-A86A-8099CF91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52CAC-B653-471E-811C-18E06A53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589-2C58-49D7-82F8-329C00D4F1BE}" type="datetime1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711F4-F543-4965-9ACD-B8C5A171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2B5AC-D832-4F30-8CFC-8AB188D8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D361-572C-4BE9-99E4-7CED92D1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98896-226E-4A96-A12E-1003A00FA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9D3F7-8875-4F1B-997C-5D9ED8A33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ECB2B-8378-4A9A-B91E-F91BB1DE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6B79-3888-4A5F-86B3-992017143F28}" type="datetime1">
              <a:rPr lang="en-US" smtClean="0"/>
              <a:t>9/29/21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E6015-A52D-48C5-BFFC-CEAB6DD9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BF32-E89B-4311-A132-AC1C3C25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D53D5-8891-4F18-84C5-A97C41E3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B6D5-432B-46BD-B47B-2FC8C32C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18DBC-6ABA-40BF-B066-2A9BF0C7B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4FA7-BC0B-4E64-9A49-6F3D31DEB37C}" type="datetime1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48DFE-DEEC-4FE1-8A72-C21E4CC3E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14D6-C5B3-462B-8F6A-10C9FC79D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190-271D-473A-B84A-775102BB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Calibri"/>
                <a:ea typeface="+mj-lt"/>
                <a:cs typeface="+mj-lt"/>
              </a:rPr>
              <a:t>Noise*,</a:t>
            </a:r>
            <a:br>
              <a:rPr lang="en-GB" sz="4000" b="1" dirty="0">
                <a:latin typeface="Calibri"/>
                <a:ea typeface="+mj-lt"/>
                <a:cs typeface="+mj-lt"/>
              </a:rPr>
            </a:br>
            <a:r>
              <a:rPr lang="en-GB" sz="4000" dirty="0">
                <a:ea typeface="+mj-lt"/>
                <a:cs typeface="+mj-lt"/>
              </a:rPr>
              <a:t>A Library of Verified High-Performance Secure Channel Protocol Implementations</a:t>
            </a:r>
            <a:endParaRPr lang="en-US" sz="40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S. Ho, </a:t>
            </a:r>
            <a:r>
              <a:rPr lang="en-GB" b="1" dirty="0">
                <a:cs typeface="Calibri"/>
              </a:rPr>
              <a:t>J. Protzenko</a:t>
            </a:r>
            <a:r>
              <a:rPr lang="en-GB" dirty="0">
                <a:cs typeface="Calibri"/>
              </a:rPr>
              <a:t>, A. </a:t>
            </a:r>
            <a:r>
              <a:rPr lang="en-GB" dirty="0" err="1">
                <a:ea typeface="+mn-lt"/>
                <a:cs typeface="+mn-lt"/>
              </a:rPr>
              <a:t>Bichhawat</a:t>
            </a:r>
            <a:r>
              <a:rPr lang="en-GB" dirty="0">
                <a:ea typeface="+mn-lt"/>
                <a:cs typeface="+mn-lt"/>
              </a:rPr>
              <a:t>, K. </a:t>
            </a:r>
            <a:r>
              <a:rPr lang="en-GB" dirty="0" err="1">
                <a:ea typeface="+mn-lt"/>
                <a:cs typeface="+mn-lt"/>
              </a:rPr>
              <a:t>Bhargavan</a:t>
            </a:r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C51385-DC9D-4C58-8172-B9D3AB4D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6" y="5415298"/>
            <a:ext cx="2743200" cy="1028700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A5F39C54-8FE2-4963-AC0B-E5836039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30" y="5413186"/>
            <a:ext cx="2743200" cy="101145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1C64FAB-3819-4CFC-83D7-998D96C24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809" y="5345629"/>
            <a:ext cx="2743198" cy="1146571"/>
          </a:xfrm>
          <a:prstGeom prst="rect">
            <a:avLst/>
          </a:prstGeom>
        </p:spPr>
      </p:pic>
      <p:pic>
        <p:nvPicPr>
          <p:cNvPr id="1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5A18DB5-9E1E-48E4-B580-8DEDE8299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597" y="5097770"/>
            <a:ext cx="1669960" cy="165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D101-D878-4CED-8262-50AE556E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826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Noise Protocol Framework : Examples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39062-7770-49D5-90E4-97C79403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899" y="1561061"/>
            <a:ext cx="2709162" cy="1639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b="1" dirty="0">
                <a:cs typeface="Calibri"/>
              </a:rPr>
              <a:t>X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. . .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</a:t>
            </a:r>
            <a:endParaRPr lang="en-GB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1600" dirty="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02080-C9D8-4CA3-9DD9-6E1F0BA18E1D}"/>
              </a:ext>
            </a:extLst>
          </p:cNvPr>
          <p:cNvSpPr txBox="1">
            <a:spLocks/>
          </p:cNvSpPr>
          <p:nvPr/>
        </p:nvSpPr>
        <p:spPr>
          <a:xfrm>
            <a:off x="8190795" y="1561061"/>
            <a:ext cx="2479517" cy="2082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IKpsk2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se,  </a:t>
            </a:r>
            <a:r>
              <a:rPr lang="en-GB" sz="1600" dirty="0" err="1">
                <a:ea typeface="+mn-lt"/>
                <a:cs typeface="+mn-lt"/>
              </a:rPr>
              <a:t>psk</a:t>
            </a:r>
            <a:endParaRPr lang="en-GB" sz="16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35D42-4758-4FE4-AF85-084FDFB7FADC}"/>
              </a:ext>
            </a:extLst>
          </p:cNvPr>
          <p:cNvSpPr txBox="1"/>
          <p:nvPr/>
        </p:nvSpPr>
        <p:spPr>
          <a:xfrm>
            <a:off x="1060165" y="6126180"/>
            <a:ext cx="104489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Today: </a:t>
            </a:r>
            <a:r>
              <a:rPr lang="en-GB" sz="2000" b="1" dirty="0"/>
              <a:t>59+ protocols</a:t>
            </a:r>
            <a:r>
              <a:rPr lang="en-GB" sz="2000" dirty="0"/>
              <a:t> (but might increase)</a:t>
            </a:r>
            <a:endParaRPr lang="en-US" sz="2000" dirty="0">
              <a:cs typeface="Calibri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755ACC2-CFA8-49AF-9495-88442C32F2C6}"/>
              </a:ext>
            </a:extLst>
          </p:cNvPr>
          <p:cNvSpPr txBox="1">
            <a:spLocks/>
          </p:cNvSpPr>
          <p:nvPr/>
        </p:nvSpPr>
        <p:spPr>
          <a:xfrm>
            <a:off x="1694729" y="3931020"/>
            <a:ext cx="2215891" cy="138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NX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 →  e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s,  es</a:t>
            </a:r>
            <a:endParaRPr lang="en-GB" sz="1600" dirty="0"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CF7E7F-1057-4E0E-9A30-0FE1CD1D5854}"/>
              </a:ext>
            </a:extLst>
          </p:cNvPr>
          <p:cNvSpPr txBox="1">
            <a:spLocks/>
          </p:cNvSpPr>
          <p:nvPr/>
        </p:nvSpPr>
        <p:spPr>
          <a:xfrm>
            <a:off x="7421184" y="3329930"/>
            <a:ext cx="4087906" cy="792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cs typeface="Calibri"/>
              </a:rPr>
              <a:t>(mutual authentication and 0-RTT)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5C2D163-9C1F-4FE1-8BFE-75656E7EF599}"/>
              </a:ext>
            </a:extLst>
          </p:cNvPr>
          <p:cNvSpPr txBox="1">
            <a:spLocks/>
          </p:cNvSpPr>
          <p:nvPr/>
        </p:nvSpPr>
        <p:spPr>
          <a:xfrm>
            <a:off x="658217" y="3034447"/>
            <a:ext cx="4136568" cy="449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cs typeface="Calibri"/>
              </a:rPr>
              <a:t>(one-way encryption: NaCl Box, HPKE...)</a:t>
            </a:r>
            <a:endParaRPr lang="en-GB" sz="1800" b="1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1ADB6037-4AE3-4E63-913A-9FBDEB2E8F53}"/>
              </a:ext>
            </a:extLst>
          </p:cNvPr>
          <p:cNvSpPr txBox="1">
            <a:spLocks/>
          </p:cNvSpPr>
          <p:nvPr/>
        </p:nvSpPr>
        <p:spPr>
          <a:xfrm>
            <a:off x="1063398" y="5072433"/>
            <a:ext cx="2978966" cy="449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cs typeface="Calibri"/>
              </a:rPr>
              <a:t>(authenticated server)</a:t>
            </a:r>
            <a:endParaRPr lang="en-US" sz="1800" b="1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B388DB48-23EE-4A78-9B96-DC205AC984DE}"/>
              </a:ext>
            </a:extLst>
          </p:cNvPr>
          <p:cNvSpPr txBox="1">
            <a:spLocks/>
          </p:cNvSpPr>
          <p:nvPr/>
        </p:nvSpPr>
        <p:spPr>
          <a:xfrm>
            <a:off x="8238129" y="3931020"/>
            <a:ext cx="2978965" cy="2168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XK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←  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. . 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e,  es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←  e,  </a:t>
            </a:r>
            <a:r>
              <a:rPr lang="en-GB" sz="1600" dirty="0" err="1">
                <a:cs typeface="Calibri"/>
              </a:rPr>
              <a:t>ee</a:t>
            </a:r>
            <a:endParaRPr lang="en-GB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s,  se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76D75C9-C52C-4D3B-A108-E784B35BDB31}"/>
              </a:ext>
            </a:extLst>
          </p:cNvPr>
          <p:cNvSpPr txBox="1">
            <a:spLocks/>
          </p:cNvSpPr>
          <p:nvPr/>
        </p:nvSpPr>
        <p:spPr>
          <a:xfrm>
            <a:off x="5189706" y="3931020"/>
            <a:ext cx="1769337" cy="1845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XX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e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←  e,  </a:t>
            </a:r>
            <a:r>
              <a:rPr lang="en-GB" sz="1600" dirty="0" err="1">
                <a:cs typeface="Calibri"/>
              </a:rPr>
              <a:t>ee</a:t>
            </a:r>
            <a:r>
              <a:rPr lang="en-GB" sz="1600" dirty="0">
                <a:cs typeface="Calibri"/>
              </a:rPr>
              <a:t>, s,  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s,  se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0849AB1-B976-4CC9-95E4-0669BD50F7DE}"/>
              </a:ext>
            </a:extLst>
          </p:cNvPr>
          <p:cNvSpPr txBox="1">
            <a:spLocks/>
          </p:cNvSpPr>
          <p:nvPr/>
        </p:nvSpPr>
        <p:spPr>
          <a:xfrm>
            <a:off x="5194017" y="1561061"/>
            <a:ext cx="2073823" cy="1768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IK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se</a:t>
            </a:r>
            <a:endParaRPr lang="en-GB" sz="1600" dirty="0">
              <a:cs typeface="Calibri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B7CA6AAE-5FCE-49BF-928C-9A9EEC672C7E}"/>
              </a:ext>
            </a:extLst>
          </p:cNvPr>
          <p:cNvSpPr txBox="1">
            <a:spLocks/>
          </p:cNvSpPr>
          <p:nvPr/>
        </p:nvSpPr>
        <p:spPr>
          <a:xfrm>
            <a:off x="5174743" y="1522920"/>
            <a:ext cx="2073823" cy="444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  <a:cs typeface="Calibri"/>
              </a:rPr>
              <a:t>WhatsApp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928359A-0964-465F-B820-4967E32A2088}"/>
              </a:ext>
            </a:extLst>
          </p:cNvPr>
          <p:cNvSpPr txBox="1">
            <a:spLocks/>
          </p:cNvSpPr>
          <p:nvPr/>
        </p:nvSpPr>
        <p:spPr>
          <a:xfrm>
            <a:off x="8808302" y="1523698"/>
            <a:ext cx="2073823" cy="444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err="1">
                <a:solidFill>
                  <a:srgbClr val="FF0000"/>
                </a:solidFill>
                <a:cs typeface="Calibri"/>
              </a:rPr>
              <a:t>Wireguard</a:t>
            </a:r>
            <a:r>
              <a:rPr lang="en-GB" sz="2000" b="1" dirty="0">
                <a:solidFill>
                  <a:srgbClr val="FF0000"/>
                </a:solidFill>
                <a:cs typeface="Calibri"/>
              </a:rPr>
              <a:t> VPN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87295806-0837-426A-B838-39B5D9710FAF}"/>
              </a:ext>
            </a:extLst>
          </p:cNvPr>
          <p:cNvSpPr txBox="1">
            <a:spLocks/>
          </p:cNvSpPr>
          <p:nvPr/>
        </p:nvSpPr>
        <p:spPr>
          <a:xfrm>
            <a:off x="8287114" y="3898364"/>
            <a:ext cx="2356046" cy="733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  <a:cs typeface="Calibri"/>
              </a:rPr>
              <a:t>Lightning, I2P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4CAB4-2157-4620-A6A5-9C65B3E4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62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7B4-6134-4513-AE42-DD555117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Protocol Example: IKpsk2</a:t>
            </a:r>
          </a:p>
        </p:txBody>
      </p:sp>
      <p:sp>
        <p:nvSpPr>
          <p:cNvPr id="4" name="Pattern (original)">
            <a:extLst>
              <a:ext uri="{FF2B5EF4-FFF2-40B4-BE49-F238E27FC236}">
                <a16:creationId xmlns:a16="http://schemas.microsoft.com/office/drawing/2014/main" id="{2AC4AE99-468D-4CEB-AA62-6D9D94B992F2}"/>
              </a:ext>
            </a:extLst>
          </p:cNvPr>
          <p:cNvSpPr txBox="1">
            <a:spLocks/>
          </p:cNvSpPr>
          <p:nvPr/>
        </p:nvSpPr>
        <p:spPr>
          <a:xfrm>
            <a:off x="4437581" y="1855225"/>
            <a:ext cx="2550264" cy="2252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cs typeface="Calibri"/>
              </a:rPr>
              <a:t>IKpsk2</a:t>
            </a:r>
            <a:r>
              <a:rPr lang="en-GB" sz="1800" dirty="0">
                <a:cs typeface="Calibri"/>
              </a:rPr>
              <a:t>: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 . . 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 ←  e,  </a:t>
            </a:r>
            <a:r>
              <a:rPr lang="en-GB" sz="1800" dirty="0" err="1">
                <a:ea typeface="+mn-lt"/>
                <a:cs typeface="+mn-lt"/>
              </a:rPr>
              <a:t>ee</a:t>
            </a:r>
            <a:r>
              <a:rPr lang="en-GB" sz="1800" dirty="0">
                <a:ea typeface="+mn-lt"/>
                <a:cs typeface="+mn-lt"/>
              </a:rPr>
              <a:t>,  se,  </a:t>
            </a:r>
            <a:r>
              <a:rPr lang="en-GB" sz="1800" dirty="0" err="1">
                <a:ea typeface="+mn-lt"/>
                <a:cs typeface="+mn-lt"/>
              </a:rPr>
              <a:t>psk</a:t>
            </a:r>
            <a:endParaRPr lang="en-GB" sz="1800" dirty="0">
              <a:ea typeface="+mn-lt"/>
              <a:cs typeface="+mn-lt"/>
            </a:endParaRPr>
          </a:p>
        </p:txBody>
      </p:sp>
      <p:sp>
        <p:nvSpPr>
          <p:cNvPr id="18" name="Pattern (detailed)">
            <a:extLst>
              <a:ext uri="{FF2B5EF4-FFF2-40B4-BE49-F238E27FC236}">
                <a16:creationId xmlns:a16="http://schemas.microsoft.com/office/drawing/2014/main" id="{FEF16C21-09D3-4960-A62E-1D8513FE847B}"/>
              </a:ext>
            </a:extLst>
          </p:cNvPr>
          <p:cNvSpPr txBox="1">
            <a:spLocks/>
          </p:cNvSpPr>
          <p:nvPr/>
        </p:nvSpPr>
        <p:spPr>
          <a:xfrm>
            <a:off x="4437581" y="1855225"/>
            <a:ext cx="2550264" cy="2252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cs typeface="Calibri"/>
              </a:rPr>
              <a:t>IKpsk2</a:t>
            </a:r>
            <a:r>
              <a:rPr lang="en-GB" sz="1800" dirty="0">
                <a:cs typeface="Calibri"/>
              </a:rPr>
              <a:t>: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 . . 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→  e,  es,  s,  ss,  [d0]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 ←  e,  </a:t>
            </a:r>
            <a:r>
              <a:rPr lang="en-GB" sz="1800" dirty="0" err="1">
                <a:ea typeface="+mn-lt"/>
                <a:cs typeface="+mn-lt"/>
              </a:rPr>
              <a:t>ee</a:t>
            </a:r>
            <a:r>
              <a:rPr lang="en-GB" sz="1800" dirty="0">
                <a:ea typeface="+mn-lt"/>
                <a:cs typeface="+mn-lt"/>
              </a:rPr>
              <a:t>,  se,  </a:t>
            </a:r>
            <a:r>
              <a:rPr lang="en-GB" sz="1800" dirty="0" err="1">
                <a:ea typeface="+mn-lt"/>
                <a:cs typeface="+mn-lt"/>
              </a:rPr>
              <a:t>psk</a:t>
            </a:r>
            <a:r>
              <a:rPr lang="en-GB" sz="1800" dirty="0">
                <a:ea typeface="+mn-lt"/>
                <a:cs typeface="+mn-lt"/>
              </a:rPr>
              <a:t>,  [d1]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↔  [d2, d3, …]</a:t>
            </a:r>
          </a:p>
        </p:txBody>
      </p:sp>
      <p:grpSp>
        <p:nvGrpSpPr>
          <p:cNvPr id="43" name="Premessages">
            <a:extLst>
              <a:ext uri="{FF2B5EF4-FFF2-40B4-BE49-F238E27FC236}">
                <a16:creationId xmlns:a16="http://schemas.microsoft.com/office/drawing/2014/main" id="{DC984B5F-794D-454C-9157-EACC05139F48}"/>
              </a:ext>
            </a:extLst>
          </p:cNvPr>
          <p:cNvGrpSpPr/>
          <p:nvPr/>
        </p:nvGrpSpPr>
        <p:grpSpPr>
          <a:xfrm>
            <a:off x="2805608" y="2163904"/>
            <a:ext cx="1692356" cy="828910"/>
            <a:chOff x="3286255" y="2785225"/>
            <a:chExt cx="1692356" cy="828910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579FA5FE-E77C-4877-9C7C-F02EDF223628}"/>
                </a:ext>
              </a:extLst>
            </p:cNvPr>
            <p:cNvSpPr/>
            <p:nvPr/>
          </p:nvSpPr>
          <p:spPr>
            <a:xfrm rot="10800000">
              <a:off x="4887989" y="2785225"/>
              <a:ext cx="90622" cy="82891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B4260D-B8B1-42D0-82AD-6D8C46818711}"/>
                </a:ext>
              </a:extLst>
            </p:cNvPr>
            <p:cNvSpPr txBox="1"/>
            <p:nvPr/>
          </p:nvSpPr>
          <p:spPr>
            <a:xfrm>
              <a:off x="3286255" y="3030403"/>
              <a:ext cx="1499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/>
                <a:t>Premessages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Handshake Messages">
            <a:extLst>
              <a:ext uri="{FF2B5EF4-FFF2-40B4-BE49-F238E27FC236}">
                <a16:creationId xmlns:a16="http://schemas.microsoft.com/office/drawing/2014/main" id="{4F504932-B3B7-4903-9FCC-3C9EC16C2C18}"/>
              </a:ext>
            </a:extLst>
          </p:cNvPr>
          <p:cNvGrpSpPr/>
          <p:nvPr/>
        </p:nvGrpSpPr>
        <p:grpSpPr>
          <a:xfrm>
            <a:off x="1836725" y="2992814"/>
            <a:ext cx="2661239" cy="730213"/>
            <a:chOff x="2317372" y="3614135"/>
            <a:chExt cx="2661239" cy="730213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417ED6E-8D45-4794-AE7E-56E186C5AE6F}"/>
                </a:ext>
              </a:extLst>
            </p:cNvPr>
            <p:cNvSpPr/>
            <p:nvPr/>
          </p:nvSpPr>
          <p:spPr>
            <a:xfrm rot="10800000">
              <a:off x="4887989" y="3614135"/>
              <a:ext cx="90622" cy="73021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806B05-AFF1-4CF0-8DF2-29B7ACDF0943}"/>
                </a:ext>
              </a:extLst>
            </p:cNvPr>
            <p:cNvSpPr txBox="1"/>
            <p:nvPr/>
          </p:nvSpPr>
          <p:spPr>
            <a:xfrm>
              <a:off x="2317372" y="3779486"/>
              <a:ext cx="2467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Handshake Messages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Transport">
            <a:extLst>
              <a:ext uri="{FF2B5EF4-FFF2-40B4-BE49-F238E27FC236}">
                <a16:creationId xmlns:a16="http://schemas.microsoft.com/office/drawing/2014/main" id="{0D342965-D744-4009-BA48-12C200DC625A}"/>
              </a:ext>
            </a:extLst>
          </p:cNvPr>
          <p:cNvGrpSpPr/>
          <p:nvPr/>
        </p:nvGrpSpPr>
        <p:grpSpPr>
          <a:xfrm>
            <a:off x="2805608" y="3693316"/>
            <a:ext cx="1692356" cy="338554"/>
            <a:chOff x="3286255" y="4314637"/>
            <a:chExt cx="1692356" cy="338554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32754C3-B311-44E5-9D83-FFC540F45CDB}"/>
                </a:ext>
              </a:extLst>
            </p:cNvPr>
            <p:cNvSpPr/>
            <p:nvPr/>
          </p:nvSpPr>
          <p:spPr>
            <a:xfrm rot="10800000">
              <a:off x="4887989" y="4344348"/>
              <a:ext cx="90622" cy="30777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FEBE1B-EE72-4DAD-99AD-63218311E631}"/>
                </a:ext>
              </a:extLst>
            </p:cNvPr>
            <p:cNvSpPr txBox="1"/>
            <p:nvPr/>
          </p:nvSpPr>
          <p:spPr>
            <a:xfrm>
              <a:off x="3286255" y="4314637"/>
              <a:ext cx="1499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Transport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" name="QR Code">
            <a:extLst>
              <a:ext uri="{FF2B5EF4-FFF2-40B4-BE49-F238E27FC236}">
                <a16:creationId xmlns:a16="http://schemas.microsoft.com/office/drawing/2014/main" id="{7199BBF1-66A1-4039-962D-3947CF956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27191" r="20121" b="26668"/>
          <a:stretch/>
        </p:blipFill>
        <p:spPr>
          <a:xfrm>
            <a:off x="1836725" y="1624230"/>
            <a:ext cx="1137648" cy="1157431"/>
          </a:xfrm>
          <a:prstGeom prst="rect">
            <a:avLst/>
          </a:prstGeom>
        </p:spPr>
      </p:pic>
      <p:grpSp>
        <p:nvGrpSpPr>
          <p:cNvPr id="25" name="Key Tokens">
            <a:extLst>
              <a:ext uri="{FF2B5EF4-FFF2-40B4-BE49-F238E27FC236}">
                <a16:creationId xmlns:a16="http://schemas.microsoft.com/office/drawing/2014/main" id="{19B21B2E-12EE-4016-B589-5D7FD35C1EAA}"/>
              </a:ext>
            </a:extLst>
          </p:cNvPr>
          <p:cNvGrpSpPr/>
          <p:nvPr/>
        </p:nvGrpSpPr>
        <p:grpSpPr>
          <a:xfrm>
            <a:off x="4807244" y="2270587"/>
            <a:ext cx="925130" cy="1387264"/>
            <a:chOff x="5287891" y="2651763"/>
            <a:chExt cx="925130" cy="13872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892BB8-B9AD-494B-9E43-902E13BE1BB4}"/>
                </a:ext>
              </a:extLst>
            </p:cNvPr>
            <p:cNvSpPr/>
            <p:nvPr/>
          </p:nvSpPr>
          <p:spPr>
            <a:xfrm>
              <a:off x="5311140" y="3414985"/>
              <a:ext cx="281940" cy="2506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E0E647-94BB-456D-B5DF-31C4B52E1814}"/>
                </a:ext>
              </a:extLst>
            </p:cNvPr>
            <p:cNvSpPr/>
            <p:nvPr/>
          </p:nvSpPr>
          <p:spPr>
            <a:xfrm>
              <a:off x="5931081" y="3413763"/>
              <a:ext cx="281940" cy="2506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B200DC-A3AC-4F2D-9B5D-05AFD29F5741}"/>
                </a:ext>
              </a:extLst>
            </p:cNvPr>
            <p:cNvSpPr/>
            <p:nvPr/>
          </p:nvSpPr>
          <p:spPr>
            <a:xfrm>
              <a:off x="5311140" y="3788365"/>
              <a:ext cx="281940" cy="2506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0CAC3A-D9C2-4F70-9240-4B85750464E2}"/>
                </a:ext>
              </a:extLst>
            </p:cNvPr>
            <p:cNvSpPr/>
            <p:nvPr/>
          </p:nvSpPr>
          <p:spPr>
            <a:xfrm>
              <a:off x="5287891" y="2651763"/>
              <a:ext cx="281940" cy="2506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DHs tokens 1">
            <a:extLst>
              <a:ext uri="{FF2B5EF4-FFF2-40B4-BE49-F238E27FC236}">
                <a16:creationId xmlns:a16="http://schemas.microsoft.com/office/drawing/2014/main" id="{4B69AFDD-FBB5-409F-87DF-2D3E290D16DF}"/>
              </a:ext>
            </a:extLst>
          </p:cNvPr>
          <p:cNvGrpSpPr/>
          <p:nvPr/>
        </p:nvGrpSpPr>
        <p:grpSpPr>
          <a:xfrm>
            <a:off x="5150174" y="3031365"/>
            <a:ext cx="887000" cy="251884"/>
            <a:chOff x="5630821" y="3412541"/>
            <a:chExt cx="887000" cy="2518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A52D6B-D0E1-4C10-8BA8-644164328E87}"/>
                </a:ext>
              </a:extLst>
            </p:cNvPr>
            <p:cNvSpPr/>
            <p:nvPr/>
          </p:nvSpPr>
          <p:spPr>
            <a:xfrm>
              <a:off x="5630821" y="3413763"/>
              <a:ext cx="281940" cy="25066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39C641-9A74-47A3-9B2B-8B5AF1118DFA}"/>
                </a:ext>
              </a:extLst>
            </p:cNvPr>
            <p:cNvSpPr/>
            <p:nvPr/>
          </p:nvSpPr>
          <p:spPr>
            <a:xfrm>
              <a:off x="6235881" y="3412541"/>
              <a:ext cx="281940" cy="25066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DHs, PSK tokens">
            <a:extLst>
              <a:ext uri="{FF2B5EF4-FFF2-40B4-BE49-F238E27FC236}">
                <a16:creationId xmlns:a16="http://schemas.microsoft.com/office/drawing/2014/main" id="{67330D7C-C675-4350-A859-94722F691E4A}"/>
              </a:ext>
            </a:extLst>
          </p:cNvPr>
          <p:cNvGrpSpPr/>
          <p:nvPr/>
        </p:nvGrpSpPr>
        <p:grpSpPr>
          <a:xfrm>
            <a:off x="5148408" y="3402768"/>
            <a:ext cx="1115419" cy="251884"/>
            <a:chOff x="5630821" y="3788365"/>
            <a:chExt cx="1115419" cy="25188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5B8AC33-B321-41A5-8DDA-4576E982E0CB}"/>
                </a:ext>
              </a:extLst>
            </p:cNvPr>
            <p:cNvSpPr/>
            <p:nvPr/>
          </p:nvSpPr>
          <p:spPr>
            <a:xfrm>
              <a:off x="5630821" y="3789587"/>
              <a:ext cx="281940" cy="25066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8998574-B447-48CC-8D19-2A6ADDCD3BB4}"/>
                </a:ext>
              </a:extLst>
            </p:cNvPr>
            <p:cNvSpPr/>
            <p:nvPr/>
          </p:nvSpPr>
          <p:spPr>
            <a:xfrm>
              <a:off x="5991585" y="3788365"/>
              <a:ext cx="281940" cy="25066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6C8967-EA0E-4D85-B432-AE4A8A50D342}"/>
                </a:ext>
              </a:extLst>
            </p:cNvPr>
            <p:cNvSpPr/>
            <p:nvPr/>
          </p:nvSpPr>
          <p:spPr>
            <a:xfrm>
              <a:off x="6386530" y="3788365"/>
              <a:ext cx="359710" cy="25066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Data">
            <a:extLst>
              <a:ext uri="{FF2B5EF4-FFF2-40B4-BE49-F238E27FC236}">
                <a16:creationId xmlns:a16="http://schemas.microsoft.com/office/drawing/2014/main" id="{4CBF6309-6D0D-4E5B-8FA6-B3F26B13882A}"/>
              </a:ext>
            </a:extLst>
          </p:cNvPr>
          <p:cNvGrpSpPr/>
          <p:nvPr/>
        </p:nvGrpSpPr>
        <p:grpSpPr>
          <a:xfrm>
            <a:off x="4900335" y="3030146"/>
            <a:ext cx="1881312" cy="993465"/>
            <a:chOff x="5380982" y="3411322"/>
            <a:chExt cx="1881312" cy="9934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9ACD8A-4F9E-4BB1-AEEA-530F854289FE}"/>
                </a:ext>
              </a:extLst>
            </p:cNvPr>
            <p:cNvSpPr/>
            <p:nvPr/>
          </p:nvSpPr>
          <p:spPr>
            <a:xfrm>
              <a:off x="6604352" y="3411322"/>
              <a:ext cx="390808" cy="25066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DA33D8-C6E8-40F5-B6D7-498847B57B1B}"/>
                </a:ext>
              </a:extLst>
            </p:cNvPr>
            <p:cNvSpPr/>
            <p:nvPr/>
          </p:nvSpPr>
          <p:spPr>
            <a:xfrm>
              <a:off x="6871486" y="3788365"/>
              <a:ext cx="390808" cy="25066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2E0A6A-670E-4C54-BA8D-592772DC23F6}"/>
                </a:ext>
              </a:extLst>
            </p:cNvPr>
            <p:cNvSpPr/>
            <p:nvPr/>
          </p:nvSpPr>
          <p:spPr>
            <a:xfrm>
              <a:off x="5380982" y="4154125"/>
              <a:ext cx="1035057" cy="25066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Appear: Exchange key material">
            <a:extLst>
              <a:ext uri="{FF2B5EF4-FFF2-40B4-BE49-F238E27FC236}">
                <a16:creationId xmlns:a16="http://schemas.microsoft.com/office/drawing/2014/main" id="{A004243D-28D0-49F2-8D81-CAB0303802A5}"/>
              </a:ext>
            </a:extLst>
          </p:cNvPr>
          <p:cNvSpPr txBox="1"/>
          <p:nvPr/>
        </p:nvSpPr>
        <p:spPr>
          <a:xfrm>
            <a:off x="5087512" y="2664367"/>
            <a:ext cx="286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Exchange key material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8F6DB5-B123-42AA-A5F5-608D0F4D2085}"/>
              </a:ext>
            </a:extLst>
          </p:cNvPr>
          <p:cNvSpPr txBox="1"/>
          <p:nvPr/>
        </p:nvSpPr>
        <p:spPr>
          <a:xfrm>
            <a:off x="5291144" y="2666429"/>
            <a:ext cx="4905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Derive shared secrets (Diffie-Hellman operations…)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0BE6B0-84F0-4362-916A-358A72D5C674}"/>
              </a:ext>
            </a:extLst>
          </p:cNvPr>
          <p:cNvSpPr txBox="1"/>
          <p:nvPr/>
        </p:nvSpPr>
        <p:spPr>
          <a:xfrm>
            <a:off x="6781647" y="3363243"/>
            <a:ext cx="316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Send/receive encrypted data</a:t>
            </a:r>
          </a:p>
        </p:txBody>
      </p:sp>
      <p:sp>
        <p:nvSpPr>
          <p:cNvPr id="42" name="Chained Secrets">
            <a:extLst>
              <a:ext uri="{FF2B5EF4-FFF2-40B4-BE49-F238E27FC236}">
                <a16:creationId xmlns:a16="http://schemas.microsoft.com/office/drawing/2014/main" id="{E3F9EB1D-31DF-4E39-8F58-5065083ECCBF}"/>
              </a:ext>
            </a:extLst>
          </p:cNvPr>
          <p:cNvSpPr txBox="1"/>
          <p:nvPr/>
        </p:nvSpPr>
        <p:spPr>
          <a:xfrm>
            <a:off x="1984959" y="5455592"/>
            <a:ext cx="87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Secrets are </a:t>
            </a:r>
            <a:r>
              <a:rPr lang="en-US" b="1" dirty="0"/>
              <a:t>chained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d0 encrypted with a key derived from es, 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d1 encrypted with a key derived from es, ss, </a:t>
            </a:r>
            <a:r>
              <a:rPr lang="en-US" dirty="0" err="1"/>
              <a:t>ee</a:t>
            </a:r>
            <a:r>
              <a:rPr lang="en-US" dirty="0"/>
              <a:t>, se, </a:t>
            </a:r>
            <a:r>
              <a:rPr lang="en-US" dirty="0" err="1"/>
              <a:t>psk</a:t>
            </a:r>
            <a:endParaRPr lang="en-US" dirty="0"/>
          </a:p>
          <a:p>
            <a:r>
              <a:rPr lang="en-US" b="1" dirty="0"/>
              <a:t>⇒ The more the handshake progresses, the more secure the shared secrets are</a:t>
            </a:r>
            <a:endParaRPr lang="en-US" dirty="0"/>
          </a:p>
        </p:txBody>
      </p:sp>
      <p:sp>
        <p:nvSpPr>
          <p:cNvPr id="58" name="s: static, e: ephemeral">
            <a:extLst>
              <a:ext uri="{FF2B5EF4-FFF2-40B4-BE49-F238E27FC236}">
                <a16:creationId xmlns:a16="http://schemas.microsoft.com/office/drawing/2014/main" id="{2CA08676-ED69-4D4C-A18D-EB234BADDF26}"/>
              </a:ext>
            </a:extLst>
          </p:cNvPr>
          <p:cNvSpPr txBox="1"/>
          <p:nvPr/>
        </p:nvSpPr>
        <p:spPr>
          <a:xfrm>
            <a:off x="5284428" y="2363102"/>
            <a:ext cx="28670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FF0000"/>
                </a:solidFill>
              </a:rPr>
              <a:t>: static</a:t>
            </a:r>
          </a:p>
          <a:p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FF0000"/>
                </a:solidFill>
              </a:rPr>
              <a:t>: ephemeral</a:t>
            </a:r>
          </a:p>
        </p:txBody>
      </p:sp>
      <p:sp>
        <p:nvSpPr>
          <p:cNvPr id="46" name="Handshake explanations">
            <a:extLst>
              <a:ext uri="{FF2B5EF4-FFF2-40B4-BE49-F238E27FC236}">
                <a16:creationId xmlns:a16="http://schemas.microsoft.com/office/drawing/2014/main" id="{DD31F5F2-7408-4F67-8730-A54C518F46C0}"/>
              </a:ext>
            </a:extLst>
          </p:cNvPr>
          <p:cNvSpPr txBox="1"/>
          <p:nvPr/>
        </p:nvSpPr>
        <p:spPr>
          <a:xfrm>
            <a:off x="1984959" y="4249726"/>
            <a:ext cx="87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handshake describes how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key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those to derive shared secrets (Diffie-Hellman operations…)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Send/receive encrypted data</a:t>
            </a:r>
          </a:p>
        </p:txBody>
      </p:sp>
      <p:sp>
        <p:nvSpPr>
          <p:cNvPr id="47" name="Handshake explanations 1">
            <a:extLst>
              <a:ext uri="{FF2B5EF4-FFF2-40B4-BE49-F238E27FC236}">
                <a16:creationId xmlns:a16="http://schemas.microsoft.com/office/drawing/2014/main" id="{9FB8C448-2CB7-436A-9D69-50E10E2CD0FD}"/>
              </a:ext>
            </a:extLst>
          </p:cNvPr>
          <p:cNvSpPr txBox="1"/>
          <p:nvPr/>
        </p:nvSpPr>
        <p:spPr>
          <a:xfrm>
            <a:off x="1984959" y="4249726"/>
            <a:ext cx="87837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handshake describes how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Exchange key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those to derive shared secrets (Diffie-Hellman operations…)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Send/receive encrypted data</a:t>
            </a:r>
          </a:p>
        </p:txBody>
      </p:sp>
      <p:sp>
        <p:nvSpPr>
          <p:cNvPr id="48" name="Handshake explanations 1">
            <a:extLst>
              <a:ext uri="{FF2B5EF4-FFF2-40B4-BE49-F238E27FC236}">
                <a16:creationId xmlns:a16="http://schemas.microsoft.com/office/drawing/2014/main" id="{52CB43D2-70DD-447B-8809-79298F87CF7C}"/>
              </a:ext>
            </a:extLst>
          </p:cNvPr>
          <p:cNvSpPr txBox="1"/>
          <p:nvPr/>
        </p:nvSpPr>
        <p:spPr>
          <a:xfrm>
            <a:off x="1984959" y="4249726"/>
            <a:ext cx="87837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handshake describes how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key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Use those to derive shared secrets (Diffie-Hellman operations…)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Send/receive encrypted data</a:t>
            </a:r>
          </a:p>
        </p:txBody>
      </p:sp>
      <p:sp>
        <p:nvSpPr>
          <p:cNvPr id="49" name="Handshake explanations 1">
            <a:extLst>
              <a:ext uri="{FF2B5EF4-FFF2-40B4-BE49-F238E27FC236}">
                <a16:creationId xmlns:a16="http://schemas.microsoft.com/office/drawing/2014/main" id="{D202F3A2-DC35-43A5-B404-257A80946EC4}"/>
              </a:ext>
            </a:extLst>
          </p:cNvPr>
          <p:cNvSpPr txBox="1"/>
          <p:nvPr/>
        </p:nvSpPr>
        <p:spPr>
          <a:xfrm>
            <a:off x="1984959" y="4249726"/>
            <a:ext cx="87837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handshake describes how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key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those to derive shared secrets (Diffie-Hellman operations…)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Send/receive encrypted data</a:t>
            </a:r>
          </a:p>
        </p:txBody>
      </p:sp>
      <p:grpSp>
        <p:nvGrpSpPr>
          <p:cNvPr id="5" name="Initiator, responder">
            <a:extLst>
              <a:ext uri="{FF2B5EF4-FFF2-40B4-BE49-F238E27FC236}">
                <a16:creationId xmlns:a16="http://schemas.microsoft.com/office/drawing/2014/main" id="{97568879-C8BB-47A2-AC4E-577EA2E51CC7}"/>
              </a:ext>
            </a:extLst>
          </p:cNvPr>
          <p:cNvGrpSpPr/>
          <p:nvPr/>
        </p:nvGrpSpPr>
        <p:grpSpPr>
          <a:xfrm>
            <a:off x="3569883" y="1501882"/>
            <a:ext cx="4277608" cy="369332"/>
            <a:chOff x="3569883" y="1501882"/>
            <a:chExt cx="4277608" cy="369332"/>
          </a:xfrm>
        </p:grpSpPr>
        <p:sp>
          <p:nvSpPr>
            <p:cNvPr id="50" name="Initiator">
              <a:extLst>
                <a:ext uri="{FF2B5EF4-FFF2-40B4-BE49-F238E27FC236}">
                  <a16:creationId xmlns:a16="http://schemas.microsoft.com/office/drawing/2014/main" id="{1A50A399-E081-4CD9-8826-6F20845CCD36}"/>
                </a:ext>
              </a:extLst>
            </p:cNvPr>
            <p:cNvSpPr txBox="1"/>
            <p:nvPr/>
          </p:nvSpPr>
          <p:spPr>
            <a:xfrm>
              <a:off x="3569883" y="1501882"/>
              <a:ext cx="1395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Initiator</a:t>
              </a:r>
            </a:p>
          </p:txBody>
        </p:sp>
        <p:sp>
          <p:nvSpPr>
            <p:cNvPr id="51" name="Responder">
              <a:extLst>
                <a:ext uri="{FF2B5EF4-FFF2-40B4-BE49-F238E27FC236}">
                  <a16:creationId xmlns:a16="http://schemas.microsoft.com/office/drawing/2014/main" id="{9775B019-3BA4-4699-8502-F5BEC0D0F5EF}"/>
                </a:ext>
              </a:extLst>
            </p:cNvPr>
            <p:cNvSpPr txBox="1"/>
            <p:nvPr/>
          </p:nvSpPr>
          <p:spPr>
            <a:xfrm>
              <a:off x="6452483" y="1501882"/>
              <a:ext cx="1395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Responder</a:t>
              </a:r>
            </a:p>
          </p:txBody>
        </p:sp>
      </p:grpSp>
      <p:grpSp>
        <p:nvGrpSpPr>
          <p:cNvPr id="71" name="Red Initiator, responder">
            <a:extLst>
              <a:ext uri="{FF2B5EF4-FFF2-40B4-BE49-F238E27FC236}">
                <a16:creationId xmlns:a16="http://schemas.microsoft.com/office/drawing/2014/main" id="{8029C773-B2B3-492F-B440-D3A237423BC9}"/>
              </a:ext>
            </a:extLst>
          </p:cNvPr>
          <p:cNvGrpSpPr/>
          <p:nvPr/>
        </p:nvGrpSpPr>
        <p:grpSpPr>
          <a:xfrm>
            <a:off x="3569883" y="1501882"/>
            <a:ext cx="4277608" cy="369332"/>
            <a:chOff x="3569883" y="1501882"/>
            <a:chExt cx="4277608" cy="369332"/>
          </a:xfrm>
        </p:grpSpPr>
        <p:sp>
          <p:nvSpPr>
            <p:cNvPr id="72" name="Initiator">
              <a:extLst>
                <a:ext uri="{FF2B5EF4-FFF2-40B4-BE49-F238E27FC236}">
                  <a16:creationId xmlns:a16="http://schemas.microsoft.com/office/drawing/2014/main" id="{5ED47932-84B5-4849-985A-2C0B1010D54A}"/>
                </a:ext>
              </a:extLst>
            </p:cNvPr>
            <p:cNvSpPr txBox="1"/>
            <p:nvPr/>
          </p:nvSpPr>
          <p:spPr>
            <a:xfrm>
              <a:off x="3569883" y="1501882"/>
              <a:ext cx="1395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Initiator</a:t>
              </a:r>
            </a:p>
          </p:txBody>
        </p:sp>
        <p:sp>
          <p:nvSpPr>
            <p:cNvPr id="73" name="Responder">
              <a:extLst>
                <a:ext uri="{FF2B5EF4-FFF2-40B4-BE49-F238E27FC236}">
                  <a16:creationId xmlns:a16="http://schemas.microsoft.com/office/drawing/2014/main" id="{B853DDB8-6D63-4346-8A2E-36B614741F1A}"/>
                </a:ext>
              </a:extLst>
            </p:cNvPr>
            <p:cNvSpPr txBox="1"/>
            <p:nvPr/>
          </p:nvSpPr>
          <p:spPr>
            <a:xfrm>
              <a:off x="6452483" y="1501882"/>
              <a:ext cx="1395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Responder</a:t>
              </a:r>
            </a:p>
          </p:txBody>
        </p:sp>
      </p:grpSp>
      <p:grpSp>
        <p:nvGrpSpPr>
          <p:cNvPr id="55" name="Early Data">
            <a:extLst>
              <a:ext uri="{FF2B5EF4-FFF2-40B4-BE49-F238E27FC236}">
                <a16:creationId xmlns:a16="http://schemas.microsoft.com/office/drawing/2014/main" id="{96163403-5937-4D26-ACA4-8802CF014C21}"/>
              </a:ext>
            </a:extLst>
          </p:cNvPr>
          <p:cNvGrpSpPr/>
          <p:nvPr/>
        </p:nvGrpSpPr>
        <p:grpSpPr>
          <a:xfrm>
            <a:off x="7035687" y="2992815"/>
            <a:ext cx="2550263" cy="730213"/>
            <a:chOff x="9408496" y="2992815"/>
            <a:chExt cx="2550263" cy="730213"/>
          </a:xfrm>
        </p:grpSpPr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CEF6687C-1D76-431D-9D41-411C44ED344E}"/>
                </a:ext>
              </a:extLst>
            </p:cNvPr>
            <p:cNvSpPr/>
            <p:nvPr/>
          </p:nvSpPr>
          <p:spPr>
            <a:xfrm>
              <a:off x="9737238" y="2992815"/>
              <a:ext cx="90622" cy="73021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35C57A-8CAD-4B55-AB1B-B07F93B85998}"/>
                </a:ext>
              </a:extLst>
            </p:cNvPr>
            <p:cNvSpPr txBox="1"/>
            <p:nvPr/>
          </p:nvSpPr>
          <p:spPr>
            <a:xfrm>
              <a:off x="9408496" y="3089513"/>
              <a:ext cx="2550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Early data</a:t>
              </a:r>
            </a:p>
            <a:p>
              <a:pPr algn="ctr"/>
              <a:r>
                <a:rPr lang="en-US" sz="1600" dirty="0"/>
                <a:t>(TLS 0-RTT, 0.5-RTT)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7" name="d0 rect text">
            <a:extLst>
              <a:ext uri="{FF2B5EF4-FFF2-40B4-BE49-F238E27FC236}">
                <a16:creationId xmlns:a16="http://schemas.microsoft.com/office/drawing/2014/main" id="{A12443B2-B5C1-4FB3-AAAF-214A0FC73F6A}"/>
              </a:ext>
            </a:extLst>
          </p:cNvPr>
          <p:cNvSpPr/>
          <p:nvPr/>
        </p:nvSpPr>
        <p:spPr>
          <a:xfrm>
            <a:off x="2336628" y="5790340"/>
            <a:ext cx="281940" cy="25066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d1 rect text">
            <a:extLst>
              <a:ext uri="{FF2B5EF4-FFF2-40B4-BE49-F238E27FC236}">
                <a16:creationId xmlns:a16="http://schemas.microsoft.com/office/drawing/2014/main" id="{C8E4175C-E98E-4FEA-822F-3F2398C70EF4}"/>
              </a:ext>
            </a:extLst>
          </p:cNvPr>
          <p:cNvSpPr/>
          <p:nvPr/>
        </p:nvSpPr>
        <p:spPr>
          <a:xfrm>
            <a:off x="2336628" y="6077731"/>
            <a:ext cx="281940" cy="25066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d0 rect pattern">
            <a:extLst>
              <a:ext uri="{FF2B5EF4-FFF2-40B4-BE49-F238E27FC236}">
                <a16:creationId xmlns:a16="http://schemas.microsoft.com/office/drawing/2014/main" id="{62205E23-326F-4F31-A12B-EADEEA3B6438}"/>
              </a:ext>
            </a:extLst>
          </p:cNvPr>
          <p:cNvSpPr/>
          <p:nvPr/>
        </p:nvSpPr>
        <p:spPr>
          <a:xfrm>
            <a:off x="6170782" y="3024007"/>
            <a:ext cx="281940" cy="25066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d1 rect pattern">
            <a:extLst>
              <a:ext uri="{FF2B5EF4-FFF2-40B4-BE49-F238E27FC236}">
                <a16:creationId xmlns:a16="http://schemas.microsoft.com/office/drawing/2014/main" id="{F3592124-9D1B-464D-8C5E-B5D08F710855}"/>
              </a:ext>
            </a:extLst>
          </p:cNvPr>
          <p:cNvSpPr/>
          <p:nvPr/>
        </p:nvSpPr>
        <p:spPr>
          <a:xfrm>
            <a:off x="6448575" y="3401296"/>
            <a:ext cx="281940" cy="25066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Message rectangle">
            <a:extLst>
              <a:ext uri="{FF2B5EF4-FFF2-40B4-BE49-F238E27FC236}">
                <a16:creationId xmlns:a16="http://schemas.microsoft.com/office/drawing/2014/main" id="{F3F456DF-87F6-43EA-97FA-73FB7DD35F4C}"/>
              </a:ext>
            </a:extLst>
          </p:cNvPr>
          <p:cNvSpPr/>
          <p:nvPr/>
        </p:nvSpPr>
        <p:spPr>
          <a:xfrm>
            <a:off x="4528203" y="3033567"/>
            <a:ext cx="1986310" cy="2506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504C-0841-41F2-88F4-3A121A70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7" grpId="0"/>
      <p:bldP spid="77" grpId="1"/>
      <p:bldP spid="40" grpId="0"/>
      <p:bldP spid="40" grpId="1"/>
      <p:bldP spid="41" grpId="0"/>
      <p:bldP spid="41" grpId="1"/>
      <p:bldP spid="42" grpId="0"/>
      <p:bldP spid="58" grpId="0" animBg="1"/>
      <p:bldP spid="58" grpId="1" animBg="1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5" grpId="0" animBg="1"/>
      <p:bldP spid="7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Compilation">
            <a:extLst>
              <a:ext uri="{FF2B5EF4-FFF2-40B4-BE49-F238E27FC236}">
                <a16:creationId xmlns:a16="http://schemas.microsoft.com/office/drawing/2014/main" id="{BFFAFD2C-0BF8-429C-A2DF-24F8F31A3CC7}"/>
              </a:ext>
            </a:extLst>
          </p:cNvPr>
          <p:cNvGrpSpPr/>
          <p:nvPr/>
        </p:nvGrpSpPr>
        <p:grpSpPr>
          <a:xfrm>
            <a:off x="2148194" y="5393330"/>
            <a:ext cx="4964503" cy="1227389"/>
            <a:chOff x="1041797" y="5022565"/>
            <a:chExt cx="6241255" cy="1513937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91CF918-2624-43A9-8F4B-1C03550F6EC5}"/>
                </a:ext>
              </a:extLst>
            </p:cNvPr>
            <p:cNvCxnSpPr>
              <a:cxnSpLocks/>
            </p:cNvCxnSpPr>
            <p:nvPr/>
          </p:nvCxnSpPr>
          <p:spPr>
            <a:xfrm>
              <a:off x="4838700" y="5338180"/>
              <a:ext cx="9525" cy="6794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8CD35A-B476-45D9-915D-62738D1FFA10}"/>
                </a:ext>
              </a:extLst>
            </p:cNvPr>
            <p:cNvSpPr txBox="1"/>
            <p:nvPr/>
          </p:nvSpPr>
          <p:spPr>
            <a:xfrm>
              <a:off x="4286249" y="5484230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Yes</a:t>
              </a:r>
              <a:endParaRPr lang="en-US" sz="14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CB9E6A8-7BBB-46BF-B983-889D9978A5D9}"/>
                </a:ext>
              </a:extLst>
            </p:cNvPr>
            <p:cNvCxnSpPr>
              <a:cxnSpLocks/>
            </p:cNvCxnSpPr>
            <p:nvPr/>
          </p:nvCxnSpPr>
          <p:spPr>
            <a:xfrm>
              <a:off x="5191125" y="5341355"/>
              <a:ext cx="542925" cy="488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70DB830-289A-42ED-AE60-0A3314C4D460}"/>
                </a:ext>
              </a:extLst>
            </p:cNvPr>
            <p:cNvCxnSpPr/>
            <p:nvPr/>
          </p:nvCxnSpPr>
          <p:spPr>
            <a:xfrm flipH="1">
              <a:off x="3454400" y="5242930"/>
              <a:ext cx="990600" cy="5873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F4BFA3-309A-4C87-9832-305F17FC8CD1}"/>
                </a:ext>
              </a:extLst>
            </p:cNvPr>
            <p:cNvSpPr txBox="1"/>
            <p:nvPr/>
          </p:nvSpPr>
          <p:spPr>
            <a:xfrm>
              <a:off x="1063754" y="5022565"/>
              <a:ext cx="3025646" cy="64537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Compile protocol pattern to high performance C code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0C28CE8-F669-4F7F-9066-10E057B6C5E7}"/>
                </a:ext>
              </a:extLst>
            </p:cNvPr>
            <p:cNvSpPr/>
            <p:nvPr/>
          </p:nvSpPr>
          <p:spPr>
            <a:xfrm>
              <a:off x="5509021" y="5863487"/>
              <a:ext cx="1774031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Noise-... C Code</a:t>
              </a:r>
              <a:endParaRPr lang="en-US" sz="1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E746B4-997C-4C83-99E2-16822B81978C}"/>
                </a:ext>
              </a:extLst>
            </p:cNvPr>
            <p:cNvSpPr/>
            <p:nvPr/>
          </p:nvSpPr>
          <p:spPr>
            <a:xfrm>
              <a:off x="1041797" y="5711088"/>
              <a:ext cx="2164556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Noise-X C Code</a:t>
              </a:r>
              <a:endParaRPr lang="en-US" sz="1400" dirty="0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A09863A-12BF-4241-8D27-5CCEA4385C51}"/>
                </a:ext>
              </a:extLst>
            </p:cNvPr>
            <p:cNvSpPr/>
            <p:nvPr/>
          </p:nvSpPr>
          <p:spPr>
            <a:xfrm>
              <a:off x="1540670" y="5882521"/>
              <a:ext cx="2164556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Noise-NX C Code</a:t>
              </a:r>
              <a:endParaRPr lang="en-US" sz="1400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8D9197F-EB50-42E5-8E63-C27043970BE7}"/>
                </a:ext>
              </a:extLst>
            </p:cNvPr>
            <p:cNvSpPr/>
            <p:nvPr/>
          </p:nvSpPr>
          <p:spPr>
            <a:xfrm>
              <a:off x="2107407" y="6068810"/>
              <a:ext cx="2164556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Noise-XX C Code</a:t>
              </a:r>
              <a:endParaRPr lang="en-US" sz="1400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DA8A212B-57FD-474F-B7C9-ABE60DE74C96}"/>
                </a:ext>
              </a:extLst>
            </p:cNvPr>
            <p:cNvSpPr/>
            <p:nvPr/>
          </p:nvSpPr>
          <p:spPr>
            <a:xfrm>
              <a:off x="3009304" y="6163923"/>
              <a:ext cx="2307431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Noise-IKpsk2 C Code</a:t>
              </a:r>
              <a:endParaRPr lang="en-US" sz="1400" dirty="0"/>
            </a:p>
          </p:txBody>
        </p:sp>
      </p:grpSp>
      <p:grpSp>
        <p:nvGrpSpPr>
          <p:cNvPr id="42" name="F*">
            <a:extLst>
              <a:ext uri="{FF2B5EF4-FFF2-40B4-BE49-F238E27FC236}">
                <a16:creationId xmlns:a16="http://schemas.microsoft.com/office/drawing/2014/main" id="{80C8A95E-0594-4CD9-AFA5-B1CFCC065E44}"/>
              </a:ext>
            </a:extLst>
          </p:cNvPr>
          <p:cNvGrpSpPr/>
          <p:nvPr/>
        </p:nvGrpSpPr>
        <p:grpSpPr>
          <a:xfrm>
            <a:off x="3928785" y="4963770"/>
            <a:ext cx="2989765" cy="772956"/>
            <a:chOff x="3280313" y="4492719"/>
            <a:chExt cx="3758661" cy="953411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F4B408D-36D5-4672-9E67-B65538355422}"/>
                </a:ext>
              </a:extLst>
            </p:cNvPr>
            <p:cNvSpPr/>
            <p:nvPr/>
          </p:nvSpPr>
          <p:spPr>
            <a:xfrm rot="1800000">
              <a:off x="3280313" y="4492720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502661E0-C13F-49BA-8D5F-7BA851DB7331}"/>
                </a:ext>
              </a:extLst>
            </p:cNvPr>
            <p:cNvSpPr/>
            <p:nvPr/>
          </p:nvSpPr>
          <p:spPr>
            <a:xfrm rot="9000000">
              <a:off x="5404389" y="4492719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676EBDD6-9C60-44AE-91DB-06AD49DB0B8A}"/>
                </a:ext>
              </a:extLst>
            </p:cNvPr>
            <p:cNvSpPr/>
            <p:nvPr/>
          </p:nvSpPr>
          <p:spPr>
            <a:xfrm>
              <a:off x="5253576" y="5143563"/>
              <a:ext cx="946150" cy="142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B4F89B-91BB-4FF8-B337-1300AEE32874}"/>
                </a:ext>
              </a:extLst>
            </p:cNvPr>
            <p:cNvSpPr txBox="1"/>
            <p:nvPr/>
          </p:nvSpPr>
          <p:spPr>
            <a:xfrm>
              <a:off x="5619749" y="4807955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No</a:t>
              </a:r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F40C6A-CED2-401B-8CB8-E0EE505D896B}"/>
                </a:ext>
              </a:extLst>
            </p:cNvPr>
            <p:cNvSpPr txBox="1"/>
            <p:nvPr/>
          </p:nvSpPr>
          <p:spPr>
            <a:xfrm>
              <a:off x="6238874" y="5027030"/>
              <a:ext cx="800100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FF0000"/>
                  </a:solidFill>
                </a:rPr>
                <a:t>Bug?</a:t>
              </a:r>
              <a:endParaRPr lang="en-US" sz="1600" b="1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CA6877F0-8F77-4F8C-9407-41DBFB03D000}"/>
                </a:ext>
              </a:extLst>
            </p:cNvPr>
            <p:cNvSpPr/>
            <p:nvPr/>
          </p:nvSpPr>
          <p:spPr>
            <a:xfrm>
              <a:off x="4203572" y="4531730"/>
              <a:ext cx="127635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cs typeface="Calibri"/>
                </a:rPr>
                <a:t>Verify (F*)</a:t>
              </a:r>
            </a:p>
          </p:txBody>
        </p:sp>
      </p:grpSp>
      <p:grpSp>
        <p:nvGrpSpPr>
          <p:cNvPr id="19" name="DY*">
            <a:extLst>
              <a:ext uri="{FF2B5EF4-FFF2-40B4-BE49-F238E27FC236}">
                <a16:creationId xmlns:a16="http://schemas.microsoft.com/office/drawing/2014/main" id="{F2D3CE89-BE06-4664-A3DC-4D33F6F09AA5}"/>
              </a:ext>
            </a:extLst>
          </p:cNvPr>
          <p:cNvGrpSpPr/>
          <p:nvPr/>
        </p:nvGrpSpPr>
        <p:grpSpPr>
          <a:xfrm>
            <a:off x="6701785" y="2122748"/>
            <a:ext cx="3808028" cy="4392694"/>
            <a:chOff x="6766463" y="1162049"/>
            <a:chExt cx="4787362" cy="5418218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80D3D00-0D25-4525-A573-3A4225BEDC91}"/>
                </a:ext>
              </a:extLst>
            </p:cNvPr>
            <p:cNvSpPr/>
            <p:nvPr/>
          </p:nvSpPr>
          <p:spPr>
            <a:xfrm rot="5400000">
              <a:off x="8082501" y="5799783"/>
              <a:ext cx="539750" cy="857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91795D18-B69E-4287-9F06-5D50AD7F5FBB}"/>
                </a:ext>
              </a:extLst>
            </p:cNvPr>
            <p:cNvSpPr/>
            <p:nvPr/>
          </p:nvSpPr>
          <p:spPr>
            <a:xfrm rot="1800000">
              <a:off x="6766463" y="4666339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6B15F914-8EAB-4A44-8FAE-3D5AD458FE8A}"/>
                </a:ext>
              </a:extLst>
            </p:cNvPr>
            <p:cNvSpPr/>
            <p:nvPr/>
          </p:nvSpPr>
          <p:spPr>
            <a:xfrm rot="9000000">
              <a:off x="8890539" y="4666339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EA5CB83D-CF3F-4809-A552-0DDC9A7F4BF2}"/>
                </a:ext>
              </a:extLst>
            </p:cNvPr>
            <p:cNvSpPr/>
            <p:nvPr/>
          </p:nvSpPr>
          <p:spPr>
            <a:xfrm>
              <a:off x="8768301" y="5317183"/>
              <a:ext cx="946150" cy="142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2CE683-88A8-4081-B8D2-1BE8E2D7E33C}"/>
                </a:ext>
              </a:extLst>
            </p:cNvPr>
            <p:cNvSpPr/>
            <p:nvPr/>
          </p:nvSpPr>
          <p:spPr>
            <a:xfrm>
              <a:off x="8820150" y="1609724"/>
              <a:ext cx="2733675" cy="2914650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8B5CC9-1BD6-4496-B0C2-E5AD90C20F01}"/>
                </a:ext>
              </a:extLst>
            </p:cNvPr>
            <p:cNvGrpSpPr/>
            <p:nvPr/>
          </p:nvGrpSpPr>
          <p:grpSpPr>
            <a:xfrm>
              <a:off x="8943974" y="1724024"/>
              <a:ext cx="2514601" cy="2695575"/>
              <a:chOff x="8391524" y="2038349"/>
              <a:chExt cx="2876551" cy="289560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FBB9D3D-D891-43EE-A5D7-8A05BD04D1C4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b="1" dirty="0">
                    <a:cs typeface="Calibri"/>
                  </a:rPr>
                  <a:t>Security Levels</a:t>
                </a:r>
                <a:endParaRPr lang="en-US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842A492-E081-42EA-AB9B-C5DC7717111C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PKI Assumptions</a:t>
                </a:r>
                <a:endParaRPr lang="en-US" sz="1600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DEAC9E2-5E86-4CE4-9082-8D28CAEE8F5D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Secrecy Labels + Invariants</a:t>
                </a:r>
                <a:endParaRPr lang="en-US" sz="1600" dirty="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6A856CB-63D8-457D-8DF8-57A129EEFC73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Symbolic Model</a:t>
                </a:r>
                <a:endParaRPr lang="en-US" sz="1600" dirty="0"/>
              </a:p>
            </p:txBody>
          </p:sp>
        </p:grp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08CF7753-41E4-4B19-8BB9-3CA49C97B089}"/>
                </a:ext>
              </a:extLst>
            </p:cNvPr>
            <p:cNvSpPr/>
            <p:nvPr/>
          </p:nvSpPr>
          <p:spPr>
            <a:xfrm>
              <a:off x="7718297" y="4705350"/>
              <a:ext cx="127635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Verify (DY*)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8F448E-219B-477B-A85C-334680EDEBDA}"/>
                </a:ext>
              </a:extLst>
            </p:cNvPr>
            <p:cNvSpPr txBox="1"/>
            <p:nvPr/>
          </p:nvSpPr>
          <p:spPr>
            <a:xfrm>
              <a:off x="7791450" y="5705475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Yes</a:t>
              </a:r>
              <a:endParaRPr lang="en-US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BFEDA4-BF37-42EE-8BE4-3E916133288E}"/>
                </a:ext>
              </a:extLst>
            </p:cNvPr>
            <p:cNvSpPr txBox="1"/>
            <p:nvPr/>
          </p:nvSpPr>
          <p:spPr>
            <a:xfrm>
              <a:off x="9134474" y="4943475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No</a:t>
              </a:r>
              <a:endParaRPr lang="en-US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4F89D1-BFA8-440B-B712-D6D571F838D9}"/>
                </a:ext>
              </a:extLst>
            </p:cNvPr>
            <p:cNvSpPr txBox="1"/>
            <p:nvPr/>
          </p:nvSpPr>
          <p:spPr>
            <a:xfrm>
              <a:off x="9715499" y="5200649"/>
              <a:ext cx="1495425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FF0000"/>
                  </a:solidFill>
                </a:rPr>
                <a:t>Attack?</a:t>
              </a:r>
              <a:endParaRPr lang="en-US" sz="1600" b="1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DC173-1E09-4928-A1D8-9DE303A0405A}"/>
                </a:ext>
              </a:extLst>
            </p:cNvPr>
            <p:cNvSpPr txBox="1"/>
            <p:nvPr/>
          </p:nvSpPr>
          <p:spPr>
            <a:xfrm>
              <a:off x="7667624" y="6162674"/>
              <a:ext cx="2114550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 dirty="0"/>
                <a:t>Security Proof</a:t>
              </a:r>
              <a:endParaRPr lang="en-US" sz="1600" dirty="0"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280E42-03BB-42F4-974C-99CA04180E7F}"/>
                </a:ext>
              </a:extLst>
            </p:cNvPr>
            <p:cNvSpPr txBox="1"/>
            <p:nvPr/>
          </p:nvSpPr>
          <p:spPr>
            <a:xfrm>
              <a:off x="9239249" y="1162049"/>
              <a:ext cx="2114550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b="1" dirty="0">
                  <a:cs typeface="Calibri"/>
                </a:rPr>
                <a:t>Security Analysis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7F18B-2AED-41D1-B04B-5B4706F3606C}"/>
              </a:ext>
            </a:extLst>
          </p:cNvPr>
          <p:cNvSpPr/>
          <p:nvPr/>
        </p:nvSpPr>
        <p:spPr>
          <a:xfrm>
            <a:off x="5501744" y="2485691"/>
            <a:ext cx="2174457" cy="2362985"/>
          </a:xfrm>
          <a:prstGeom prst="rect">
            <a:avLst/>
          </a:prstGeom>
          <a:solidFill>
            <a:srgbClr val="6FF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5B8278-4706-42ED-B69E-06CDEDB0C5BE}"/>
              </a:ext>
            </a:extLst>
          </p:cNvPr>
          <p:cNvSpPr/>
          <p:nvPr/>
        </p:nvSpPr>
        <p:spPr>
          <a:xfrm>
            <a:off x="2683285" y="2485691"/>
            <a:ext cx="2174457" cy="2362985"/>
          </a:xfrm>
          <a:prstGeom prst="rect">
            <a:avLst/>
          </a:prstGeom>
          <a:solidFill>
            <a:srgbClr val="6FD4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4EC75D-1804-490A-938B-0FDAE6EC6EE5}"/>
              </a:ext>
            </a:extLst>
          </p:cNvPr>
          <p:cNvSpPr txBox="1"/>
          <p:nvPr/>
        </p:nvSpPr>
        <p:spPr>
          <a:xfrm>
            <a:off x="5600237" y="2122748"/>
            <a:ext cx="20001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/>
              <a:t>Formal Specification</a:t>
            </a:r>
            <a:endParaRPr lang="en-US" sz="1600" dirty="0">
              <a:cs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A024EC-8B64-47D0-A820-89D7C298FA39}"/>
              </a:ext>
            </a:extLst>
          </p:cNvPr>
          <p:cNvSpPr txBox="1"/>
          <p:nvPr/>
        </p:nvSpPr>
        <p:spPr>
          <a:xfrm>
            <a:off x="2918155" y="2122748"/>
            <a:ext cx="1681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/>
              <a:t>Low-Level Code</a:t>
            </a:r>
            <a:endParaRPr lang="en-US" sz="1600" dirty="0"/>
          </a:p>
        </p:txBody>
      </p:sp>
      <p:grpSp>
        <p:nvGrpSpPr>
          <p:cNvPr id="23" name="HACL*">
            <a:extLst>
              <a:ext uri="{FF2B5EF4-FFF2-40B4-BE49-F238E27FC236}">
                <a16:creationId xmlns:a16="http://schemas.microsoft.com/office/drawing/2014/main" id="{562C226F-6FF0-49B2-BD01-3CDAE553FDBD}"/>
              </a:ext>
            </a:extLst>
          </p:cNvPr>
          <p:cNvGrpSpPr/>
          <p:nvPr/>
        </p:nvGrpSpPr>
        <p:grpSpPr>
          <a:xfrm>
            <a:off x="1319514" y="4319224"/>
            <a:ext cx="6280921" cy="646331"/>
            <a:chOff x="0" y="3871317"/>
            <a:chExt cx="7896224" cy="79722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1B998B3-E892-4A8F-8930-FDEA0DEA7E7E}"/>
                </a:ext>
              </a:extLst>
            </p:cNvPr>
            <p:cNvSpPr/>
            <p:nvPr/>
          </p:nvSpPr>
          <p:spPr>
            <a:xfrm>
              <a:off x="1822846" y="3902345"/>
              <a:ext cx="2516981" cy="51539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Crypto Library</a:t>
              </a:r>
              <a:endParaRPr lang="en-US" sz="16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F4D8DBC-43F8-4EE8-9279-635109FA4F6E}"/>
                </a:ext>
              </a:extLst>
            </p:cNvPr>
            <p:cNvSpPr/>
            <p:nvPr/>
          </p:nvSpPr>
          <p:spPr>
            <a:xfrm>
              <a:off x="5381624" y="3905312"/>
              <a:ext cx="2514600" cy="51428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Crypto Algorithms</a:t>
              </a:r>
              <a:endParaRPr lang="en-US" sz="1600" dirty="0"/>
            </a:p>
          </p:txBody>
        </p:sp>
        <p:sp>
          <p:nvSpPr>
            <p:cNvPr id="31" name="Arrow: Left-Right 30">
              <a:extLst>
                <a:ext uri="{FF2B5EF4-FFF2-40B4-BE49-F238E27FC236}">
                  <a16:creationId xmlns:a16="http://schemas.microsoft.com/office/drawing/2014/main" id="{130F1C0A-7807-4C95-8D4D-FA71FCD39640}"/>
                </a:ext>
              </a:extLst>
            </p:cNvPr>
            <p:cNvSpPr/>
            <p:nvPr/>
          </p:nvSpPr>
          <p:spPr>
            <a:xfrm>
              <a:off x="4325871" y="4093125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B6C61B0-5587-40CF-8A78-35874ADA3F22}"/>
                </a:ext>
              </a:extLst>
            </p:cNvPr>
            <p:cNvSpPr txBox="1"/>
            <p:nvPr/>
          </p:nvSpPr>
          <p:spPr>
            <a:xfrm>
              <a:off x="0" y="3871317"/>
              <a:ext cx="1762123" cy="7972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/>
                <a:t>HACL* Verified Cryptographic Library</a:t>
              </a:r>
              <a:endParaRPr lang="en-US" sz="1200" dirty="0">
                <a:cs typeface="Calibri"/>
              </a:endParaRPr>
            </a:p>
          </p:txBody>
        </p:sp>
      </p:grpSp>
      <p:grpSp>
        <p:nvGrpSpPr>
          <p:cNvPr id="26" name="Noise Protocol">
            <a:extLst>
              <a:ext uri="{FF2B5EF4-FFF2-40B4-BE49-F238E27FC236}">
                <a16:creationId xmlns:a16="http://schemas.microsoft.com/office/drawing/2014/main" id="{7A89388E-7EBF-44DC-A487-4A7A8DC1AC4E}"/>
              </a:ext>
            </a:extLst>
          </p:cNvPr>
          <p:cNvGrpSpPr/>
          <p:nvPr/>
        </p:nvGrpSpPr>
        <p:grpSpPr>
          <a:xfrm>
            <a:off x="1380125" y="3753633"/>
            <a:ext cx="6220310" cy="476360"/>
            <a:chOff x="76199" y="3173683"/>
            <a:chExt cx="7820025" cy="5875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0BCEFB-2A9B-4D30-B802-AC7DB223CBD7}"/>
                </a:ext>
              </a:extLst>
            </p:cNvPr>
            <p:cNvSpPr/>
            <p:nvPr/>
          </p:nvSpPr>
          <p:spPr>
            <a:xfrm>
              <a:off x="1822846" y="3173683"/>
              <a:ext cx="2516981" cy="51539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Messaging Code</a:t>
              </a:r>
              <a:endParaRPr lang="en-US" sz="16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F064AA4-D4D8-4963-B129-A031981A4955}"/>
                </a:ext>
              </a:extLst>
            </p:cNvPr>
            <p:cNvSpPr/>
            <p:nvPr/>
          </p:nvSpPr>
          <p:spPr>
            <a:xfrm>
              <a:off x="5381624" y="3178216"/>
              <a:ext cx="2514600" cy="51428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Noise Protocol Spec</a:t>
              </a:r>
              <a:endParaRPr lang="en-US" sz="1600" dirty="0"/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F1C0B253-592A-4EDE-9F09-C9BE9BA03C64}"/>
                </a:ext>
              </a:extLst>
            </p:cNvPr>
            <p:cNvSpPr/>
            <p:nvPr/>
          </p:nvSpPr>
          <p:spPr>
            <a:xfrm>
              <a:off x="4325873" y="3381402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744E44E-5D72-4DA5-931D-73ABB6A6667B}"/>
                </a:ext>
              </a:extLst>
            </p:cNvPr>
            <p:cNvSpPr txBox="1"/>
            <p:nvPr/>
          </p:nvSpPr>
          <p:spPr>
            <a:xfrm>
              <a:off x="76199" y="3191809"/>
              <a:ext cx="1714500" cy="5694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>
                  <a:cs typeface="Calibri"/>
                </a:rPr>
                <a:t>Verified Noise Protocol Code</a:t>
              </a:r>
              <a:endParaRPr lang="en-US" sz="1200" dirty="0">
                <a:cs typeface="Calibri"/>
              </a:endParaRPr>
            </a:p>
          </p:txBody>
        </p:sp>
      </p:grpSp>
      <p:grpSp>
        <p:nvGrpSpPr>
          <p:cNvPr id="13" name="Noise API">
            <a:extLst>
              <a:ext uri="{FF2B5EF4-FFF2-40B4-BE49-F238E27FC236}">
                <a16:creationId xmlns:a16="http://schemas.microsoft.com/office/drawing/2014/main" id="{77598480-AC1E-44D7-87AB-9368116D1CCB}"/>
              </a:ext>
            </a:extLst>
          </p:cNvPr>
          <p:cNvGrpSpPr/>
          <p:nvPr/>
        </p:nvGrpSpPr>
        <p:grpSpPr>
          <a:xfrm>
            <a:off x="1380125" y="2572142"/>
            <a:ext cx="6220310" cy="1012637"/>
            <a:chOff x="76199" y="1716359"/>
            <a:chExt cx="7820026" cy="12490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C75F05-2D00-4EA9-B5D1-1277A1594618}"/>
                </a:ext>
              </a:extLst>
            </p:cNvPr>
            <p:cNvSpPr/>
            <p:nvPr/>
          </p:nvSpPr>
          <p:spPr>
            <a:xfrm>
              <a:off x="1822847" y="1716359"/>
              <a:ext cx="2516981" cy="51539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cs typeface="Calibri"/>
                </a:rPr>
                <a:t>Session API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E19E4B3-82DC-482B-BD9B-549965640433}"/>
                </a:ext>
              </a:extLst>
            </p:cNvPr>
            <p:cNvSpPr/>
            <p:nvPr/>
          </p:nvSpPr>
          <p:spPr>
            <a:xfrm>
              <a:off x="1822846" y="2445021"/>
              <a:ext cx="2516981" cy="51539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Key Management</a:t>
              </a:r>
              <a:endParaRPr lang="en-US" sz="1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790982-01C3-4574-A1EA-B2FAECBE0A34}"/>
                </a:ext>
              </a:extLst>
            </p:cNvPr>
            <p:cNvSpPr/>
            <p:nvPr/>
          </p:nvSpPr>
          <p:spPr>
            <a:xfrm>
              <a:off x="5381625" y="1724024"/>
              <a:ext cx="2514600" cy="51428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Secure Channel API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D3F4629-C207-464B-980E-7D1F855E484E}"/>
                </a:ext>
              </a:extLst>
            </p:cNvPr>
            <p:cNvSpPr/>
            <p:nvPr/>
          </p:nvSpPr>
          <p:spPr>
            <a:xfrm>
              <a:off x="5381624" y="2451121"/>
              <a:ext cx="2514600" cy="51428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Abstract Device API</a:t>
              </a:r>
              <a:endParaRPr lang="en-US" sz="1600" dirty="0"/>
            </a:p>
          </p:txBody>
        </p:sp>
        <p:sp>
          <p:nvSpPr>
            <p:cNvPr id="28" name="Arrow: Left-Right 27">
              <a:extLst>
                <a:ext uri="{FF2B5EF4-FFF2-40B4-BE49-F238E27FC236}">
                  <a16:creationId xmlns:a16="http://schemas.microsoft.com/office/drawing/2014/main" id="{9B06C845-F29C-4461-A3E8-2C15A318965C}"/>
                </a:ext>
              </a:extLst>
            </p:cNvPr>
            <p:cNvSpPr/>
            <p:nvPr/>
          </p:nvSpPr>
          <p:spPr>
            <a:xfrm>
              <a:off x="4325876" y="1957958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15F754AA-1905-4CED-B53E-52C135723BC9}"/>
                </a:ext>
              </a:extLst>
            </p:cNvPr>
            <p:cNvSpPr/>
            <p:nvPr/>
          </p:nvSpPr>
          <p:spPr>
            <a:xfrm>
              <a:off x="4325874" y="2669681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71B98C6-E94F-4DD2-A22A-D0E17AA58E77}"/>
                </a:ext>
              </a:extLst>
            </p:cNvPr>
            <p:cNvSpPr txBox="1"/>
            <p:nvPr/>
          </p:nvSpPr>
          <p:spPr>
            <a:xfrm>
              <a:off x="76199" y="1966760"/>
              <a:ext cx="1714501" cy="7972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/>
                <a:t>Verified Noise Library Stack &amp; High-Level API</a:t>
              </a:r>
              <a:endParaRPr lang="en-US" sz="1600" dirty="0">
                <a:cs typeface="Calibri" panose="020F0502020204030204"/>
              </a:endParaRP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2F1A9144-4BB2-4192-827C-EE6149913C42}"/>
              </a:ext>
            </a:extLst>
          </p:cNvPr>
          <p:cNvSpPr txBox="1">
            <a:spLocks/>
          </p:cNvSpPr>
          <p:nvPr/>
        </p:nvSpPr>
        <p:spPr>
          <a:xfrm>
            <a:off x="838200" y="-978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</a:t>
            </a:r>
            <a:r>
              <a:rPr lang="en-US" b="1" dirty="0"/>
              <a:t>Noise</a:t>
            </a:r>
            <a:r>
              <a:rPr lang="en-US" dirty="0"/>
              <a:t>*?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5D0415-83DD-4522-AE00-DD93617AB616}"/>
              </a:ext>
            </a:extLst>
          </p:cNvPr>
          <p:cNvSpPr txBox="1"/>
          <p:nvPr/>
        </p:nvSpPr>
        <p:spPr>
          <a:xfrm>
            <a:off x="1113892" y="944326"/>
            <a:ext cx="9789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Correctly implemented protocols?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Noise* compiler</a:t>
            </a:r>
            <a:r>
              <a:rPr lang="en-US" sz="1600" dirty="0"/>
              <a:t>: Noise protocol “pattern” </a:t>
            </a:r>
            <a:r>
              <a:rPr lang="en-GB" sz="1600" dirty="0">
                <a:cs typeface="Calibri"/>
              </a:rPr>
              <a:t>→ verified, specialized C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 top: complete, verified </a:t>
            </a:r>
            <a:r>
              <a:rPr lang="en-US" sz="1600" b="1" dirty="0"/>
              <a:t>library stack</a:t>
            </a:r>
            <a:r>
              <a:rPr lang="en-US" sz="1600" dirty="0"/>
              <a:t> exposed through a </a:t>
            </a:r>
            <a:r>
              <a:rPr lang="en-US" sz="1600" b="1" dirty="0"/>
              <a:t>high-level, defensive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Complemented with a formal </a:t>
            </a:r>
            <a:r>
              <a:rPr lang="en-US" sz="1600" b="1" dirty="0"/>
              <a:t>symbolic security analysis</a:t>
            </a:r>
          </a:p>
        </p:txBody>
      </p:sp>
      <p:grpSp>
        <p:nvGrpSpPr>
          <p:cNvPr id="22" name="Indications - protocol">
            <a:extLst>
              <a:ext uri="{FF2B5EF4-FFF2-40B4-BE49-F238E27FC236}">
                <a16:creationId xmlns:a16="http://schemas.microsoft.com/office/drawing/2014/main" id="{FAF685EB-495F-4BBE-9093-D93427FF7097}"/>
              </a:ext>
            </a:extLst>
          </p:cNvPr>
          <p:cNvGrpSpPr/>
          <p:nvPr/>
        </p:nvGrpSpPr>
        <p:grpSpPr>
          <a:xfrm>
            <a:off x="658310" y="1227699"/>
            <a:ext cx="7298221" cy="5548239"/>
            <a:chOff x="658310" y="1227699"/>
            <a:chExt cx="7298221" cy="55482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BD46092-0365-4113-BD64-96968B1C106E}"/>
                </a:ext>
              </a:extLst>
            </p:cNvPr>
            <p:cNvSpPr/>
            <p:nvPr/>
          </p:nvSpPr>
          <p:spPr>
            <a:xfrm>
              <a:off x="1319514" y="3667183"/>
              <a:ext cx="6637017" cy="310875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893A32C4-5781-4F93-BD41-F7AEFF095A24}"/>
                </a:ext>
              </a:extLst>
            </p:cNvPr>
            <p:cNvSpPr/>
            <p:nvPr/>
          </p:nvSpPr>
          <p:spPr>
            <a:xfrm>
              <a:off x="658310" y="1227699"/>
              <a:ext cx="486137" cy="24228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Indications - API">
            <a:extLst>
              <a:ext uri="{FF2B5EF4-FFF2-40B4-BE49-F238E27FC236}">
                <a16:creationId xmlns:a16="http://schemas.microsoft.com/office/drawing/2014/main" id="{4BE01994-B379-4299-AC88-46FDFFDBE476}"/>
              </a:ext>
            </a:extLst>
          </p:cNvPr>
          <p:cNvGrpSpPr/>
          <p:nvPr/>
        </p:nvGrpSpPr>
        <p:grpSpPr>
          <a:xfrm>
            <a:off x="658309" y="1471539"/>
            <a:ext cx="7137537" cy="2196538"/>
            <a:chOff x="658309" y="1471539"/>
            <a:chExt cx="7137537" cy="224711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EFA578D-4C1C-4B17-BA2F-ECE9F26DDC92}"/>
                </a:ext>
              </a:extLst>
            </p:cNvPr>
            <p:cNvSpPr/>
            <p:nvPr/>
          </p:nvSpPr>
          <p:spPr>
            <a:xfrm>
              <a:off x="1380125" y="2441168"/>
              <a:ext cx="6415721" cy="12774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6FE7F80D-2B37-425E-8CE9-1E4A771BB1C3}"/>
                </a:ext>
              </a:extLst>
            </p:cNvPr>
            <p:cNvSpPr/>
            <p:nvPr/>
          </p:nvSpPr>
          <p:spPr>
            <a:xfrm>
              <a:off x="658309" y="1471539"/>
              <a:ext cx="486137" cy="24228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Indications - DY*">
            <a:extLst>
              <a:ext uri="{FF2B5EF4-FFF2-40B4-BE49-F238E27FC236}">
                <a16:creationId xmlns:a16="http://schemas.microsoft.com/office/drawing/2014/main" id="{BAEDDEFE-1021-451C-9B5D-715A377E367E}"/>
              </a:ext>
            </a:extLst>
          </p:cNvPr>
          <p:cNvGrpSpPr/>
          <p:nvPr/>
        </p:nvGrpSpPr>
        <p:grpSpPr>
          <a:xfrm>
            <a:off x="658310" y="1715379"/>
            <a:ext cx="10214177" cy="5060559"/>
            <a:chOff x="658310" y="1715379"/>
            <a:chExt cx="10214177" cy="5060559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7C9A5FC-1C96-4F4D-8771-8E12636E58DD}"/>
                </a:ext>
              </a:extLst>
            </p:cNvPr>
            <p:cNvSpPr/>
            <p:nvPr/>
          </p:nvSpPr>
          <p:spPr>
            <a:xfrm>
              <a:off x="7329293" y="2042365"/>
              <a:ext cx="3543194" cy="473357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74153566-4C56-4E80-A13F-36AD6BF1F340}"/>
                </a:ext>
              </a:extLst>
            </p:cNvPr>
            <p:cNvSpPr/>
            <p:nvPr/>
          </p:nvSpPr>
          <p:spPr>
            <a:xfrm>
              <a:off x="658310" y="1715379"/>
              <a:ext cx="486137" cy="24228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27597-9AFE-4D5A-A2F8-31340EDE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577766" y="3100488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577766" y="4425871"/>
            <a:ext cx="4444026" cy="515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did we implement the Noise* protocol compiler?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ECD62-FE01-468C-A0BF-75F0E80D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C8CE-959F-4055-A62C-AC393AC6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Formal Functional Specification of Noise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EB62B-4331-45FB-89EB-819BB4EAF905}"/>
              </a:ext>
            </a:extLst>
          </p:cNvPr>
          <p:cNvGrpSpPr/>
          <p:nvPr/>
        </p:nvGrpSpPr>
        <p:grpSpPr>
          <a:xfrm>
            <a:off x="5925312" y="3156077"/>
            <a:ext cx="5633185" cy="3231654"/>
            <a:chOff x="5925312" y="3156077"/>
            <a:chExt cx="5633185" cy="32316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994F84-865A-457A-AF38-1EEB78F660F3}"/>
                </a:ext>
              </a:extLst>
            </p:cNvPr>
            <p:cNvSpPr txBox="1"/>
            <p:nvPr/>
          </p:nvSpPr>
          <p:spPr>
            <a:xfrm>
              <a:off x="5925312" y="3525409"/>
              <a:ext cx="5633185" cy="28623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// Process a message (without its payload)</a:t>
              </a:r>
              <a:b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 rec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send_message_tokens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#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nc initiator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is_psk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tokens</a:t>
              </a:r>
            </a:p>
            <a:p>
              <a:r>
                <a:rPr lang="en-US" sz="1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  (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 : 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) : result (bytes &amp; 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)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[]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lbytes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empty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tokens1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// First token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initiator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is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psk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      </a:t>
              </a:r>
              <a:r>
                <a:rPr lang="en-US" sz="12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// Remaining tokens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tokens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initiator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is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psk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 st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 </a:t>
              </a:r>
              <a:r>
                <a:rPr lang="en-US" sz="12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1725F8-6723-404E-9E48-537A18078C56}"/>
                </a:ext>
              </a:extLst>
            </p:cNvPr>
            <p:cNvSpPr txBox="1"/>
            <p:nvPr/>
          </p:nvSpPr>
          <p:spPr>
            <a:xfrm>
              <a:off x="5925312" y="3156077"/>
              <a:ext cx="42178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F* </a:t>
              </a:r>
              <a:r>
                <a:rPr lang="en-US" b="1" dirty="0"/>
                <a:t>specification</a:t>
              </a:r>
              <a:r>
                <a:rPr lang="en-US" dirty="0"/>
                <a:t> written as an </a:t>
              </a:r>
              <a:r>
                <a:rPr lang="en-US" b="1" dirty="0"/>
                <a:t>interpreter</a:t>
              </a:r>
              <a:r>
                <a:rPr lang="en-US" dirty="0"/>
                <a:t>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EDD24-CC88-416E-BEF7-45BECFB5714A}"/>
              </a:ext>
            </a:extLst>
          </p:cNvPr>
          <p:cNvGrpSpPr/>
          <p:nvPr/>
        </p:nvGrpSpPr>
        <p:grpSpPr>
          <a:xfrm>
            <a:off x="7541153" y="1385114"/>
            <a:ext cx="2075287" cy="1417915"/>
            <a:chOff x="7541153" y="1263194"/>
            <a:chExt cx="2075287" cy="1417915"/>
          </a:xfrm>
        </p:grpSpPr>
        <p:pic>
          <p:nvPicPr>
            <p:cNvPr id="21" name="Picture 2" descr="F* Logo">
              <a:extLst>
                <a:ext uri="{FF2B5EF4-FFF2-40B4-BE49-F238E27FC236}">
                  <a16:creationId xmlns:a16="http://schemas.microsoft.com/office/drawing/2014/main" id="{6305FBA3-90C5-4680-9143-3CF95EFAE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250" y="1263194"/>
              <a:ext cx="1048583" cy="1048583"/>
            </a:xfrm>
            <a:prstGeom prst="rect">
              <a:avLst/>
            </a:prstGeom>
            <a:ln w="28575" cap="sq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62DDF8-A3DD-48EC-A315-45EA680E1B19}"/>
                </a:ext>
              </a:extLst>
            </p:cNvPr>
            <p:cNvSpPr txBox="1"/>
            <p:nvPr/>
          </p:nvSpPr>
          <p:spPr>
            <a:xfrm>
              <a:off x="7541153" y="2311777"/>
              <a:ext cx="2075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F* theorem prover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8AFEBA3-F5AF-48B7-81F1-C3F70CA51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13511" r="31100" b="5067"/>
          <a:stretch/>
        </p:blipFill>
        <p:spPr>
          <a:xfrm>
            <a:off x="896069" y="1370368"/>
            <a:ext cx="4260110" cy="5134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4D5BCE-6096-4542-A58B-C46BA9CD51A7}"/>
              </a:ext>
            </a:extLst>
          </p:cNvPr>
          <p:cNvSpPr txBox="1"/>
          <p:nvPr/>
        </p:nvSpPr>
        <p:spPr>
          <a:xfrm>
            <a:off x="938303" y="996236"/>
            <a:ext cx="421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noiseprotocol.org: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ABF4D-01C6-4DAE-AD97-626DF32A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1C9A-FBAC-4A89-9A3D-876B4F91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7"/>
            <a:ext cx="10515600" cy="1325563"/>
          </a:xfrm>
        </p:spPr>
        <p:txBody>
          <a:bodyPr/>
          <a:lstStyle/>
          <a:p>
            <a:r>
              <a:rPr lang="en-US" dirty="0"/>
              <a:t>Shallow embedding in Low*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C8BA9-D6BF-4A8C-8290-DCBD2A7B9FA9}"/>
              </a:ext>
            </a:extLst>
          </p:cNvPr>
          <p:cNvSpPr txBox="1"/>
          <p:nvPr/>
        </p:nvSpPr>
        <p:spPr>
          <a:xfrm>
            <a:off x="266700" y="1636513"/>
            <a:ext cx="4923028" cy="5001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 signature</a:t>
            </a:r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aead_encrypt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nonce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alen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alen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tag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Stack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unit</a:t>
            </a:r>
            <a:endParaRPr lang="en-US" sz="11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h0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live h0 key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live h0 nonce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…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disjoint key output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disjoint nonce output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 … 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ensures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h0 _ h1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modifies2 output tag h0 h1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Seq.append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output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tag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Spec.aead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key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nonce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input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)))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 implementation</a:t>
            </a:r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aead_encrypt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k n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aadlen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mlen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m cipher mac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chacha20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mlen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cipher m k n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derive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poly1305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 k n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aadlen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mlen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cipher mac</a:t>
            </a:r>
          </a:p>
        </p:txBody>
      </p:sp>
      <p:grpSp>
        <p:nvGrpSpPr>
          <p:cNvPr id="32" name="Extraction">
            <a:extLst>
              <a:ext uri="{FF2B5EF4-FFF2-40B4-BE49-F238E27FC236}">
                <a16:creationId xmlns:a16="http://schemas.microsoft.com/office/drawing/2014/main" id="{6118AB0E-2B55-4B92-A2F8-1B6B9AA2AE12}"/>
              </a:ext>
            </a:extLst>
          </p:cNvPr>
          <p:cNvGrpSpPr/>
          <p:nvPr/>
        </p:nvGrpSpPr>
        <p:grpSpPr>
          <a:xfrm>
            <a:off x="5542026" y="1152498"/>
            <a:ext cx="6287262" cy="3792613"/>
            <a:chOff x="5468874" y="1569058"/>
            <a:chExt cx="6287262" cy="37926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6B13F8-750C-4E71-AC70-EF44D553D957}"/>
                </a:ext>
              </a:extLst>
            </p:cNvPr>
            <p:cNvSpPr txBox="1"/>
            <p:nvPr/>
          </p:nvSpPr>
          <p:spPr>
            <a:xfrm>
              <a:off x="5468874" y="2053073"/>
              <a:ext cx="6287262" cy="3308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1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 Generated C code</a:t>
              </a:r>
              <a:endPara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void</a:t>
              </a:r>
              <a:endPara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Hacl_Chacha20Poly1305_32_aead_encrypt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k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aadlen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aad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mlen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m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cipher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*mac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{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Hacl_Chacha20_chacha20_encrypt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cipher, m, k, n, (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1U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64U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] = { 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};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Hacl_Chacha20_chacha20_encrypt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((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64U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k, n, (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*key =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poly1305_do_32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(key,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aadlen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aad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cipher, mac);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C29672-D8E8-49C9-A9C4-3606EA49102D}"/>
                </a:ext>
              </a:extLst>
            </p:cNvPr>
            <p:cNvSpPr txBox="1"/>
            <p:nvPr/>
          </p:nvSpPr>
          <p:spPr>
            <a:xfrm>
              <a:off x="5468874" y="1569058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KreMLin</a:t>
              </a:r>
              <a:r>
                <a:rPr lang="en-US" dirty="0"/>
                <a:t>: Low* </a:t>
              </a:r>
              <a:r>
                <a:rPr lang="en-GB" sz="1800" dirty="0">
                  <a:cs typeface="Calibri"/>
                </a:rPr>
                <a:t>→</a:t>
              </a:r>
              <a:r>
                <a:rPr lang="en-US" dirty="0"/>
                <a:t> C              (erasure, </a:t>
              </a:r>
              <a:r>
                <a:rPr lang="en-US" dirty="0" err="1"/>
                <a:t>monomorphization</a:t>
              </a:r>
              <a:r>
                <a:rPr lang="en-US" dirty="0"/>
                <a:t>…)</a:t>
              </a:r>
            </a:p>
          </p:txBody>
        </p:sp>
      </p:grpSp>
      <p:grpSp>
        <p:nvGrpSpPr>
          <p:cNvPr id="29" name="Pre/post">
            <a:extLst>
              <a:ext uri="{FF2B5EF4-FFF2-40B4-BE49-F238E27FC236}">
                <a16:creationId xmlns:a16="http://schemas.microsoft.com/office/drawing/2014/main" id="{EE90135E-CDC4-48D8-A745-73B5EE48A5CC}"/>
              </a:ext>
            </a:extLst>
          </p:cNvPr>
          <p:cNvGrpSpPr/>
          <p:nvPr/>
        </p:nvGrpSpPr>
        <p:grpSpPr>
          <a:xfrm>
            <a:off x="405661" y="3509910"/>
            <a:ext cx="4535054" cy="1897641"/>
            <a:chOff x="439221" y="3442455"/>
            <a:chExt cx="4183209" cy="189764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DA157A-0C46-4C81-9EC1-9855B9809273}"/>
                </a:ext>
              </a:extLst>
            </p:cNvPr>
            <p:cNvSpPr/>
            <p:nvPr/>
          </p:nvSpPr>
          <p:spPr>
            <a:xfrm>
              <a:off x="439221" y="3719454"/>
              <a:ext cx="4183209" cy="162064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A83239-91F8-48D1-8B4A-DFE43F411266}"/>
                </a:ext>
              </a:extLst>
            </p:cNvPr>
            <p:cNvSpPr txBox="1"/>
            <p:nvPr/>
          </p:nvSpPr>
          <p:spPr>
            <a:xfrm>
              <a:off x="2270315" y="3442455"/>
              <a:ext cx="2026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Formal pre/postconditions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25D6BD-88F8-4261-A25B-D3ACABEDBE9A}"/>
              </a:ext>
            </a:extLst>
          </p:cNvPr>
          <p:cNvSpPr txBox="1"/>
          <p:nvPr/>
        </p:nvSpPr>
        <p:spPr>
          <a:xfrm>
            <a:off x="266700" y="115401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Low*</a:t>
            </a:r>
            <a:r>
              <a:rPr lang="en-US" dirty="0"/>
              <a:t>: effectful subset of F* modeling 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801BDD-A9B6-45B5-AA11-726811165CDB}"/>
              </a:ext>
            </a:extLst>
          </p:cNvPr>
          <p:cNvSpPr txBox="1"/>
          <p:nvPr/>
        </p:nvSpPr>
        <p:spPr>
          <a:xfrm>
            <a:off x="5874535" y="5407551"/>
            <a:ext cx="5430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Low* has been successfully used for: cryptographic primitives, protocols (TLS, Signal…), …</a:t>
            </a:r>
          </a:p>
          <a:p>
            <a:r>
              <a:rPr lang="en-US" b="1" dirty="0"/>
              <a:t>⇒ We can implement an interpreter for Noise in Low*</a:t>
            </a:r>
          </a:p>
        </p:txBody>
      </p:sp>
      <p:grpSp>
        <p:nvGrpSpPr>
          <p:cNvPr id="38" name="Proof obligations">
            <a:extLst>
              <a:ext uri="{FF2B5EF4-FFF2-40B4-BE49-F238E27FC236}">
                <a16:creationId xmlns:a16="http://schemas.microsoft.com/office/drawing/2014/main" id="{9F51312D-70E3-4305-AE94-9B09D15431C9}"/>
              </a:ext>
            </a:extLst>
          </p:cNvPr>
          <p:cNvGrpSpPr/>
          <p:nvPr/>
        </p:nvGrpSpPr>
        <p:grpSpPr>
          <a:xfrm>
            <a:off x="266700" y="5660306"/>
            <a:ext cx="5223948" cy="1103953"/>
            <a:chOff x="-2913694" y="3881274"/>
            <a:chExt cx="4818656" cy="110395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FF2389B-01C9-40C4-A700-2CF45F627E62}"/>
                </a:ext>
              </a:extLst>
            </p:cNvPr>
            <p:cNvSpPr/>
            <p:nvPr/>
          </p:nvSpPr>
          <p:spPr>
            <a:xfrm>
              <a:off x="-2913694" y="3881274"/>
              <a:ext cx="3985934" cy="85663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E51871-3AEA-4C03-879A-F9024917FD78}"/>
                </a:ext>
              </a:extLst>
            </p:cNvPr>
            <p:cNvSpPr txBox="1"/>
            <p:nvPr/>
          </p:nvSpPr>
          <p:spPr>
            <a:xfrm>
              <a:off x="-852184" y="4708228"/>
              <a:ext cx="2757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Proof obligations sent to Z3 SMT solver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51AAE-AFAE-416C-AD15-E4825E8C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CA9D-6BA0-42D1-B263-3E5A9246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09"/>
            <a:ext cx="10515600" cy="1325563"/>
          </a:xfrm>
        </p:spPr>
        <p:txBody>
          <a:bodyPr/>
          <a:lstStyle/>
          <a:p>
            <a:r>
              <a:rPr lang="en-US" dirty="0"/>
              <a:t>Target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2A229-FD0D-46D1-B4B5-2E3D749A4D03}"/>
              </a:ext>
            </a:extLst>
          </p:cNvPr>
          <p:cNvSpPr txBox="1"/>
          <p:nvPr/>
        </p:nvSpPr>
        <p:spPr>
          <a:xfrm>
            <a:off x="402336" y="1718572"/>
            <a:ext cx="5638800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8000"/>
                </a:solidFill>
                <a:latin typeface="Consolas" panose="020B0609020204030204" pitchFamily="49" charset="0"/>
              </a:rPr>
              <a:t>/* First message: e, es, s, ss */</a:t>
            </a:r>
            <a:endParaRPr lang="en-US" sz="11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handshake_init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handshake-&gt;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e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curve25519_generate_secret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ephemeral_private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(!</a:t>
            </a:r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curve25519_generate_public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unencrypted_ephemeral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           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ephemeral_private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goto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out;</a:t>
            </a:r>
          </a:p>
          <a:p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message_ephemeral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unencrypted_ephemeral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unencrypted_ephemeral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handshake-&gt;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es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(!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mix_dh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key,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ephemeral_private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goto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s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message_encrypt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encrypted_static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handshake-&gt;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static_identity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static_public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NOISE_PUBLIC_KEY_LEN, key, handshake-&gt;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ss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(!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mix_precomputed_dh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key,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   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precomputed_static_static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1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goto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C016E-9DD1-44D6-8E34-E5D78D76C4F3}"/>
              </a:ext>
            </a:extLst>
          </p:cNvPr>
          <p:cNvSpPr txBox="1"/>
          <p:nvPr/>
        </p:nvSpPr>
        <p:spPr>
          <a:xfrm>
            <a:off x="6291072" y="1718572"/>
            <a:ext cx="5666464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 rec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send_message_tokens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 initiator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is_psk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tokens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tokens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lbytes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empty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tokens1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First token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initiator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   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Remaining tokens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initiator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tokens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Success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B636F-EA13-4D8D-8E49-2C4DC1A963E3}"/>
              </a:ext>
            </a:extLst>
          </p:cNvPr>
          <p:cNvSpPr txBox="1"/>
          <p:nvPr/>
        </p:nvSpPr>
        <p:spPr>
          <a:xfrm>
            <a:off x="402336" y="1262182"/>
            <a:ext cx="513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Wireguard</a:t>
            </a:r>
            <a:r>
              <a:rPr lang="en-US" b="1" dirty="0"/>
              <a:t> VPN </a:t>
            </a:r>
            <a:r>
              <a:rPr lang="en-US" dirty="0"/>
              <a:t>(IKpsk2):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D8FD4-08EB-4EBC-89AD-6F4EE0DAEE9E}"/>
              </a:ext>
            </a:extLst>
          </p:cNvPr>
          <p:cNvSpPr txBox="1"/>
          <p:nvPr/>
        </p:nvSpPr>
        <p:spPr>
          <a:xfrm>
            <a:off x="6291072" y="1262182"/>
            <a:ext cx="54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Low* code follows the structure of the below spec.: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D37C49-55AC-4512-BDEB-515130D3B241}"/>
              </a:ext>
            </a:extLst>
          </p:cNvPr>
          <p:cNvGrpSpPr/>
          <p:nvPr/>
        </p:nvGrpSpPr>
        <p:grpSpPr>
          <a:xfrm>
            <a:off x="5643488" y="4580894"/>
            <a:ext cx="4987567" cy="1013018"/>
            <a:chOff x="5558144" y="4815021"/>
            <a:chExt cx="4987567" cy="10130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CC73F1-367D-496C-AD77-B85FE33A68BE}"/>
                </a:ext>
              </a:extLst>
            </p:cNvPr>
            <p:cNvSpPr txBox="1"/>
            <p:nvPr/>
          </p:nvSpPr>
          <p:spPr>
            <a:xfrm>
              <a:off x="6654016" y="5181708"/>
              <a:ext cx="3891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Specialized, idiomatic C code: no recursion, no token lists, etc.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33323D0-0C89-4A51-99D3-0AE755D0998C}"/>
                </a:ext>
              </a:extLst>
            </p:cNvPr>
            <p:cNvSpPr/>
            <p:nvPr/>
          </p:nvSpPr>
          <p:spPr>
            <a:xfrm rot="12514791">
              <a:off x="5558144" y="4815021"/>
              <a:ext cx="1072896" cy="3693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94F04E-1044-4D60-8D65-8E4DF3ADA11F}"/>
              </a:ext>
            </a:extLst>
          </p:cNvPr>
          <p:cNvSpPr txBox="1"/>
          <p:nvPr/>
        </p:nvSpPr>
        <p:spPr>
          <a:xfrm>
            <a:off x="6041677" y="566999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to specialize an interpreter for a given input?</a:t>
            </a:r>
          </a:p>
          <a:p>
            <a:pPr algn="ctr"/>
            <a:r>
              <a:rPr lang="en-US" sz="2000" b="1" dirty="0"/>
              <a:t>How to turn an interpreter into a compiler?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1E31A-9F24-4FCE-9692-C0F51858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175-185C-4324-AEE5-1DA501B9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8610-7E99-45E0-B120-0644EDE5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192" y="1689100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Idea</a:t>
            </a:r>
            <a:r>
              <a:rPr lang="en-US" sz="2400" dirty="0"/>
              <a:t>: use F* to meta-program as much as possible:</a:t>
            </a:r>
          </a:p>
          <a:p>
            <a:r>
              <a:rPr lang="en-US" sz="2400" dirty="0"/>
              <a:t>Similar to super advanced </a:t>
            </a:r>
            <a:r>
              <a:rPr lang="en-US" sz="2400" b="1" dirty="0"/>
              <a:t>C++ templates</a:t>
            </a:r>
          </a:p>
          <a:p>
            <a:r>
              <a:rPr lang="en-US" sz="2400" dirty="0"/>
              <a:t>Write a meta-program once, specialize N times (</a:t>
            </a:r>
            <a:r>
              <a:rPr lang="en-US" sz="2400" dirty="0">
                <a:effectLst/>
                <a:latin typeface="MathJax_Main"/>
              </a:rPr>
              <a:t>⇒</a:t>
            </a:r>
            <a:r>
              <a:rPr lang="en-US" sz="2400" dirty="0"/>
              <a:t> 59 patterns)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Historically, long arc of meta-programming in F*:</a:t>
            </a:r>
          </a:p>
          <a:p>
            <a:r>
              <a:rPr lang="en-US" sz="2400" dirty="0" err="1"/>
              <a:t>EverCrypt</a:t>
            </a:r>
            <a:r>
              <a:rPr lang="en-US" sz="2400" dirty="0"/>
              <a:t> agility (2020)</a:t>
            </a:r>
          </a:p>
          <a:p>
            <a:r>
              <a:rPr lang="en-US" sz="2400" dirty="0" err="1"/>
              <a:t>HACLxN</a:t>
            </a:r>
            <a:r>
              <a:rPr lang="en-US" sz="2400" dirty="0"/>
              <a:t> vector types (2021)</a:t>
            </a:r>
          </a:p>
          <a:p>
            <a:r>
              <a:rPr lang="en-US" sz="2400" dirty="0"/>
              <a:t>Streaming Functor (2021)</a:t>
            </a:r>
          </a:p>
          <a:p>
            <a:r>
              <a:rPr lang="en-US" sz="2400" dirty="0" err="1"/>
              <a:t>EverParse</a:t>
            </a:r>
            <a:r>
              <a:rPr lang="en-US" sz="2400" dirty="0"/>
              <a:t> (Ongoing)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With </a:t>
            </a:r>
            <a:r>
              <a:rPr lang="en-US" sz="2400" b="1" dirty="0"/>
              <a:t>Noise*</a:t>
            </a:r>
            <a:r>
              <a:rPr lang="en-US" sz="2400" dirty="0"/>
              <a:t>: complete, meta-programmed protocol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9F27F-46D2-4495-8D74-729E03DA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17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6FCFBA-D079-4DDE-A420-EF49BA8BEA84}"/>
              </a:ext>
            </a:extLst>
          </p:cNvPr>
          <p:cNvSpPr/>
          <p:nvPr/>
        </p:nvSpPr>
        <p:spPr>
          <a:xfrm>
            <a:off x="356616" y="5787558"/>
            <a:ext cx="734568" cy="5046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itiation: no unfold">
            <a:extLst>
              <a:ext uri="{FF2B5EF4-FFF2-40B4-BE49-F238E27FC236}">
                <a16:creationId xmlns:a16="http://schemas.microsoft.com/office/drawing/2014/main" id="{D7B45F1A-AFC3-4BD4-BECB-9E9ADC40C744}"/>
              </a:ext>
            </a:extLst>
          </p:cNvPr>
          <p:cNvSpPr txBox="1"/>
          <p:nvPr/>
        </p:nvSpPr>
        <p:spPr>
          <a:xfrm>
            <a:off x="338424" y="1685640"/>
            <a:ext cx="560806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send_IKpsk2_message0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0" name="[E;ES;S;SS] Rect">
            <a:extLst>
              <a:ext uri="{FF2B5EF4-FFF2-40B4-BE49-F238E27FC236}">
                <a16:creationId xmlns:a16="http://schemas.microsoft.com/office/drawing/2014/main" id="{1C7B49EC-A39D-4A6D-9603-07622B3535DC}"/>
              </a:ext>
            </a:extLst>
          </p:cNvPr>
          <p:cNvSpPr/>
          <p:nvPr/>
        </p:nvSpPr>
        <p:spPr>
          <a:xfrm>
            <a:off x="3099912" y="1914649"/>
            <a:ext cx="1219200" cy="199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Unfold1 no beta">
            <a:extLst>
              <a:ext uri="{FF2B5EF4-FFF2-40B4-BE49-F238E27FC236}">
                <a16:creationId xmlns:a16="http://schemas.microsoft.com/office/drawing/2014/main" id="{52508B28-31C9-455C-ABF1-0AFF160041AD}"/>
              </a:ext>
            </a:extLst>
          </p:cNvPr>
          <p:cNvGrpSpPr/>
          <p:nvPr/>
        </p:nvGrpSpPr>
        <p:grpSpPr>
          <a:xfrm>
            <a:off x="338424" y="1685640"/>
            <a:ext cx="5608063" cy="2123658"/>
            <a:chOff x="6306274" y="1485345"/>
            <a:chExt cx="5917852" cy="21236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0827D2-C051-4531-AEB8-2716659585DE}"/>
                </a:ext>
              </a:extLst>
            </p:cNvPr>
            <p:cNvSpPr txBox="1"/>
            <p:nvPr/>
          </p:nvSpPr>
          <p:spPr>
            <a:xfrm>
              <a:off x="6306274" y="1485345"/>
              <a:ext cx="5917852" cy="2123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send_IKpsk2_message0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]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[]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empty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tokens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tokens1 st1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0CD2B-3D13-4DAE-A814-9301F0772227}"/>
                </a:ext>
              </a:extLst>
            </p:cNvPr>
            <p:cNvSpPr/>
            <p:nvPr/>
          </p:nvSpPr>
          <p:spPr>
            <a:xfrm>
              <a:off x="7093276" y="1708582"/>
              <a:ext cx="1286549" cy="2384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79A874A-9B8C-404C-B3F5-8B21F23560F0}"/>
                </a:ext>
              </a:extLst>
            </p:cNvPr>
            <p:cNvSpPr/>
            <p:nvPr/>
          </p:nvSpPr>
          <p:spPr>
            <a:xfrm>
              <a:off x="9803916" y="2257013"/>
              <a:ext cx="306256" cy="2208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5E8F2A-064E-4E82-B545-0BF6D0D05225}"/>
                </a:ext>
              </a:extLst>
            </p:cNvPr>
            <p:cNvSpPr/>
            <p:nvPr/>
          </p:nvSpPr>
          <p:spPr>
            <a:xfrm>
              <a:off x="10116320" y="2809826"/>
              <a:ext cx="658475" cy="2208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1AEDC6-AE41-4771-B653-C148EDCF2211}"/>
                </a:ext>
              </a:extLst>
            </p:cNvPr>
            <p:cNvSpPr/>
            <p:nvPr/>
          </p:nvSpPr>
          <p:spPr>
            <a:xfrm>
              <a:off x="6715544" y="2077182"/>
              <a:ext cx="1220604" cy="2208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Unfold1 beta">
            <a:extLst>
              <a:ext uri="{FF2B5EF4-FFF2-40B4-BE49-F238E27FC236}">
                <a16:creationId xmlns:a16="http://schemas.microsoft.com/office/drawing/2014/main" id="{62B27670-D431-45F2-A523-DEDCBCD6BB12}"/>
              </a:ext>
            </a:extLst>
          </p:cNvPr>
          <p:cNvGrpSpPr/>
          <p:nvPr/>
        </p:nvGrpSpPr>
        <p:grpSpPr>
          <a:xfrm>
            <a:off x="338424" y="1685640"/>
            <a:ext cx="5608063" cy="1569660"/>
            <a:chOff x="4519294" y="3904280"/>
            <a:chExt cx="5608063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93286F-9092-4D48-883C-9B76230E51F4}"/>
                </a:ext>
              </a:extLst>
            </p:cNvPr>
            <p:cNvSpPr txBox="1"/>
            <p:nvPr/>
          </p:nvSpPr>
          <p:spPr>
            <a:xfrm>
              <a:off x="4519294" y="3904280"/>
              <a:ext cx="5608063" cy="1569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send_IKpsk2_message0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tokens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]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F75D9A-68E8-4ABF-B1FE-D85289B3481E}"/>
                </a:ext>
              </a:extLst>
            </p:cNvPr>
            <p:cNvSpPr/>
            <p:nvPr/>
          </p:nvSpPr>
          <p:spPr>
            <a:xfrm>
              <a:off x="7663235" y="4131668"/>
              <a:ext cx="201930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ED96E3-C288-4B7D-A401-50C153E32560}"/>
                </a:ext>
              </a:extLst>
            </p:cNvPr>
            <p:cNvSpPr/>
            <p:nvPr/>
          </p:nvSpPr>
          <p:spPr>
            <a:xfrm>
              <a:off x="7938769" y="4667955"/>
              <a:ext cx="986791" cy="2468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initiation: unfold all rec">
            <a:extLst>
              <a:ext uri="{FF2B5EF4-FFF2-40B4-BE49-F238E27FC236}">
                <a16:creationId xmlns:a16="http://schemas.microsoft.com/office/drawing/2014/main" id="{800A8CC0-8729-4250-974D-41DAE62C6687}"/>
              </a:ext>
            </a:extLst>
          </p:cNvPr>
          <p:cNvGrpSpPr/>
          <p:nvPr/>
        </p:nvGrpSpPr>
        <p:grpSpPr>
          <a:xfrm>
            <a:off x="338424" y="1685640"/>
            <a:ext cx="5608063" cy="2677656"/>
            <a:chOff x="334720" y="1951376"/>
            <a:chExt cx="5608063" cy="2677656"/>
          </a:xfrm>
          <a:solidFill>
            <a:schemeClr val="bg1">
              <a:lumMod val="95000"/>
            </a:schemeClr>
          </a:solidFill>
        </p:grpSpPr>
        <p:sp>
          <p:nvSpPr>
            <p:cNvPr id="23" name="initiation: unfold all rec">
              <a:extLst>
                <a:ext uri="{FF2B5EF4-FFF2-40B4-BE49-F238E27FC236}">
                  <a16:creationId xmlns:a16="http://schemas.microsoft.com/office/drawing/2014/main" id="{A6416927-B898-4BC4-BC11-2550F2F2A34C}"/>
                </a:ext>
              </a:extLst>
            </p:cNvPr>
            <p:cNvSpPr txBox="1"/>
            <p:nvPr/>
          </p:nvSpPr>
          <p:spPr>
            <a:xfrm>
              <a:off x="334720" y="1951376"/>
              <a:ext cx="5608063" cy="26776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send_IKpsk2_message0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ES st1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 st2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msg3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st3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SS st3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 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msg2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msg3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070D9A-5C30-48F8-B81C-ABE7F884CC2E}"/>
                </a:ext>
              </a:extLst>
            </p:cNvPr>
            <p:cNvSpPr/>
            <p:nvPr/>
          </p:nvSpPr>
          <p:spPr>
            <a:xfrm>
              <a:off x="3484895" y="2171329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448000-3E86-4DCA-947C-2CB7B28CBEC9}"/>
                </a:ext>
              </a:extLst>
            </p:cNvPr>
            <p:cNvSpPr/>
            <p:nvPr/>
          </p:nvSpPr>
          <p:spPr>
            <a:xfrm>
              <a:off x="3693175" y="2722671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BA5496-F2F0-4F42-A219-F81E2B44E9FF}"/>
                </a:ext>
              </a:extLst>
            </p:cNvPr>
            <p:cNvSpPr/>
            <p:nvPr/>
          </p:nvSpPr>
          <p:spPr>
            <a:xfrm>
              <a:off x="3822715" y="3268771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6CE8F7D-0451-4396-90B0-D80AC6E320CF}"/>
                </a:ext>
              </a:extLst>
            </p:cNvPr>
            <p:cNvSpPr/>
            <p:nvPr/>
          </p:nvSpPr>
          <p:spPr>
            <a:xfrm>
              <a:off x="4028455" y="3817411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initiation: unfold all">
            <a:extLst>
              <a:ext uri="{FF2B5EF4-FFF2-40B4-BE49-F238E27FC236}">
                <a16:creationId xmlns:a16="http://schemas.microsoft.com/office/drawing/2014/main" id="{33FFFAC5-BBA0-4D0B-977B-C58144F6BACC}"/>
              </a:ext>
            </a:extLst>
          </p:cNvPr>
          <p:cNvSpPr txBox="1"/>
          <p:nvPr/>
        </p:nvSpPr>
        <p:spPr>
          <a:xfrm>
            <a:off x="338424" y="1685640"/>
            <a:ext cx="5608063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send_IKpsk2_message0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None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k.pub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This is `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is_psk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st1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st1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20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Other tokens:</a:t>
            </a:r>
            <a:endParaRPr lang="en-US" sz="12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ES st1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st2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…</a:t>
            </a:r>
          </a:p>
        </p:txBody>
      </p:sp>
      <p:sp>
        <p:nvSpPr>
          <p:cNvPr id="26" name="initiation: unfold all simpl E">
            <a:extLst>
              <a:ext uri="{FF2B5EF4-FFF2-40B4-BE49-F238E27FC236}">
                <a16:creationId xmlns:a16="http://schemas.microsoft.com/office/drawing/2014/main" id="{E2029235-00FB-401E-A77B-6A373031B93B}"/>
              </a:ext>
            </a:extLst>
          </p:cNvPr>
          <p:cNvSpPr txBox="1"/>
          <p:nvPr/>
        </p:nvSpPr>
        <p:spPr>
          <a:xfrm>
            <a:off x="338424" y="1685640"/>
            <a:ext cx="5608063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send_IKpsk2_message0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None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Unreachable if proper precondition</a:t>
            </a:r>
            <a:endParaRPr lang="en-US" sz="1200" b="1" dirty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k.pub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st1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Unreachable if proper precondition</a:t>
            </a:r>
            <a:endParaRPr lang="en-US" sz="1200" b="1" dirty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Other tokens: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ES st1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st2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st2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msg4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st4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msg2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msg3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msg4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11" name="Staging explanations">
            <a:extLst>
              <a:ext uri="{FF2B5EF4-FFF2-40B4-BE49-F238E27FC236}">
                <a16:creationId xmlns:a16="http://schemas.microsoft.com/office/drawing/2014/main" id="{5A466A91-5B16-477B-B5E8-A3744C3BE089}"/>
              </a:ext>
            </a:extLst>
          </p:cNvPr>
          <p:cNvGrpSpPr/>
          <p:nvPr/>
        </p:nvGrpSpPr>
        <p:grpSpPr>
          <a:xfrm>
            <a:off x="6202485" y="1582278"/>
            <a:ext cx="6372399" cy="2747221"/>
            <a:chOff x="6230275" y="2144866"/>
            <a:chExt cx="6372399" cy="274722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D61E06-7AC0-4AA4-82CA-5FB49D7049CF}"/>
                </a:ext>
              </a:extLst>
            </p:cNvPr>
            <p:cNvSpPr txBox="1"/>
            <p:nvPr/>
          </p:nvSpPr>
          <p:spPr>
            <a:xfrm>
              <a:off x="6307584" y="2514198"/>
              <a:ext cx="5596004" cy="1938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 Simplified</a:t>
              </a:r>
              <a:endParaRPr lang="en-US" sz="1200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 rec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send_message_tokens_m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fun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smi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initiator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is_psk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tokens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outlen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out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Nil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success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tokens'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tk_outlen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vs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nc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smi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in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tk_out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sub out </a:t>
              </a:r>
              <a:r>
                <a:rPr lang="en-US" sz="12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ul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outlen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in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r1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smi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initiator 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..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 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In</a:t>
              </a:r>
            </a:p>
            <a:p>
              <a:r>
                <a:rPr lang="en-US" sz="12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    </a:t>
              </a:r>
              <a:r>
                <a:rPr lang="en-US" sz="12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..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.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6B1062-FF2C-4DD3-A03B-60F9DA4D10D2}"/>
                </a:ext>
              </a:extLst>
            </p:cNvPr>
            <p:cNvSpPr txBox="1"/>
            <p:nvPr/>
          </p:nvSpPr>
          <p:spPr>
            <a:xfrm>
              <a:off x="6294472" y="2144866"/>
              <a:ext cx="63082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Embeddings in Low* are </a:t>
              </a:r>
              <a:r>
                <a:rPr lang="en-US" b="1" dirty="0"/>
                <a:t>shallow</a:t>
              </a:r>
              <a:r>
                <a:rPr lang="en-US" dirty="0"/>
                <a:t>: partial reduction applies!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5718F2-9D37-45FD-8B90-640F339AD7A3}"/>
                </a:ext>
              </a:extLst>
            </p:cNvPr>
            <p:cNvSpPr txBox="1"/>
            <p:nvPr/>
          </p:nvSpPr>
          <p:spPr>
            <a:xfrm>
              <a:off x="6230275" y="4522755"/>
              <a:ext cx="5822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⇒ </a:t>
              </a:r>
              <a:r>
                <a:rPr lang="en-US" dirty="0"/>
                <a:t>Compilation through </a:t>
              </a:r>
              <a:r>
                <a:rPr lang="en-US" b="1" dirty="0"/>
                <a:t>staging</a:t>
              </a:r>
              <a:r>
                <a:rPr lang="en-US" dirty="0"/>
                <a:t>: first step with F* normalizer</a:t>
              </a:r>
            </a:p>
          </p:txBody>
        </p:sp>
      </p:grpSp>
      <p:grpSp>
        <p:nvGrpSpPr>
          <p:cNvPr id="3" name="Meta params explanations">
            <a:extLst>
              <a:ext uri="{FF2B5EF4-FFF2-40B4-BE49-F238E27FC236}">
                <a16:creationId xmlns:a16="http://schemas.microsoft.com/office/drawing/2014/main" id="{CCB17335-BFBB-4B23-83A7-1D3E0176287A}"/>
              </a:ext>
            </a:extLst>
          </p:cNvPr>
          <p:cNvGrpSpPr/>
          <p:nvPr/>
        </p:nvGrpSpPr>
        <p:grpSpPr>
          <a:xfrm>
            <a:off x="4197678" y="3927989"/>
            <a:ext cx="7243669" cy="1765557"/>
            <a:chOff x="4222062" y="736733"/>
            <a:chExt cx="7243669" cy="17655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CBB9A6-2C2F-4BCA-AE6F-369336ED74FA}"/>
                </a:ext>
              </a:extLst>
            </p:cNvPr>
            <p:cNvSpPr txBox="1"/>
            <p:nvPr/>
          </p:nvSpPr>
          <p:spPr>
            <a:xfrm>
              <a:off x="6365345" y="1578960"/>
              <a:ext cx="51003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 disappeared!</a:t>
              </a:r>
            </a:p>
            <a:p>
              <a:r>
                <a:rPr lang="en-US" dirty="0"/>
                <a:t>⇒ “</a:t>
              </a:r>
              <a:r>
                <a:rPr lang="en-US" b="1" dirty="0"/>
                <a:t>meta</a:t>
              </a:r>
              <a:r>
                <a:rPr lang="en-US" dirty="0"/>
                <a:t>” parameters (and computations) vs “runtime” parameters (and computations)</a:t>
              </a: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7257ACA7-E875-485A-9BA8-F41EE5780B15}"/>
                </a:ext>
              </a:extLst>
            </p:cNvPr>
            <p:cNvSpPr/>
            <p:nvPr/>
          </p:nvSpPr>
          <p:spPr>
            <a:xfrm rot="13127052">
              <a:off x="4222062" y="736733"/>
              <a:ext cx="2295817" cy="42040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FFFEE14C-FABA-4F6C-8E57-D2E9DFE0E889}"/>
              </a:ext>
            </a:extLst>
          </p:cNvPr>
          <p:cNvSpPr txBox="1">
            <a:spLocks/>
          </p:cNvSpPr>
          <p:nvPr/>
        </p:nvSpPr>
        <p:spPr>
          <a:xfrm>
            <a:off x="990600" y="310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Hybrid Embeddings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28538-2CAC-40B7-A2B8-9FF9FE60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7" grpId="1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5944-C895-4A63-8303-D62246F9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90"/>
            <a:ext cx="10515600" cy="1325563"/>
          </a:xfrm>
        </p:spPr>
        <p:txBody>
          <a:bodyPr/>
          <a:lstStyle/>
          <a:p>
            <a:r>
              <a:rPr lang="en-US" dirty="0"/>
              <a:t>Tweaking Control-Flow and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2A047-5C8E-42AB-A679-4D7164F9B6D2}"/>
              </a:ext>
            </a:extLst>
          </p:cNvPr>
          <p:cNvSpPr txBox="1"/>
          <p:nvPr/>
        </p:nvSpPr>
        <p:spPr>
          <a:xfrm>
            <a:off x="225353" y="1194059"/>
            <a:ext cx="636999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Spec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8" name="Low* (general)">
            <a:extLst>
              <a:ext uri="{FF2B5EF4-FFF2-40B4-BE49-F238E27FC236}">
                <a16:creationId xmlns:a16="http://schemas.microsoft.com/office/drawing/2014/main" id="{174ED142-A9CB-42EA-A980-373894C9A108}"/>
              </a:ext>
            </a:extLst>
          </p:cNvPr>
          <p:cNvSpPr txBox="1"/>
          <p:nvPr/>
        </p:nvSpPr>
        <p:spPr>
          <a:xfrm>
            <a:off x="225352" y="2359578"/>
            <a:ext cx="63699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</a:t>
            </a: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send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_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message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_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token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..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. S ...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Success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“if”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“else” branch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error_code_or_unit">
            <a:extLst>
              <a:ext uri="{FF2B5EF4-FFF2-40B4-BE49-F238E27FC236}">
                <a16:creationId xmlns:a16="http://schemas.microsoft.com/office/drawing/2014/main" id="{41600F9E-54FB-43D2-9056-8FE91FFF3C57}"/>
              </a:ext>
            </a:extLst>
          </p:cNvPr>
          <p:cNvSpPr txBox="1"/>
          <p:nvPr/>
        </p:nvSpPr>
        <p:spPr>
          <a:xfrm>
            <a:off x="6801258" y="1374119"/>
            <a:ext cx="516538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unit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unit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is_success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error_code_or_unit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b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r = Success 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</a:t>
            </a:r>
          </a:p>
        </p:txBody>
      </p:sp>
      <p:sp>
        <p:nvSpPr>
          <p:cNvPr id="15" name="can_fail">
            <a:extLst>
              <a:ext uri="{FF2B5EF4-FFF2-40B4-BE49-F238E27FC236}">
                <a16:creationId xmlns:a16="http://schemas.microsoft.com/office/drawing/2014/main" id="{9496B87F-FD8C-4B37-BAD1-949197B4FC55}"/>
              </a:ext>
            </a:extLst>
          </p:cNvPr>
          <p:cNvSpPr txBox="1"/>
          <p:nvPr/>
        </p:nvSpPr>
        <p:spPr>
          <a:xfrm>
            <a:off x="6801258" y="2731075"/>
            <a:ext cx="311242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can_fail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false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11" name="Low* (refined)">
            <a:extLst>
              <a:ext uri="{FF2B5EF4-FFF2-40B4-BE49-F238E27FC236}">
                <a16:creationId xmlns:a16="http://schemas.microsoft.com/office/drawing/2014/main" id="{0F137A74-7ECE-4218-9EB8-567179B4D8F5}"/>
              </a:ext>
            </a:extLst>
          </p:cNvPr>
          <p:cNvSpPr txBox="1"/>
          <p:nvPr/>
        </p:nvSpPr>
        <p:spPr>
          <a:xfrm>
            <a:off x="225352" y="2359578"/>
            <a:ext cx="63699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error_code_or_unit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can_fail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S ...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(can_fail S) r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“if”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“else”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3" name="Unreachable">
            <a:extLst>
              <a:ext uri="{FF2B5EF4-FFF2-40B4-BE49-F238E27FC236}">
                <a16:creationId xmlns:a16="http://schemas.microsoft.com/office/drawing/2014/main" id="{50BFCB26-9C24-45AC-BAB4-2FA178E0B0DB}"/>
              </a:ext>
            </a:extLst>
          </p:cNvPr>
          <p:cNvGrpSpPr/>
          <p:nvPr/>
        </p:nvGrpSpPr>
        <p:grpSpPr>
          <a:xfrm>
            <a:off x="1259840" y="1545591"/>
            <a:ext cx="2493636" cy="369332"/>
            <a:chOff x="1259840" y="2667016"/>
            <a:chExt cx="2493636" cy="3693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E335A3-A5F9-465D-822B-9F64A790D14A}"/>
                </a:ext>
              </a:extLst>
            </p:cNvPr>
            <p:cNvSpPr/>
            <p:nvPr/>
          </p:nvSpPr>
          <p:spPr>
            <a:xfrm>
              <a:off x="1259840" y="2730982"/>
              <a:ext cx="640080" cy="1747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igh-level explanations">
              <a:extLst>
                <a:ext uri="{FF2B5EF4-FFF2-40B4-BE49-F238E27FC236}">
                  <a16:creationId xmlns:a16="http://schemas.microsoft.com/office/drawing/2014/main" id="{492D3CCC-C0FB-4B9E-8FA5-48521625CDDD}"/>
                </a:ext>
              </a:extLst>
            </p:cNvPr>
            <p:cNvSpPr txBox="1"/>
            <p:nvPr/>
          </p:nvSpPr>
          <p:spPr>
            <a:xfrm>
              <a:off x="2115337" y="2667016"/>
              <a:ext cx="16381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Unreachable!</a:t>
              </a:r>
            </a:p>
          </p:txBody>
        </p:sp>
      </p:grpSp>
      <p:grpSp>
        <p:nvGrpSpPr>
          <p:cNvPr id="24" name="Always succeeds">
            <a:extLst>
              <a:ext uri="{FF2B5EF4-FFF2-40B4-BE49-F238E27FC236}">
                <a16:creationId xmlns:a16="http://schemas.microsoft.com/office/drawing/2014/main" id="{FEC69903-3470-4850-BD77-FB61A8D375F9}"/>
              </a:ext>
            </a:extLst>
          </p:cNvPr>
          <p:cNvGrpSpPr/>
          <p:nvPr/>
        </p:nvGrpSpPr>
        <p:grpSpPr>
          <a:xfrm>
            <a:off x="518160" y="2767365"/>
            <a:ext cx="3562863" cy="504668"/>
            <a:chOff x="518160" y="3888790"/>
            <a:chExt cx="3562863" cy="504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0D3AB8-220E-40CC-B6AF-7825243A1776}"/>
                </a:ext>
              </a:extLst>
            </p:cNvPr>
            <p:cNvSpPr/>
            <p:nvPr/>
          </p:nvSpPr>
          <p:spPr>
            <a:xfrm>
              <a:off x="518160" y="3888790"/>
              <a:ext cx="1011936" cy="2336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igh-level explanations">
              <a:extLst>
                <a:ext uri="{FF2B5EF4-FFF2-40B4-BE49-F238E27FC236}">
                  <a16:creationId xmlns:a16="http://schemas.microsoft.com/office/drawing/2014/main" id="{8E668896-A3E0-4DAE-917B-B3A9D7EE968D}"/>
                </a:ext>
              </a:extLst>
            </p:cNvPr>
            <p:cNvSpPr txBox="1"/>
            <p:nvPr/>
          </p:nvSpPr>
          <p:spPr>
            <a:xfrm>
              <a:off x="2049022" y="4024126"/>
              <a:ext cx="203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Always succeeds!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8F29D0-FF4E-4380-905D-A98098FC76FF}"/>
              </a:ext>
            </a:extLst>
          </p:cNvPr>
          <p:cNvSpPr txBox="1"/>
          <p:nvPr/>
        </p:nvSpPr>
        <p:spPr>
          <a:xfrm>
            <a:off x="6742029" y="1004787"/>
            <a:ext cx="57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F* has dependent types!</a:t>
            </a:r>
          </a:p>
        </p:txBody>
      </p:sp>
      <p:sp>
        <p:nvSpPr>
          <p:cNvPr id="25" name="Low* (reduced1)">
            <a:extLst>
              <a:ext uri="{FF2B5EF4-FFF2-40B4-BE49-F238E27FC236}">
                <a16:creationId xmlns:a16="http://schemas.microsoft.com/office/drawing/2014/main" id="{43D02398-C548-4880-9FC6-AF5F78A74B15}"/>
              </a:ext>
            </a:extLst>
          </p:cNvPr>
          <p:cNvSpPr txBox="1"/>
          <p:nvPr/>
        </p:nvSpPr>
        <p:spPr>
          <a:xfrm>
            <a:off x="225351" y="3733698"/>
            <a:ext cx="63699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error_code_or_unit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S ...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#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false 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“if”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“else”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7" name="Low* (reduced2)">
            <a:extLst>
              <a:ext uri="{FF2B5EF4-FFF2-40B4-BE49-F238E27FC236}">
                <a16:creationId xmlns:a16="http://schemas.microsoft.com/office/drawing/2014/main" id="{B0A35C7E-7CCF-4733-BD47-D9BFA11B60BC}"/>
              </a:ext>
            </a:extLst>
          </p:cNvPr>
          <p:cNvSpPr txBox="1"/>
          <p:nvPr/>
        </p:nvSpPr>
        <p:spPr>
          <a:xfrm>
            <a:off x="225351" y="3733698"/>
            <a:ext cx="63699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267F99"/>
                </a:solidFill>
                <a:latin typeface="Consolas" panose="020B0609020204030204" pitchFamily="49" charset="0"/>
              </a:rPr>
              <a:t>unit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S ...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#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false 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“if”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“else”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9" name="Low* (reduced3)">
            <a:extLst>
              <a:ext uri="{FF2B5EF4-FFF2-40B4-BE49-F238E27FC236}">
                <a16:creationId xmlns:a16="http://schemas.microsoft.com/office/drawing/2014/main" id="{B04EC914-3A77-4C05-BC61-476CE07AC82C}"/>
              </a:ext>
            </a:extLst>
          </p:cNvPr>
          <p:cNvSpPr txBox="1"/>
          <p:nvPr/>
        </p:nvSpPr>
        <p:spPr>
          <a:xfrm>
            <a:off x="225351" y="3733698"/>
            <a:ext cx="636999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267F99"/>
                </a:solidFill>
                <a:latin typeface="Consolas" panose="020B0609020204030204" pitchFamily="49" charset="0"/>
              </a:rPr>
              <a:t>unit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S ...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“if”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“else” branch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8" name="Low* (reduced4)">
            <a:extLst>
              <a:ext uri="{FF2B5EF4-FFF2-40B4-BE49-F238E27FC236}">
                <a16:creationId xmlns:a16="http://schemas.microsoft.com/office/drawing/2014/main" id="{240E9FBB-E789-40BB-8510-647700E7A242}"/>
              </a:ext>
            </a:extLst>
          </p:cNvPr>
          <p:cNvSpPr txBox="1"/>
          <p:nvPr/>
        </p:nvSpPr>
        <p:spPr>
          <a:xfrm>
            <a:off x="225351" y="3733698"/>
            <a:ext cx="6369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267F99"/>
                </a:solidFill>
                <a:latin typeface="Consolas" panose="020B0609020204030204" pitchFamily="49" charset="0"/>
              </a:rPr>
              <a:t>unit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S ...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“if” branch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8" name="After partial reduction">
            <a:extLst>
              <a:ext uri="{FF2B5EF4-FFF2-40B4-BE49-F238E27FC236}">
                <a16:creationId xmlns:a16="http://schemas.microsoft.com/office/drawing/2014/main" id="{27D15DED-41D7-4B47-A452-895BAA0A441C}"/>
              </a:ext>
            </a:extLst>
          </p:cNvPr>
          <p:cNvGrpSpPr/>
          <p:nvPr/>
        </p:nvGrpSpPr>
        <p:grpSpPr>
          <a:xfrm>
            <a:off x="3112851" y="3050842"/>
            <a:ext cx="2983149" cy="891238"/>
            <a:chOff x="3112851" y="3480610"/>
            <a:chExt cx="2983149" cy="891238"/>
          </a:xfrm>
        </p:grpSpPr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8993D9B1-FC8F-4474-A6D7-375E37D95FE9}"/>
                </a:ext>
              </a:extLst>
            </p:cNvPr>
            <p:cNvSpPr/>
            <p:nvPr/>
          </p:nvSpPr>
          <p:spPr>
            <a:xfrm>
              <a:off x="3112851" y="3480610"/>
              <a:ext cx="382189" cy="89123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igh-level explanations">
              <a:extLst>
                <a:ext uri="{FF2B5EF4-FFF2-40B4-BE49-F238E27FC236}">
                  <a16:creationId xmlns:a16="http://schemas.microsoft.com/office/drawing/2014/main" id="{DB12D178-B078-462D-A85E-D254F75E2D1A}"/>
                </a:ext>
              </a:extLst>
            </p:cNvPr>
            <p:cNvSpPr txBox="1"/>
            <p:nvPr/>
          </p:nvSpPr>
          <p:spPr>
            <a:xfrm>
              <a:off x="3417651" y="3669377"/>
              <a:ext cx="267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After partial reduction</a:t>
              </a:r>
            </a:p>
          </p:txBody>
        </p:sp>
      </p:grpSp>
      <p:sp>
        <p:nvSpPr>
          <p:cNvPr id="16" name="High-level explanations">
            <a:extLst>
              <a:ext uri="{FF2B5EF4-FFF2-40B4-BE49-F238E27FC236}">
                <a16:creationId xmlns:a16="http://schemas.microsoft.com/office/drawing/2014/main" id="{43580E3B-988C-4740-9EF7-4566B9027D1F}"/>
              </a:ext>
            </a:extLst>
          </p:cNvPr>
          <p:cNvSpPr txBox="1"/>
          <p:nvPr/>
        </p:nvSpPr>
        <p:spPr>
          <a:xfrm>
            <a:off x="2016212" y="4649947"/>
            <a:ext cx="91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</a:t>
            </a:r>
            <a:r>
              <a:rPr lang="en-US" b="1" dirty="0"/>
              <a:t>general dependent types </a:t>
            </a:r>
            <a:r>
              <a:rPr lang="en-US" dirty="0"/>
              <a:t>which reduce to </a:t>
            </a:r>
            <a:r>
              <a:rPr lang="en-US" b="1" dirty="0"/>
              <a:t>precise non-dependent types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Drastically improve code quality (make it smaller, more readable, more idiomatic)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extracted types (structures, etc.) more precise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</a:t>
            </a:r>
            <a:r>
              <a:rPr lang="en-US" b="1" dirty="0"/>
              <a:t>function signatures </a:t>
            </a:r>
            <a:r>
              <a:rPr lang="en-US" dirty="0"/>
              <a:t>more informative (</a:t>
            </a:r>
            <a:r>
              <a:rPr lang="en-US" b="1" dirty="0"/>
              <a:t>unit elimination</a:t>
            </a:r>
            <a:r>
              <a:rPr lang="en-US" dirty="0"/>
              <a:t>)</a:t>
            </a:r>
          </a:p>
        </p:txBody>
      </p:sp>
      <p:sp>
        <p:nvSpPr>
          <p:cNvPr id="30" name="Function signature">
            <a:extLst>
              <a:ext uri="{FF2B5EF4-FFF2-40B4-BE49-F238E27FC236}">
                <a16:creationId xmlns:a16="http://schemas.microsoft.com/office/drawing/2014/main" id="{A8FD6442-8269-4469-86BE-35CBDE50A9E5}"/>
              </a:ext>
            </a:extLst>
          </p:cNvPr>
          <p:cNvSpPr txBox="1"/>
          <p:nvPr/>
        </p:nvSpPr>
        <p:spPr>
          <a:xfrm>
            <a:off x="3410350" y="5850276"/>
            <a:ext cx="412667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val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1200" dirty="0">
                <a:solidFill>
                  <a:srgbClr val="001080"/>
                </a:solidFill>
                <a:latin typeface="Consolas" panose="020B0609020204030204" pitchFamily="49" charset="0"/>
              </a:rPr>
              <a:t>f 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fr-FR" sz="1200" dirty="0">
                <a:solidFill>
                  <a:srgbClr val="001080"/>
                </a:solidFill>
                <a:latin typeface="Consolas" panose="020B0609020204030204" pitchFamily="49" charset="0"/>
              </a:rPr>
              <a:t>x 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1200" dirty="0">
                <a:solidFill>
                  <a:srgbClr val="267F99"/>
                </a:solidFill>
                <a:latin typeface="Consolas" panose="020B0609020204030204" pitchFamily="49" charset="0"/>
              </a:rPr>
              <a:t>uint32_t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fr-FR" sz="1200" dirty="0">
                <a:solidFill>
                  <a:srgbClr val="001080"/>
                </a:solidFill>
                <a:latin typeface="Consolas" panose="020B0609020204030204" pitchFamily="49" charset="0"/>
              </a:rPr>
              <a:t>y 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1200" dirty="0">
                <a:solidFill>
                  <a:srgbClr val="267F99"/>
                </a:solidFill>
                <a:latin typeface="Consolas" panose="020B0609020204030204" pitchFamily="49" charset="0"/>
              </a:rPr>
              <a:t>unit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1200" dirty="0">
                <a:solidFill>
                  <a:srgbClr val="267F99"/>
                </a:solidFill>
                <a:latin typeface="Consolas" panose="020B0609020204030204" pitchFamily="49" charset="0"/>
              </a:rPr>
              <a:t>unit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Low*</a:t>
            </a:r>
            <a:endParaRPr lang="fr-FR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1200" dirty="0">
                <a:solidFill>
                  <a:srgbClr val="795E26"/>
                </a:solidFill>
                <a:latin typeface="Consolas" panose="020B0609020204030204" pitchFamily="49" charset="0"/>
              </a:rPr>
              <a:t>f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 (x : </a:t>
            </a:r>
            <a:r>
              <a:rPr lang="fr-FR" sz="1200" dirty="0">
                <a:solidFill>
                  <a:srgbClr val="0000FF"/>
                </a:solidFill>
                <a:latin typeface="Consolas" panose="020B0609020204030204" pitchFamily="49" charset="0"/>
              </a:rPr>
              <a:t>uint32_t</a:t>
            </a:r>
            <a:r>
              <a:rPr 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Generated C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D5B29-5D44-49D3-931F-9CDBF742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19</a:t>
            </a:fld>
            <a:endParaRPr lang="en-US"/>
          </a:p>
        </p:txBody>
      </p:sp>
      <p:sp>
        <p:nvSpPr>
          <p:cNvPr id="31" name="High-level explanations">
            <a:extLst>
              <a:ext uri="{FF2B5EF4-FFF2-40B4-BE49-F238E27FC236}">
                <a16:creationId xmlns:a16="http://schemas.microsoft.com/office/drawing/2014/main" id="{3073192E-C867-4C24-B8DE-D69824BC974C}"/>
              </a:ext>
            </a:extLst>
          </p:cNvPr>
          <p:cNvSpPr txBox="1"/>
          <p:nvPr/>
        </p:nvSpPr>
        <p:spPr>
          <a:xfrm>
            <a:off x="2016212" y="6382305"/>
            <a:ext cx="915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don’t have to choose between </a:t>
            </a:r>
            <a:r>
              <a:rPr lang="en-US" b="1" dirty="0">
                <a:solidFill>
                  <a:srgbClr val="FF0000"/>
                </a:solidFill>
              </a:rPr>
              <a:t>genericity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2225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 animBg="1"/>
      <p:bldP spid="22" grpId="0"/>
      <p:bldP spid="25" grpId="0" animBg="1"/>
      <p:bldP spid="25" grpId="1" animBg="1"/>
      <p:bldP spid="37" grpId="0" animBg="1"/>
      <p:bldP spid="37" grpId="2" animBg="1"/>
      <p:bldP spid="29" grpId="0" animBg="1"/>
      <p:bldP spid="29" grpId="1" animBg="1"/>
      <p:bldP spid="38" grpId="0" animBg="1"/>
      <p:bldP spid="16" grpId="0" uiExpand="1" build="p"/>
      <p:bldP spid="30" grpId="0" animBg="1"/>
      <p:bldP spid="3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3ECA-4D9C-495F-84CF-2FF0DA82F3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1613" y="1006741"/>
            <a:ext cx="5864388" cy="6112443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MSR Redmond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Chris Hawblitzel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Jonathan Protzenko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Tahina Ramananandro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Nikhil Swamy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MSR Cambridge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Antoine Delignat-Lavaud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Cédric Fournet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Christoph M. Wintersteiger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Santiago Zanella-</a:t>
            </a:r>
            <a:r>
              <a:rPr lang="en-US" sz="2000" dirty="0" err="1">
                <a:solidFill>
                  <a:srgbClr val="00B0F0"/>
                </a:solidFill>
              </a:rPr>
              <a:t>Béguelin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3200" b="1" dirty="0">
                <a:solidFill>
                  <a:srgbClr val="51CD47"/>
                </a:solidFill>
              </a:rPr>
              <a:t>MSR India</a:t>
            </a:r>
          </a:p>
          <a:p>
            <a:pPr lvl="1"/>
            <a:r>
              <a:rPr lang="en-US" sz="2000" dirty="0">
                <a:solidFill>
                  <a:srgbClr val="51CD47"/>
                </a:solidFill>
              </a:rPr>
              <a:t>Aseem Rastogi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ECE07A-235D-4533-AB30-587C7E26032B}"/>
              </a:ext>
            </a:extLst>
          </p:cNvPr>
          <p:cNvSpPr txBox="1">
            <a:spLocks/>
          </p:cNvSpPr>
          <p:nvPr/>
        </p:nvSpPr>
        <p:spPr>
          <a:xfrm>
            <a:off x="4085415" y="1003860"/>
            <a:ext cx="4138708" cy="637790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INRIA Paris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Danel Ahman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Benjamin Beurdouche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Karthikeyan Bhargavan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Victor Dumitrescu</a:t>
            </a:r>
          </a:p>
          <a:p>
            <a:pPr lvl="1"/>
            <a:r>
              <a:rPr lang="en-US" sz="2000" dirty="0" err="1">
                <a:solidFill>
                  <a:srgbClr val="C00000"/>
                </a:solidFill>
              </a:rPr>
              <a:t>Cătălin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Hriţcu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Marina Polubelova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Son Ho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Denis Merigoux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CMU (Pittsburgh)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Jay Bosamiya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Aymeric Fromherz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Bryan Parno</a:t>
            </a:r>
          </a:p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Edinburgh</a:t>
            </a:r>
          </a:p>
          <a:p>
            <a:pPr lvl="1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Markulf Kohlweiss</a:t>
            </a:r>
          </a:p>
          <a:p>
            <a:endParaRPr lang="en-US" sz="3568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9B4A57-48E1-4480-849F-69ACF38E025D}"/>
              </a:ext>
            </a:extLst>
          </p:cNvPr>
          <p:cNvSpPr txBox="1">
            <a:spLocks/>
          </p:cNvSpPr>
          <p:nvPr/>
        </p:nvSpPr>
        <p:spPr>
          <a:xfrm>
            <a:off x="8053292" y="948560"/>
            <a:ext cx="4138708" cy="592162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24228"/>
                </a:solidFill>
              </a:rPr>
              <a:t>Interns, open-source contributors, visitors, </a:t>
            </a:r>
            <a:r>
              <a:rPr lang="en-US" sz="2400" dirty="0" err="1">
                <a:solidFill>
                  <a:srgbClr val="A24228"/>
                </a:solidFill>
              </a:rPr>
              <a:t>alumns</a:t>
            </a:r>
            <a:endParaRPr lang="en-US" sz="2400" dirty="0">
              <a:solidFill>
                <a:srgbClr val="A24228"/>
              </a:solidFill>
            </a:endParaRP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Guido Martinez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Barry Bond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Kiran Mathubatulla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Gustavo Varo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Kenji Maillard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Qunyan Magnus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Zoe Paraskevopoulou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Yao Li</a:t>
            </a:r>
          </a:p>
          <a:p>
            <a:r>
              <a:rPr lang="en-US" sz="1400" dirty="0" err="1">
                <a:solidFill>
                  <a:srgbClr val="A24228"/>
                </a:solidFill>
                <a:latin typeface="+mn-lt"/>
              </a:rPr>
              <a:t>Joonwon</a:t>
            </a:r>
            <a:r>
              <a:rPr lang="en-US" sz="1400" dirty="0">
                <a:solidFill>
                  <a:srgbClr val="A24228"/>
                </a:solidFill>
                <a:latin typeface="+mn-lt"/>
              </a:rPr>
              <a:t> Choi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Clément Pit-Claudel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Nick Giannarakis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Niklas Grimm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Anita Gollamudi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Nadim Kobeissi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Matteo Maffei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Asher Manning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Monal Narasimhamurthy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Gordon Plotkin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Perry Wang</a:t>
            </a:r>
          </a:p>
          <a:p>
            <a:r>
              <a:rPr lang="en-US" sz="1400" dirty="0">
                <a:solidFill>
                  <a:srgbClr val="A24228"/>
                </a:solidFill>
                <a:latin typeface="+mn-lt"/>
              </a:rPr>
              <a:t>Jean-Karim </a:t>
            </a:r>
            <a:r>
              <a:rPr lang="en-US" sz="1400" dirty="0" err="1">
                <a:solidFill>
                  <a:srgbClr val="A24228"/>
                </a:solidFill>
                <a:latin typeface="+mn-lt"/>
              </a:rPr>
              <a:t>Zinzindohoue</a:t>
            </a:r>
            <a:endParaRPr lang="en-US" sz="1400" dirty="0">
              <a:solidFill>
                <a:srgbClr val="A24228"/>
              </a:solidFill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44F60E-362E-463C-B746-09713B83CF5F}"/>
              </a:ext>
            </a:extLst>
          </p:cNvPr>
          <p:cNvSpPr/>
          <p:nvPr/>
        </p:nvSpPr>
        <p:spPr bwMode="auto">
          <a:xfrm>
            <a:off x="120460" y="7027138"/>
            <a:ext cx="1957522" cy="186165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A2422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3B64B-FFD3-4BF2-90A7-139413A6A6ED}"/>
              </a:ext>
            </a:extLst>
          </p:cNvPr>
          <p:cNvSpPr txBox="1"/>
          <p:nvPr/>
        </p:nvSpPr>
        <p:spPr>
          <a:xfrm>
            <a:off x="231613" y="6070887"/>
            <a:ext cx="351561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2016 -- present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BC4A0-D288-3F41-A3F8-0F7F02BCAF4D}"/>
              </a:ext>
            </a:extLst>
          </p:cNvPr>
          <p:cNvSpPr txBox="1"/>
          <p:nvPr/>
        </p:nvSpPr>
        <p:spPr>
          <a:xfrm>
            <a:off x="231613" y="122663"/>
            <a:ext cx="1128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Project Everest...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70622779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6432ED-A945-44C1-B98B-42F83965EE36}"/>
              </a:ext>
            </a:extLst>
          </p:cNvPr>
          <p:cNvSpPr txBox="1"/>
          <p:nvPr/>
        </p:nvSpPr>
        <p:spPr>
          <a:xfrm>
            <a:off x="21767" y="1888595"/>
            <a:ext cx="6096000" cy="4555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e */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Instances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uint32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mepub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Instances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kdf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uint32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mepub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mc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NULL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memcpy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mepub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uint32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es */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uint8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uint32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r11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Instances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mepriv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mremote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mc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r11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CSuccess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s */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uint8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1 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uint8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out2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Instances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uint32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mspub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tk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out2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mc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uint64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 ss */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r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Instances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mspriv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mremote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mc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r20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Types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r21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r20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r2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r21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r2 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r11</a:t>
            </a:r>
            <a:r>
              <a:rPr lang="en-US" sz="1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01D2E-0C76-4A87-8904-8E82A078BE23}"/>
              </a:ext>
            </a:extLst>
          </p:cNvPr>
          <p:cNvSpPr txBox="1"/>
          <p:nvPr/>
        </p:nvSpPr>
        <p:spPr>
          <a:xfrm>
            <a:off x="6283237" y="1888595"/>
            <a:ext cx="5893523" cy="3985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/* e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  curve25519_generate_secret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ephemeral_private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if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(!</a:t>
            </a:r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curve25519_generate_public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unencrypted_ephemeral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           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ephemeral_private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        </a:t>
            </a:r>
            <a:r>
              <a:rPr lang="en-US" sz="11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goto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out;</a:t>
            </a:r>
          </a:p>
          <a:p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message_ephemeral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unencrypted_ephemeral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                 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unencrypted_ephemeral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               handshake-&gt;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/* es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if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(!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mix_dh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key,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ephemeral_private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       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    </a:t>
            </a:r>
            <a:r>
              <a:rPr lang="en-US" sz="11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goto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/* s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message_encrypt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dst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encrypted_static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                handshake-&gt;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static_identity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static_public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             NOISE_PUBLIC_KEY_LEN, key, handshake-&gt;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/* ss */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if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(!</a:t>
            </a:r>
            <a:r>
              <a:rPr lang="en-US" sz="11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mix_precomputed_dh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key,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                        handshake-&gt;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precomputed_static_static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     </a:t>
            </a:r>
            <a:r>
              <a:rPr lang="en-US" sz="11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goto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4C21A-248C-4E09-9F56-604AB7F52F17}"/>
              </a:ext>
            </a:extLst>
          </p:cNvPr>
          <p:cNvSpPr txBox="1"/>
          <p:nvPr/>
        </p:nvSpPr>
        <p:spPr>
          <a:xfrm>
            <a:off x="6283237" y="1519263"/>
            <a:ext cx="513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Wireguard</a:t>
            </a:r>
            <a:r>
              <a:rPr lang="en-US" b="1" dirty="0"/>
              <a:t> VPN </a:t>
            </a:r>
            <a:r>
              <a:rPr lang="en-US" dirty="0"/>
              <a:t>(for reference):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72B3E-08EC-47B5-A2BB-34B07F4ADC30}"/>
              </a:ext>
            </a:extLst>
          </p:cNvPr>
          <p:cNvSpPr txBox="1"/>
          <p:nvPr/>
        </p:nvSpPr>
        <p:spPr>
          <a:xfrm>
            <a:off x="37007" y="1519263"/>
            <a:ext cx="513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Noise*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7B3B7E-9B7B-468E-B85D-652BCC67C5D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Generated Code (IKpsk2)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B1EAF-896A-4D05-86DE-B516D94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01024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612935" y="2318020"/>
            <a:ext cx="4444026" cy="1001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does the high-level API give us?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D149-0EC7-4CC4-AC98-E3982B55DE2F}"/>
              </a:ext>
            </a:extLst>
          </p:cNvPr>
          <p:cNvSpPr txBox="1"/>
          <p:nvPr/>
        </p:nvSpPr>
        <p:spPr>
          <a:xfrm>
            <a:off x="4104388" y="4670499"/>
            <a:ext cx="617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Storage &amp;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Message Encapsulation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CD03F-EE32-4717-8A6F-D675E30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5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53D7-19D9-4434-8822-A73D7A28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API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1062B9-76BC-4041-96D6-D61CB2614BF3}"/>
              </a:ext>
            </a:extLst>
          </p:cNvPr>
          <p:cNvSpPr txBox="1">
            <a:spLocks/>
          </p:cNvSpPr>
          <p:nvPr/>
        </p:nvSpPr>
        <p:spPr>
          <a:xfrm>
            <a:off x="1332151" y="2319341"/>
            <a:ext cx="2431063" cy="2219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>
                <a:cs typeface="Calibri"/>
              </a:rPr>
              <a:t>IKpsk2</a:t>
            </a:r>
            <a:r>
              <a:rPr lang="en-GB" sz="1800" dirty="0">
                <a:cs typeface="Calibri"/>
              </a:rPr>
              <a:t>: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 . . .</a:t>
            </a:r>
            <a:endParaRPr lang="en-GB" sz="1800" dirty="0"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cs typeface="Calibri"/>
              </a:rPr>
              <a:t> →  e,  es,  s,  ss,  [d0]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 ←  e,  </a:t>
            </a:r>
            <a:r>
              <a:rPr lang="en-GB" sz="1800" dirty="0" err="1">
                <a:ea typeface="+mn-lt"/>
                <a:cs typeface="+mn-lt"/>
              </a:rPr>
              <a:t>ee</a:t>
            </a:r>
            <a:r>
              <a:rPr lang="en-GB" sz="1800" dirty="0">
                <a:ea typeface="+mn-lt"/>
                <a:cs typeface="+mn-lt"/>
              </a:rPr>
              <a:t>,  se,  </a:t>
            </a:r>
            <a:r>
              <a:rPr lang="en-GB" sz="1800" dirty="0" err="1">
                <a:ea typeface="+mn-lt"/>
                <a:cs typeface="+mn-lt"/>
              </a:rPr>
              <a:t>psk</a:t>
            </a:r>
            <a:r>
              <a:rPr lang="en-GB" sz="1800" dirty="0">
                <a:ea typeface="+mn-lt"/>
                <a:cs typeface="+mn-lt"/>
              </a:rPr>
              <a:t>,  [d1]</a:t>
            </a:r>
          </a:p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↔  [d2, d3, …]</a:t>
            </a:r>
          </a:p>
        </p:txBody>
      </p:sp>
      <p:sp>
        <p:nvSpPr>
          <p:cNvPr id="5" name="s premessage">
            <a:extLst>
              <a:ext uri="{FF2B5EF4-FFF2-40B4-BE49-F238E27FC236}">
                <a16:creationId xmlns:a16="http://schemas.microsoft.com/office/drawing/2014/main" id="{47ED001C-2847-4063-9DBD-29448AE89FF7}"/>
              </a:ext>
            </a:extLst>
          </p:cNvPr>
          <p:cNvSpPr/>
          <p:nvPr/>
        </p:nvSpPr>
        <p:spPr>
          <a:xfrm>
            <a:off x="1706026" y="2749544"/>
            <a:ext cx="236220" cy="241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 message">
            <a:extLst>
              <a:ext uri="{FF2B5EF4-FFF2-40B4-BE49-F238E27FC236}">
                <a16:creationId xmlns:a16="http://schemas.microsoft.com/office/drawing/2014/main" id="{FBC2B639-7904-4DA5-A7D7-CB46150114E5}"/>
              </a:ext>
            </a:extLst>
          </p:cNvPr>
          <p:cNvSpPr/>
          <p:nvPr/>
        </p:nvSpPr>
        <p:spPr>
          <a:xfrm>
            <a:off x="2376631" y="3500832"/>
            <a:ext cx="236220" cy="241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 transitions">
            <a:extLst>
              <a:ext uri="{FF2B5EF4-FFF2-40B4-BE49-F238E27FC236}">
                <a16:creationId xmlns:a16="http://schemas.microsoft.com/office/drawing/2014/main" id="{BEBB4F68-79AA-4602-BC47-6D9BED22C0A3}"/>
              </a:ext>
            </a:extLst>
          </p:cNvPr>
          <p:cNvSpPr/>
          <p:nvPr/>
        </p:nvSpPr>
        <p:spPr>
          <a:xfrm>
            <a:off x="1405523" y="3479130"/>
            <a:ext cx="339206" cy="1003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Early data">
            <a:extLst>
              <a:ext uri="{FF2B5EF4-FFF2-40B4-BE49-F238E27FC236}">
                <a16:creationId xmlns:a16="http://schemas.microsoft.com/office/drawing/2014/main" id="{8CB36A33-573C-418A-91F6-C24517E95A2A}"/>
              </a:ext>
            </a:extLst>
          </p:cNvPr>
          <p:cNvGrpSpPr/>
          <p:nvPr/>
        </p:nvGrpSpPr>
        <p:grpSpPr>
          <a:xfrm>
            <a:off x="1787336" y="3479129"/>
            <a:ext cx="1881507" cy="1010838"/>
            <a:chOff x="5608953" y="2324100"/>
            <a:chExt cx="1881507" cy="10108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FC046E-A1FF-4B31-B409-7EF1D65FA689}"/>
                </a:ext>
              </a:extLst>
            </p:cNvPr>
            <p:cNvSpPr/>
            <p:nvPr/>
          </p:nvSpPr>
          <p:spPr>
            <a:xfrm>
              <a:off x="6828006" y="2324100"/>
              <a:ext cx="393134" cy="2627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9C1FF5-4833-4735-AA59-C7A9250E5679}"/>
                </a:ext>
              </a:extLst>
            </p:cNvPr>
            <p:cNvSpPr/>
            <p:nvPr/>
          </p:nvSpPr>
          <p:spPr>
            <a:xfrm>
              <a:off x="7097326" y="2705248"/>
              <a:ext cx="393134" cy="2627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5E01BD-10C5-4882-AE45-3776A0E55304}"/>
                </a:ext>
              </a:extLst>
            </p:cNvPr>
            <p:cNvSpPr/>
            <p:nvPr/>
          </p:nvSpPr>
          <p:spPr>
            <a:xfrm>
              <a:off x="5608953" y="3059430"/>
              <a:ext cx="1077597" cy="2755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32C5F7-E72A-43FB-8C14-FE9C2A62CEFA}"/>
              </a:ext>
            </a:extLst>
          </p:cNvPr>
          <p:cNvSpPr txBox="1"/>
          <p:nvPr/>
        </p:nvSpPr>
        <p:spPr>
          <a:xfrm>
            <a:off x="5179528" y="2176435"/>
            <a:ext cx="46463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Initiator and responder must remember which key belongs to whom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Responder receives a static key during the handshake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Peer lookup (if key already registered)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Unknown key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Long-term key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Transitions </a:t>
            </a:r>
            <a:r>
              <a:rPr lang="en-US" sz="1600" dirty="0"/>
              <a:t>are low-level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State 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Message lengths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Invalid states (if failure)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when is it safe to send secret data?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when can we trust the data we received?</a:t>
            </a:r>
          </a:p>
        </p:txBody>
      </p:sp>
      <p:sp>
        <p:nvSpPr>
          <p:cNvPr id="28" name="Arrow1">
            <a:extLst>
              <a:ext uri="{FF2B5EF4-FFF2-40B4-BE49-F238E27FC236}">
                <a16:creationId xmlns:a16="http://schemas.microsoft.com/office/drawing/2014/main" id="{7F93425E-823A-4E16-899B-C475FA2F9CBA}"/>
              </a:ext>
            </a:extLst>
          </p:cNvPr>
          <p:cNvSpPr/>
          <p:nvPr/>
        </p:nvSpPr>
        <p:spPr>
          <a:xfrm>
            <a:off x="4757643" y="2196755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2">
            <a:extLst>
              <a:ext uri="{FF2B5EF4-FFF2-40B4-BE49-F238E27FC236}">
                <a16:creationId xmlns:a16="http://schemas.microsoft.com/office/drawing/2014/main" id="{365D62E9-14D1-4D7C-8A90-02A83FFD1A93}"/>
              </a:ext>
            </a:extLst>
          </p:cNvPr>
          <p:cNvSpPr/>
          <p:nvPr/>
        </p:nvSpPr>
        <p:spPr>
          <a:xfrm>
            <a:off x="4757643" y="2705741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3">
            <a:extLst>
              <a:ext uri="{FF2B5EF4-FFF2-40B4-BE49-F238E27FC236}">
                <a16:creationId xmlns:a16="http://schemas.microsoft.com/office/drawing/2014/main" id="{7E3B41AC-218B-47CF-A3D0-8B0207467517}"/>
              </a:ext>
            </a:extLst>
          </p:cNvPr>
          <p:cNvSpPr/>
          <p:nvPr/>
        </p:nvSpPr>
        <p:spPr>
          <a:xfrm>
            <a:off x="4752254" y="3674270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4">
            <a:extLst>
              <a:ext uri="{FF2B5EF4-FFF2-40B4-BE49-F238E27FC236}">
                <a16:creationId xmlns:a16="http://schemas.microsoft.com/office/drawing/2014/main" id="{415374A7-50FB-4B17-AEC7-505121E350B3}"/>
              </a:ext>
            </a:extLst>
          </p:cNvPr>
          <p:cNvSpPr/>
          <p:nvPr/>
        </p:nvSpPr>
        <p:spPr>
          <a:xfrm>
            <a:off x="4757643" y="3927543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5">
            <a:extLst>
              <a:ext uri="{FF2B5EF4-FFF2-40B4-BE49-F238E27FC236}">
                <a16:creationId xmlns:a16="http://schemas.microsoft.com/office/drawing/2014/main" id="{0AC3FDFE-8CEB-4720-B9EB-A17107707BBF}"/>
              </a:ext>
            </a:extLst>
          </p:cNvPr>
          <p:cNvSpPr/>
          <p:nvPr/>
        </p:nvSpPr>
        <p:spPr>
          <a:xfrm>
            <a:off x="4768189" y="4885912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er Management">
            <a:extLst>
              <a:ext uri="{FF2B5EF4-FFF2-40B4-BE49-F238E27FC236}">
                <a16:creationId xmlns:a16="http://schemas.microsoft.com/office/drawing/2014/main" id="{F2DE8E8C-0545-48FA-AAD5-37FA562455F2}"/>
              </a:ext>
            </a:extLst>
          </p:cNvPr>
          <p:cNvSpPr txBox="1"/>
          <p:nvPr/>
        </p:nvSpPr>
        <p:spPr>
          <a:xfrm>
            <a:off x="9815369" y="2352393"/>
            <a:ext cx="227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Peer Management</a:t>
            </a:r>
          </a:p>
        </p:txBody>
      </p:sp>
      <p:sp>
        <p:nvSpPr>
          <p:cNvPr id="19" name="Key Validation">
            <a:extLst>
              <a:ext uri="{FF2B5EF4-FFF2-40B4-BE49-F238E27FC236}">
                <a16:creationId xmlns:a16="http://schemas.microsoft.com/office/drawing/2014/main" id="{731791EB-A12A-4B97-B23B-C025FBF579D3}"/>
              </a:ext>
            </a:extLst>
          </p:cNvPr>
          <p:cNvSpPr txBox="1"/>
          <p:nvPr/>
        </p:nvSpPr>
        <p:spPr>
          <a:xfrm>
            <a:off x="9815369" y="3382615"/>
            <a:ext cx="227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Key Validation</a:t>
            </a:r>
          </a:p>
        </p:txBody>
      </p:sp>
      <p:sp>
        <p:nvSpPr>
          <p:cNvPr id="24" name="State Machine">
            <a:extLst>
              <a:ext uri="{FF2B5EF4-FFF2-40B4-BE49-F238E27FC236}">
                <a16:creationId xmlns:a16="http://schemas.microsoft.com/office/drawing/2014/main" id="{58053544-F961-472C-B4F2-62029C6A610D}"/>
              </a:ext>
            </a:extLst>
          </p:cNvPr>
          <p:cNvSpPr txBox="1"/>
          <p:nvPr/>
        </p:nvSpPr>
        <p:spPr>
          <a:xfrm>
            <a:off x="9815369" y="4191207"/>
            <a:ext cx="227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State Machine</a:t>
            </a:r>
          </a:p>
        </p:txBody>
      </p:sp>
      <p:sp>
        <p:nvSpPr>
          <p:cNvPr id="25" name="Message Encapsulation">
            <a:extLst>
              <a:ext uri="{FF2B5EF4-FFF2-40B4-BE49-F238E27FC236}">
                <a16:creationId xmlns:a16="http://schemas.microsoft.com/office/drawing/2014/main" id="{319467EF-38B8-4C36-81B5-D0FF814851D4}"/>
              </a:ext>
            </a:extLst>
          </p:cNvPr>
          <p:cNvSpPr txBox="1"/>
          <p:nvPr/>
        </p:nvSpPr>
        <p:spPr>
          <a:xfrm>
            <a:off x="9815369" y="5183095"/>
            <a:ext cx="227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Message Encapsulation</a:t>
            </a:r>
          </a:p>
        </p:txBody>
      </p:sp>
      <p:sp>
        <p:nvSpPr>
          <p:cNvPr id="34" name="Key Storage">
            <a:extLst>
              <a:ext uri="{FF2B5EF4-FFF2-40B4-BE49-F238E27FC236}">
                <a16:creationId xmlns:a16="http://schemas.microsoft.com/office/drawing/2014/main" id="{EA9EC396-44EC-4127-A136-9CAB110EA7A0}"/>
              </a:ext>
            </a:extLst>
          </p:cNvPr>
          <p:cNvSpPr txBox="1"/>
          <p:nvPr/>
        </p:nvSpPr>
        <p:spPr>
          <a:xfrm>
            <a:off x="9815369" y="3608529"/>
            <a:ext cx="227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Key Storage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A27EA-6AD5-43BD-9568-39A03A50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5" grpId="0" animBg="1"/>
      <p:bldP spid="15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1" grpId="0" animBg="1"/>
      <p:bldP spid="31" grpId="1" animBg="1"/>
      <p:bldP spid="32" grpId="0" animBg="1"/>
      <p:bldP spid="27" grpId="0"/>
      <p:bldP spid="19" grpId="0"/>
      <p:bldP spid="24" grpId="0"/>
      <p:bldP spid="25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01024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612935" y="2318020"/>
            <a:ext cx="4444026" cy="1001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does the high-level API give us?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D149-0EC7-4CC4-AC98-E3982B55DE2F}"/>
              </a:ext>
            </a:extLst>
          </p:cNvPr>
          <p:cNvSpPr txBox="1"/>
          <p:nvPr/>
        </p:nvSpPr>
        <p:spPr>
          <a:xfrm>
            <a:off x="4104388" y="4670499"/>
            <a:ext cx="617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Storage &amp;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Message Encapsulation</a:t>
            </a:r>
          </a:p>
        </p:txBody>
      </p:sp>
      <p:sp>
        <p:nvSpPr>
          <p:cNvPr id="33" name="Arrow1">
            <a:extLst>
              <a:ext uri="{FF2B5EF4-FFF2-40B4-BE49-F238E27FC236}">
                <a16:creationId xmlns:a16="http://schemas.microsoft.com/office/drawing/2014/main" id="{48B020F6-2643-4C81-BB94-F91AB5669C82}"/>
              </a:ext>
            </a:extLst>
          </p:cNvPr>
          <p:cNvSpPr/>
          <p:nvPr/>
        </p:nvSpPr>
        <p:spPr>
          <a:xfrm>
            <a:off x="3692899" y="4764242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679DD-AFF0-4F9B-9DF4-F85B9BBD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FC0B-D56E-45FA-8976-7FD342AC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340"/>
            <a:ext cx="10515600" cy="1325563"/>
          </a:xfrm>
        </p:spPr>
        <p:txBody>
          <a:bodyPr/>
          <a:lstStyle/>
          <a:p>
            <a:r>
              <a:rPr lang="en-US" dirty="0"/>
              <a:t>Meta-Programmed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F094-D073-4260-900A-9C767057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552"/>
            <a:ext cx="10515600" cy="5124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3 messages (ex.: XX):</a:t>
            </a:r>
          </a:p>
        </p:txBody>
      </p:sp>
      <p:sp>
        <p:nvSpPr>
          <p:cNvPr id="5" name="proto1">
            <a:extLst>
              <a:ext uri="{FF2B5EF4-FFF2-40B4-BE49-F238E27FC236}">
                <a16:creationId xmlns:a16="http://schemas.microsoft.com/office/drawing/2014/main" id="{E93259DA-56EF-461E-BEF2-C5EB5E6DB5BD}"/>
              </a:ext>
            </a:extLst>
          </p:cNvPr>
          <p:cNvSpPr txBox="1"/>
          <p:nvPr/>
        </p:nvSpPr>
        <p:spPr>
          <a:xfrm>
            <a:off x="334646" y="1451741"/>
            <a:ext cx="791019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...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proto2">
            <a:extLst>
              <a:ext uri="{FF2B5EF4-FFF2-40B4-BE49-F238E27FC236}">
                <a16:creationId xmlns:a16="http://schemas.microsoft.com/office/drawing/2014/main" id="{79C77434-DEE4-4053-A0E2-CF05B9743C55}"/>
              </a:ext>
            </a:extLst>
          </p:cNvPr>
          <p:cNvSpPr txBox="1"/>
          <p:nvPr/>
        </p:nvSpPr>
        <p:spPr>
          <a:xfrm>
            <a:off x="334646" y="1451741"/>
            <a:ext cx="791019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Unreachable!!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proto3">
            <a:extLst>
              <a:ext uri="{FF2B5EF4-FFF2-40B4-BE49-F238E27FC236}">
                <a16:creationId xmlns:a16="http://schemas.microsoft.com/office/drawing/2014/main" id="{0B22541B-BBC9-4DEF-BFC2-63B327066254}"/>
              </a:ext>
            </a:extLst>
          </p:cNvPr>
          <p:cNvSpPr txBox="1"/>
          <p:nvPr/>
        </p:nvSpPr>
        <p:spPr>
          <a:xfrm>
            <a:off x="334646" y="1451741"/>
            <a:ext cx="791019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W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ith precondition: step &lt;=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 check - step ==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proto4">
            <a:extLst>
              <a:ext uri="{FF2B5EF4-FFF2-40B4-BE49-F238E27FC236}">
                <a16:creationId xmlns:a16="http://schemas.microsoft.com/office/drawing/2014/main" id="{F6CB2804-9A8E-4F39-98EB-B2C90734B66A}"/>
              </a:ext>
            </a:extLst>
          </p:cNvPr>
          <p:cNvSpPr txBox="1"/>
          <p:nvPr/>
        </p:nvSpPr>
        <p:spPr>
          <a:xfrm>
            <a:off x="334646" y="1451740"/>
            <a:ext cx="791019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With precondition: step &lt;=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initiator state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responder state!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 check - step ==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// initiator state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proto5">
            <a:extLst>
              <a:ext uri="{FF2B5EF4-FFF2-40B4-BE49-F238E27FC236}">
                <a16:creationId xmlns:a16="http://schemas.microsoft.com/office/drawing/2014/main" id="{1965813D-F6B9-4CDC-B1DB-4B81AE0613D6}"/>
              </a:ext>
            </a:extLst>
          </p:cNvPr>
          <p:cNvSpPr txBox="1"/>
          <p:nvPr/>
        </p:nvSpPr>
        <p:spPr>
          <a:xfrm>
            <a:off x="334647" y="1451741"/>
            <a:ext cx="7910194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With precondition: step &lt;= 2 /\ (step % 2) == 0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 check - step ==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proto5: responder handshake">
            <a:extLst>
              <a:ext uri="{FF2B5EF4-FFF2-40B4-BE49-F238E27FC236}">
                <a16:creationId xmlns:a16="http://schemas.microsoft.com/office/drawing/2014/main" id="{76274825-4D25-4B86-B2A1-58CADC057E1D}"/>
              </a:ext>
            </a:extLst>
          </p:cNvPr>
          <p:cNvSpPr txBox="1"/>
          <p:nvPr/>
        </p:nvSpPr>
        <p:spPr>
          <a:xfrm>
            <a:off x="334647" y="3267623"/>
            <a:ext cx="791019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With precondition: step &lt;= 2 /\ (step % 2) == 1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responder_handshake_send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responder_state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0" name="Full proto">
            <a:extLst>
              <a:ext uri="{FF2B5EF4-FFF2-40B4-BE49-F238E27FC236}">
                <a16:creationId xmlns:a16="http://schemas.microsoft.com/office/drawing/2014/main" id="{E838F7A5-6DB2-4629-9677-F189335DC2FE}"/>
              </a:ext>
            </a:extLst>
          </p:cNvPr>
          <p:cNvSpPr txBox="1"/>
          <p:nvPr/>
        </p:nvSpPr>
        <p:spPr>
          <a:xfrm>
            <a:off x="4289741" y="4620056"/>
            <a:ext cx="7233982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Top-level `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handshake_send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` function</a:t>
            </a:r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..., state*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=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// Match and call the proper function</a:t>
            </a: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state type">
            <a:extLst>
              <a:ext uri="{FF2B5EF4-FFF2-40B4-BE49-F238E27FC236}">
                <a16:creationId xmlns:a16="http://schemas.microsoft.com/office/drawing/2014/main" id="{F67DFF24-6D8B-4A5C-8538-3226686BCF95}"/>
              </a:ext>
            </a:extLst>
          </p:cNvPr>
          <p:cNvSpPr txBox="1"/>
          <p:nvPr/>
        </p:nvSpPr>
        <p:spPr>
          <a:xfrm>
            <a:off x="334645" y="4620056"/>
            <a:ext cx="3612518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Generated from an F* inductive</a:t>
            </a:r>
            <a:endParaRPr lang="en-US" sz="14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state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tag;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union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responder_state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}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state is dependent type">
            <a:extLst>
              <a:ext uri="{FF2B5EF4-FFF2-40B4-BE49-F238E27FC236}">
                <a16:creationId xmlns:a16="http://schemas.microsoft.com/office/drawing/2014/main" id="{AA73F920-93E1-41C8-BC6D-E68F464A5B69}"/>
              </a:ext>
            </a:extLst>
          </p:cNvPr>
          <p:cNvSpPr txBox="1"/>
          <p:nvPr/>
        </p:nvSpPr>
        <p:spPr>
          <a:xfrm>
            <a:off x="8467432" y="1448058"/>
            <a:ext cx="334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state</a:t>
            </a:r>
            <a:r>
              <a:rPr lang="en-US" dirty="0"/>
              <a:t> is a </a:t>
            </a:r>
            <a:r>
              <a:rPr lang="en-US" b="1" dirty="0"/>
              <a:t>dependent type</a:t>
            </a:r>
            <a:r>
              <a:rPr lang="en-US" dirty="0"/>
              <a:t>, reduced and </a:t>
            </a:r>
            <a:r>
              <a:rPr lang="en-US" dirty="0" err="1"/>
              <a:t>monomorphized</a:t>
            </a:r>
            <a:r>
              <a:rPr lang="en-US" dirty="0"/>
              <a:t> at extraction time!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57EF4-183F-4475-909F-5EE1AF87B7FC}"/>
              </a:ext>
            </a:extLst>
          </p:cNvPr>
          <p:cNvGrpSpPr/>
          <p:nvPr/>
        </p:nvGrpSpPr>
        <p:grpSpPr>
          <a:xfrm>
            <a:off x="7774574" y="2402340"/>
            <a:ext cx="3401136" cy="961038"/>
            <a:chOff x="7774574" y="2402340"/>
            <a:chExt cx="3401136" cy="961038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442AD736-730F-4CC6-923F-D2C1B70E0EE1}"/>
                </a:ext>
              </a:extLst>
            </p:cNvPr>
            <p:cNvSpPr/>
            <p:nvPr/>
          </p:nvSpPr>
          <p:spPr>
            <a:xfrm rot="12127583">
              <a:off x="7774574" y="2402340"/>
              <a:ext cx="940526" cy="2496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8B561D7-0E73-4231-8D6D-8EFD5B8980B2}"/>
                </a:ext>
              </a:extLst>
            </p:cNvPr>
            <p:cNvSpPr/>
            <p:nvPr/>
          </p:nvSpPr>
          <p:spPr>
            <a:xfrm rot="9502523">
              <a:off x="7774575" y="3113705"/>
              <a:ext cx="940526" cy="2496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te is dependent type">
              <a:extLst>
                <a:ext uri="{FF2B5EF4-FFF2-40B4-BE49-F238E27FC236}">
                  <a16:creationId xmlns:a16="http://schemas.microsoft.com/office/drawing/2014/main" id="{2A8C902E-7F07-4552-933B-2BD1AB6932F7}"/>
                </a:ext>
              </a:extLst>
            </p:cNvPr>
            <p:cNvSpPr txBox="1"/>
            <p:nvPr/>
          </p:nvSpPr>
          <p:spPr>
            <a:xfrm>
              <a:off x="8727488" y="2561401"/>
              <a:ext cx="2448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Actually </a:t>
              </a:r>
              <a:r>
                <a:rPr lang="en-US" dirty="0" err="1"/>
                <a:t>inlined</a:t>
              </a:r>
              <a:r>
                <a:rPr lang="en-US" dirty="0"/>
                <a:t>:</a:t>
              </a:r>
            </a:p>
            <a:p>
              <a:pPr algn="ctr"/>
              <a:r>
                <a:rPr lang="en-US" dirty="0"/>
                <a:t>structs passed by value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7714-6330-4D48-AE3A-A4D51752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5" grpId="0" animBg="1"/>
      <p:bldP spid="20" grpId="0" animBg="1"/>
      <p:bldP spid="19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AD2EE4-FA73-4BB7-ABA5-876E9E1ADE04}"/>
              </a:ext>
            </a:extLst>
          </p:cNvPr>
          <p:cNvSpPr txBox="1"/>
          <p:nvPr/>
        </p:nvSpPr>
        <p:spPr>
          <a:xfrm>
            <a:off x="4762065" y="2997993"/>
            <a:ext cx="7224422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Pre: initiator==((i%2)==0) /\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num_handshake_messages</a:t>
            </a:r>
            <a:endParaRPr lang="en-US" sz="14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 rec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handshake_send_i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UInt32.t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i+2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last possible 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send_message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function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size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instantiated 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send_message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function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Increment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by 2</a:t>
            </a:r>
          </a:p>
        </p:txBody>
      </p:sp>
      <p:grpSp>
        <p:nvGrpSpPr>
          <p:cNvPr id="9" name="Meta parameter">
            <a:extLst>
              <a:ext uri="{FF2B5EF4-FFF2-40B4-BE49-F238E27FC236}">
                <a16:creationId xmlns:a16="http://schemas.microsoft.com/office/drawing/2014/main" id="{A5CB236D-587D-4C61-B6B4-E295D511B1DD}"/>
              </a:ext>
            </a:extLst>
          </p:cNvPr>
          <p:cNvGrpSpPr/>
          <p:nvPr/>
        </p:nvGrpSpPr>
        <p:grpSpPr>
          <a:xfrm>
            <a:off x="8147304" y="2333327"/>
            <a:ext cx="2182748" cy="1153859"/>
            <a:chOff x="5384102" y="2033915"/>
            <a:chExt cx="2182748" cy="11538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832F7A-D055-48C4-87E5-4438D9B73D82}"/>
                </a:ext>
              </a:extLst>
            </p:cNvPr>
            <p:cNvSpPr/>
            <p:nvPr/>
          </p:nvSpPr>
          <p:spPr>
            <a:xfrm>
              <a:off x="6597396" y="2946736"/>
              <a:ext cx="754379" cy="2410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D90A49-6B3B-4887-84BE-1DE2D6E6AD35}"/>
                </a:ext>
              </a:extLst>
            </p:cNvPr>
            <p:cNvSpPr txBox="1"/>
            <p:nvPr/>
          </p:nvSpPr>
          <p:spPr>
            <a:xfrm>
              <a:off x="5384102" y="2033915"/>
              <a:ext cx="2182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Meta parameter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(</a:t>
              </a:r>
              <a:r>
                <a:rPr lang="en-US" dirty="0" err="1">
                  <a:solidFill>
                    <a:srgbClr val="FF0000"/>
                  </a:solidFill>
                </a:rPr>
                <a:t>i</a:t>
              </a:r>
              <a:r>
                <a:rPr lang="en-US" dirty="0">
                  <a:solidFill>
                    <a:srgbClr val="FF0000"/>
                  </a:solidFill>
                </a:rPr>
                <a:t> ∈ {0, 1, …})</a:t>
              </a:r>
            </a:p>
          </p:txBody>
        </p:sp>
      </p:grpSp>
      <p:grpSp>
        <p:nvGrpSpPr>
          <p:cNvPr id="11" name="Runtime parameter">
            <a:extLst>
              <a:ext uri="{FF2B5EF4-FFF2-40B4-BE49-F238E27FC236}">
                <a16:creationId xmlns:a16="http://schemas.microsoft.com/office/drawing/2014/main" id="{B3DFEFDE-2732-4A73-9E39-99C9538F87E8}"/>
              </a:ext>
            </a:extLst>
          </p:cNvPr>
          <p:cNvGrpSpPr/>
          <p:nvPr/>
        </p:nvGrpSpPr>
        <p:grpSpPr>
          <a:xfrm>
            <a:off x="10160508" y="2384920"/>
            <a:ext cx="2015297" cy="1102266"/>
            <a:chOff x="7389876" y="2085508"/>
            <a:chExt cx="2015297" cy="11022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3BEB8-20E2-49B5-A6A2-51B2BFAD85C0}"/>
                </a:ext>
              </a:extLst>
            </p:cNvPr>
            <p:cNvSpPr/>
            <p:nvPr/>
          </p:nvSpPr>
          <p:spPr>
            <a:xfrm>
              <a:off x="7389876" y="2946736"/>
              <a:ext cx="1510284" cy="2410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97710B-2F8A-4DFF-9312-8BDD32FAD535}"/>
                </a:ext>
              </a:extLst>
            </p:cNvPr>
            <p:cNvSpPr txBox="1"/>
            <p:nvPr/>
          </p:nvSpPr>
          <p:spPr>
            <a:xfrm>
              <a:off x="7523631" y="2085508"/>
              <a:ext cx="1881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Runtime parameter</a:t>
              </a:r>
            </a:p>
          </p:txBody>
        </p:sp>
      </p:grpSp>
      <p:sp>
        <p:nvSpPr>
          <p:cNvPr id="8" name="state is dependent type">
            <a:extLst>
              <a:ext uri="{FF2B5EF4-FFF2-40B4-BE49-F238E27FC236}">
                <a16:creationId xmlns:a16="http://schemas.microsoft.com/office/drawing/2014/main" id="{FF29AAF6-DBC8-4BE8-8A8A-0818D996040D}"/>
              </a:ext>
            </a:extLst>
          </p:cNvPr>
          <p:cNvSpPr txBox="1"/>
          <p:nvPr/>
        </p:nvSpPr>
        <p:spPr>
          <a:xfrm>
            <a:off x="938122" y="1628715"/>
            <a:ext cx="72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program the 2 state machines (initiator/responder) at once:</a:t>
            </a:r>
          </a:p>
        </p:txBody>
      </p:sp>
      <p:sp>
        <p:nvSpPr>
          <p:cNvPr id="10" name="proto5">
            <a:extLst>
              <a:ext uri="{FF2B5EF4-FFF2-40B4-BE49-F238E27FC236}">
                <a16:creationId xmlns:a16="http://schemas.microsoft.com/office/drawing/2014/main" id="{7A9D60A3-830F-407C-AD5B-CB060EB97755}"/>
              </a:ext>
            </a:extLst>
          </p:cNvPr>
          <p:cNvSpPr txBox="1"/>
          <p:nvPr/>
        </p:nvSpPr>
        <p:spPr>
          <a:xfrm>
            <a:off x="253113" y="2997993"/>
            <a:ext cx="432793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error_code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responder_handshake_send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(...)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6A2FD-957C-4DB5-831A-C06E31451B70}"/>
              </a:ext>
            </a:extLst>
          </p:cNvPr>
          <p:cNvSpPr txBox="1"/>
          <p:nvPr/>
        </p:nvSpPr>
        <p:spPr>
          <a:xfrm>
            <a:off x="4762065" y="4957047"/>
            <a:ext cx="722442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... step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</a:t>
            </a: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responder_handshake_send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... step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false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933F1D-C814-425E-8ABC-D98CD08B71C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Meta Programmed State Machine(s)</a:t>
            </a:r>
          </a:p>
        </p:txBody>
      </p:sp>
      <p:sp>
        <p:nvSpPr>
          <p:cNvPr id="16" name="state is dependent type">
            <a:extLst>
              <a:ext uri="{FF2B5EF4-FFF2-40B4-BE49-F238E27FC236}">
                <a16:creationId xmlns:a16="http://schemas.microsoft.com/office/drawing/2014/main" id="{149ED48C-7D62-4D70-A6FA-C9D268EBD59E}"/>
              </a:ext>
            </a:extLst>
          </p:cNvPr>
          <p:cNvSpPr txBox="1"/>
          <p:nvPr/>
        </p:nvSpPr>
        <p:spPr>
          <a:xfrm>
            <a:off x="303742" y="2569139"/>
            <a:ext cx="186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Target C code:</a:t>
            </a:r>
          </a:p>
        </p:txBody>
      </p:sp>
      <p:sp>
        <p:nvSpPr>
          <p:cNvPr id="17" name="state is dependent type">
            <a:extLst>
              <a:ext uri="{FF2B5EF4-FFF2-40B4-BE49-F238E27FC236}">
                <a16:creationId xmlns:a16="http://schemas.microsoft.com/office/drawing/2014/main" id="{BBBDE2CA-A0D5-401E-9B22-FAAF734C2417}"/>
              </a:ext>
            </a:extLst>
          </p:cNvPr>
          <p:cNvSpPr txBox="1"/>
          <p:nvPr/>
        </p:nvSpPr>
        <p:spPr>
          <a:xfrm>
            <a:off x="4737657" y="2569139"/>
            <a:ext cx="186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F* code:</a:t>
            </a:r>
          </a:p>
        </p:txBody>
      </p:sp>
      <p:grpSp>
        <p:nvGrpSpPr>
          <p:cNvPr id="30" name="Last function">
            <a:extLst>
              <a:ext uri="{FF2B5EF4-FFF2-40B4-BE49-F238E27FC236}">
                <a16:creationId xmlns:a16="http://schemas.microsoft.com/office/drawing/2014/main" id="{CE7EF08A-0108-4FCB-B8A2-CA1E9D5642C0}"/>
              </a:ext>
            </a:extLst>
          </p:cNvPr>
          <p:cNvGrpSpPr/>
          <p:nvPr/>
        </p:nvGrpSpPr>
        <p:grpSpPr>
          <a:xfrm>
            <a:off x="480103" y="3444517"/>
            <a:ext cx="8834963" cy="1594049"/>
            <a:chOff x="495343" y="3109237"/>
            <a:chExt cx="8834963" cy="159404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D88551-FAE8-47B1-86E7-A210A85CADF8}"/>
                </a:ext>
              </a:extLst>
            </p:cNvPr>
            <p:cNvSpPr/>
            <p:nvPr/>
          </p:nvSpPr>
          <p:spPr>
            <a:xfrm>
              <a:off x="5044439" y="3109237"/>
              <a:ext cx="4285867" cy="4975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7A0DE1-636B-407E-A9F0-6EB8B2B30A64}"/>
                </a:ext>
              </a:extLst>
            </p:cNvPr>
            <p:cNvSpPr/>
            <p:nvPr/>
          </p:nvSpPr>
          <p:spPr>
            <a:xfrm>
              <a:off x="495343" y="3342641"/>
              <a:ext cx="2894033" cy="487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885024-0EFC-4D10-AC75-C2357295D849}"/>
                </a:ext>
              </a:extLst>
            </p:cNvPr>
            <p:cNvSpPr/>
            <p:nvPr/>
          </p:nvSpPr>
          <p:spPr>
            <a:xfrm>
              <a:off x="495343" y="4408645"/>
              <a:ext cx="2694897" cy="2946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Step == i">
            <a:extLst>
              <a:ext uri="{FF2B5EF4-FFF2-40B4-BE49-F238E27FC236}">
                <a16:creationId xmlns:a16="http://schemas.microsoft.com/office/drawing/2014/main" id="{6F0B9A3A-17CD-4B24-AA5B-09E2AA27DE3E}"/>
              </a:ext>
            </a:extLst>
          </p:cNvPr>
          <p:cNvGrpSpPr/>
          <p:nvPr/>
        </p:nvGrpSpPr>
        <p:grpSpPr>
          <a:xfrm>
            <a:off x="480103" y="3227885"/>
            <a:ext cx="8834963" cy="1142273"/>
            <a:chOff x="495343" y="2892605"/>
            <a:chExt cx="8834963" cy="1142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C5C6EB-4875-48B8-9145-E73A0B8F46CD}"/>
                </a:ext>
              </a:extLst>
            </p:cNvPr>
            <p:cNvSpPr/>
            <p:nvPr/>
          </p:nvSpPr>
          <p:spPr>
            <a:xfrm>
              <a:off x="5044439" y="3537315"/>
              <a:ext cx="4285867" cy="4975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4178B4-80E1-4B50-852D-FC2B7ACA01BA}"/>
                </a:ext>
              </a:extLst>
            </p:cNvPr>
            <p:cNvSpPr/>
            <p:nvPr/>
          </p:nvSpPr>
          <p:spPr>
            <a:xfrm>
              <a:off x="495343" y="2892605"/>
              <a:ext cx="2894033" cy="487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0 -&gt; 2">
            <a:extLst>
              <a:ext uri="{FF2B5EF4-FFF2-40B4-BE49-F238E27FC236}">
                <a16:creationId xmlns:a16="http://schemas.microsoft.com/office/drawing/2014/main" id="{48CF25DD-49AA-47D2-BD98-8027F93FCE63}"/>
              </a:ext>
            </a:extLst>
          </p:cNvPr>
          <p:cNvGrpSpPr/>
          <p:nvPr/>
        </p:nvGrpSpPr>
        <p:grpSpPr>
          <a:xfrm>
            <a:off x="2514600" y="3460295"/>
            <a:ext cx="5110480" cy="1337941"/>
            <a:chOff x="2529840" y="3125015"/>
            <a:chExt cx="5110480" cy="13379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A17F2E-A657-44DC-A25F-2A0623B5877B}"/>
                </a:ext>
              </a:extLst>
            </p:cNvPr>
            <p:cNvSpPr/>
            <p:nvPr/>
          </p:nvSpPr>
          <p:spPr>
            <a:xfrm>
              <a:off x="7083552" y="4141470"/>
              <a:ext cx="556768" cy="3214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6ACBDAF3-D6FB-40DA-B9E4-69D095F4027D}"/>
                </a:ext>
              </a:extLst>
            </p:cNvPr>
            <p:cNvSpPr/>
            <p:nvPr/>
          </p:nvSpPr>
          <p:spPr>
            <a:xfrm>
              <a:off x="2584356" y="3331211"/>
              <a:ext cx="172720" cy="26415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E986D1-8D60-43F9-A325-F4714345622E}"/>
                </a:ext>
              </a:extLst>
            </p:cNvPr>
            <p:cNvSpPr/>
            <p:nvPr/>
          </p:nvSpPr>
          <p:spPr>
            <a:xfrm>
              <a:off x="2529840" y="3125015"/>
              <a:ext cx="264160" cy="2552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0DB4FAE-C90C-44C2-A210-9DBA611BCD72}"/>
                </a:ext>
              </a:extLst>
            </p:cNvPr>
            <p:cNvSpPr/>
            <p:nvPr/>
          </p:nvSpPr>
          <p:spPr>
            <a:xfrm>
              <a:off x="2529840" y="3541940"/>
              <a:ext cx="264160" cy="2552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572C6C-7D7B-4FD0-A177-679CAE77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01024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612935" y="2318020"/>
            <a:ext cx="4444026" cy="1001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does the high-level API give us?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D149-0EC7-4CC4-AC98-E3982B55DE2F}"/>
              </a:ext>
            </a:extLst>
          </p:cNvPr>
          <p:cNvSpPr txBox="1"/>
          <p:nvPr/>
        </p:nvSpPr>
        <p:spPr>
          <a:xfrm>
            <a:off x="4104388" y="4670499"/>
            <a:ext cx="617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Storage &amp;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Message Encapsulation</a:t>
            </a:r>
          </a:p>
        </p:txBody>
      </p:sp>
      <p:sp>
        <p:nvSpPr>
          <p:cNvPr id="34" name="Arrow1">
            <a:extLst>
              <a:ext uri="{FF2B5EF4-FFF2-40B4-BE49-F238E27FC236}">
                <a16:creationId xmlns:a16="http://schemas.microsoft.com/office/drawing/2014/main" id="{900E56B7-284E-47DD-BF45-199DC50F55EE}"/>
              </a:ext>
            </a:extLst>
          </p:cNvPr>
          <p:cNvSpPr/>
          <p:nvPr/>
        </p:nvSpPr>
        <p:spPr>
          <a:xfrm>
            <a:off x="3692899" y="5133217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7FF1B0-2F0F-4DEC-B4C8-51437971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6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BC89CD9-719D-4C6F-BA1D-5F148C79F707}"/>
              </a:ext>
            </a:extLst>
          </p:cNvPr>
          <p:cNvSpPr txBox="1"/>
          <p:nvPr/>
        </p:nvSpPr>
        <p:spPr>
          <a:xfrm>
            <a:off x="181864" y="4904232"/>
            <a:ext cx="58044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Alice: talk to Bob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 *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create_initiator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(dv,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bob_id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out[...];</a:t>
            </a:r>
          </a:p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send_message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 Bob!"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out,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Send message over the network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05826-4621-443B-816E-E82694F0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09"/>
            <a:ext cx="10515600" cy="1325563"/>
          </a:xfrm>
        </p:spPr>
        <p:txBody>
          <a:bodyPr/>
          <a:lstStyle/>
          <a:p>
            <a:r>
              <a:rPr lang="en-US" dirty="0"/>
              <a:t>Devices and Peers (IKpsk2)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B2F0C-3E70-4C93-BD07-5616BA10E7D5}"/>
              </a:ext>
            </a:extLst>
          </p:cNvPr>
          <p:cNvSpPr txBox="1"/>
          <p:nvPr/>
        </p:nvSpPr>
        <p:spPr>
          <a:xfrm>
            <a:off x="181864" y="2081484"/>
            <a:ext cx="580440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Alice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device* dv;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 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create_device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alice_private_key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alice_public_key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bob =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device_add_peer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(dv, 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bob_public_key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alice_bob_psk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charlie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device_add_peer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(dv, 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"Charlie"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charlie_public_key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alice_charlie_psk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D0D39-DDBF-410A-9CB6-5D9C8682E224}"/>
              </a:ext>
            </a:extLst>
          </p:cNvPr>
          <p:cNvSpPr txBox="1"/>
          <p:nvPr/>
        </p:nvSpPr>
        <p:spPr>
          <a:xfrm>
            <a:off x="6205728" y="4904232"/>
            <a:ext cx="58044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On Bob's side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 *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create_responder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(dv);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We don't know who we talk to yet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msg[...];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Receive message over the network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receive_message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out,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Discover it is Alice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65A27-EDE2-450E-8BA5-027194FC61B4}"/>
              </a:ext>
            </a:extLst>
          </p:cNvPr>
          <p:cNvSpPr txBox="1"/>
          <p:nvPr/>
        </p:nvSpPr>
        <p:spPr>
          <a:xfrm>
            <a:off x="6205728" y="2081484"/>
            <a:ext cx="580440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Bob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device* dv;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 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create_device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"Bob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bob_private_key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bob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_public_key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462C-3CBD-4366-8A42-84747B2FFAAC}"/>
              </a:ext>
            </a:extLst>
          </p:cNvPr>
          <p:cNvSpPr txBox="1"/>
          <p:nvPr/>
        </p:nvSpPr>
        <p:spPr>
          <a:xfrm>
            <a:off x="365760" y="115824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contains our </a:t>
            </a:r>
            <a:r>
              <a:rPr lang="en-US" b="1" dirty="0"/>
              <a:t>static identity </a:t>
            </a:r>
            <a:r>
              <a:rPr lang="en-US" dirty="0"/>
              <a:t>and stores remote </a:t>
            </a:r>
            <a:r>
              <a:rPr lang="en-US" b="1" dirty="0"/>
              <a:t>peers information</a:t>
            </a:r>
            <a:r>
              <a:rPr lang="en-US" dirty="0"/>
              <a:t> (linked list, no recursive functions):</a:t>
            </a:r>
          </a:p>
        </p:txBody>
      </p:sp>
      <p:grpSp>
        <p:nvGrpSpPr>
          <p:cNvPr id="7" name="psk parameter comments">
            <a:extLst>
              <a:ext uri="{FF2B5EF4-FFF2-40B4-BE49-F238E27FC236}">
                <a16:creationId xmlns:a16="http://schemas.microsoft.com/office/drawing/2014/main" id="{9E00C44E-F7DA-4200-A610-C385F80DB046}"/>
              </a:ext>
            </a:extLst>
          </p:cNvPr>
          <p:cNvGrpSpPr/>
          <p:nvPr/>
        </p:nvGrpSpPr>
        <p:grpSpPr>
          <a:xfrm>
            <a:off x="2407920" y="2865119"/>
            <a:ext cx="6585609" cy="781061"/>
            <a:chOff x="2407920" y="2718815"/>
            <a:chExt cx="6585609" cy="7810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78C281-ECCE-4843-950B-8C35FBAC9163}"/>
                </a:ext>
              </a:extLst>
            </p:cNvPr>
            <p:cNvSpPr/>
            <p:nvPr/>
          </p:nvSpPr>
          <p:spPr>
            <a:xfrm>
              <a:off x="4340352" y="2718815"/>
              <a:ext cx="1287272" cy="232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5AA295-AED3-4896-93C1-5EE83881F4C3}"/>
                </a:ext>
              </a:extLst>
            </p:cNvPr>
            <p:cNvSpPr/>
            <p:nvPr/>
          </p:nvSpPr>
          <p:spPr>
            <a:xfrm>
              <a:off x="2407920" y="3267849"/>
              <a:ext cx="1561592" cy="232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2EA8F8-B1EC-4E4E-A454-B895ABD987D5}"/>
                </a:ext>
              </a:extLst>
            </p:cNvPr>
            <p:cNvSpPr txBox="1"/>
            <p:nvPr/>
          </p:nvSpPr>
          <p:spPr>
            <a:xfrm>
              <a:off x="4208285" y="3059668"/>
              <a:ext cx="4785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psk</a:t>
              </a:r>
              <a:r>
                <a:rPr lang="en-US" b="1" dirty="0">
                  <a:solidFill>
                    <a:srgbClr val="FF0000"/>
                  </a:solidFill>
                </a:rPr>
                <a:t> parameter only if pattern uses it</a:t>
              </a:r>
            </a:p>
          </p:txBody>
        </p:sp>
      </p:grpSp>
      <p:sp>
        <p:nvSpPr>
          <p:cNvPr id="10" name="create_initiator box">
            <a:extLst>
              <a:ext uri="{FF2B5EF4-FFF2-40B4-BE49-F238E27FC236}">
                <a16:creationId xmlns:a16="http://schemas.microsoft.com/office/drawing/2014/main" id="{A4A2EB2E-3A30-44FD-AB9A-A0941E2A8D7B}"/>
              </a:ext>
            </a:extLst>
          </p:cNvPr>
          <p:cNvSpPr/>
          <p:nvPr/>
        </p:nvSpPr>
        <p:spPr>
          <a:xfrm>
            <a:off x="2037080" y="5296408"/>
            <a:ext cx="1108456" cy="250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eate_responder box">
            <a:extLst>
              <a:ext uri="{FF2B5EF4-FFF2-40B4-BE49-F238E27FC236}">
                <a16:creationId xmlns:a16="http://schemas.microsoft.com/office/drawing/2014/main" id="{9E671824-1002-44E3-8882-5E55639E71CA}"/>
              </a:ext>
            </a:extLst>
          </p:cNvPr>
          <p:cNvSpPr/>
          <p:nvPr/>
        </p:nvSpPr>
        <p:spPr>
          <a:xfrm>
            <a:off x="8042656" y="5306392"/>
            <a:ext cx="408432" cy="198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er_id comments">
            <a:extLst>
              <a:ext uri="{FF2B5EF4-FFF2-40B4-BE49-F238E27FC236}">
                <a16:creationId xmlns:a16="http://schemas.microsoft.com/office/drawing/2014/main" id="{22F2C6FA-9F00-4382-89D0-0F1F26FB2CF6}"/>
              </a:ext>
            </a:extLst>
          </p:cNvPr>
          <p:cNvSpPr txBox="1"/>
          <p:nvPr/>
        </p:nvSpPr>
        <p:spPr>
          <a:xfrm>
            <a:off x="3461628" y="6137389"/>
            <a:ext cx="478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peer_id</a:t>
            </a:r>
            <a:r>
              <a:rPr lang="en-US" b="1" dirty="0">
                <a:solidFill>
                  <a:srgbClr val="FF0000"/>
                </a:solidFill>
              </a:rPr>
              <a:t> parameter: varies with pattern and role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DF66C-1B09-4830-A07C-58C0F3DB663D}"/>
              </a:ext>
            </a:extLst>
          </p:cNvPr>
          <p:cNvSpPr txBox="1"/>
          <p:nvPr/>
        </p:nvSpPr>
        <p:spPr>
          <a:xfrm>
            <a:off x="181864" y="1670304"/>
            <a:ext cx="763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Initialization and </a:t>
            </a:r>
            <a:r>
              <a:rPr lang="en-US" b="1" dirty="0" err="1"/>
              <a:t>premessages</a:t>
            </a:r>
            <a:r>
              <a:rPr lang="en-US" dirty="0"/>
              <a:t> phase: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AC379A-68E6-43B0-9D90-069655F94151}"/>
              </a:ext>
            </a:extLst>
          </p:cNvPr>
          <p:cNvSpPr txBox="1"/>
          <p:nvPr/>
        </p:nvSpPr>
        <p:spPr>
          <a:xfrm>
            <a:off x="181864" y="4546322"/>
            <a:ext cx="763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Handshake</a:t>
            </a:r>
            <a:r>
              <a:rPr lang="en-US" dirty="0"/>
              <a:t> phase:</a:t>
            </a:r>
          </a:p>
        </p:txBody>
      </p:sp>
      <p:sp>
        <p:nvSpPr>
          <p:cNvPr id="28" name="Pattern">
            <a:extLst>
              <a:ext uri="{FF2B5EF4-FFF2-40B4-BE49-F238E27FC236}">
                <a16:creationId xmlns:a16="http://schemas.microsoft.com/office/drawing/2014/main" id="{DCBA0F5E-7A4D-4C33-AA93-4CCF62BFC427}"/>
              </a:ext>
            </a:extLst>
          </p:cNvPr>
          <p:cNvSpPr txBox="1">
            <a:spLocks/>
          </p:cNvSpPr>
          <p:nvPr/>
        </p:nvSpPr>
        <p:spPr>
          <a:xfrm>
            <a:off x="7985024" y="3179048"/>
            <a:ext cx="1585861" cy="1679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b="1" dirty="0">
                <a:cs typeface="Calibri"/>
              </a:rPr>
              <a:t>IKpsk2</a:t>
            </a:r>
            <a:r>
              <a:rPr lang="en-GB" sz="1400" dirty="0">
                <a:cs typeface="Calibri"/>
              </a:rPr>
              <a:t>:</a:t>
            </a:r>
            <a:endParaRPr lang="en-US" sz="1400" dirty="0"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400" dirty="0">
                <a:ea typeface="+mn-lt"/>
                <a:cs typeface="+mn-lt"/>
              </a:rPr>
              <a:t> . . .</a:t>
            </a:r>
            <a:endParaRPr lang="en-GB" sz="1400" dirty="0"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1400" dirty="0">
                <a:ea typeface="+mn-lt"/>
                <a:cs typeface="+mn-lt"/>
              </a:rPr>
              <a:t> ←  e,  </a:t>
            </a:r>
            <a:r>
              <a:rPr lang="en-GB" sz="1400" dirty="0" err="1">
                <a:ea typeface="+mn-lt"/>
                <a:cs typeface="+mn-lt"/>
              </a:rPr>
              <a:t>ee</a:t>
            </a:r>
            <a:r>
              <a:rPr lang="en-GB" sz="1400" dirty="0">
                <a:ea typeface="+mn-lt"/>
                <a:cs typeface="+mn-lt"/>
              </a:rPr>
              <a:t>,  se,  </a:t>
            </a:r>
            <a:r>
              <a:rPr lang="en-GB" sz="1400" dirty="0" err="1">
                <a:ea typeface="+mn-lt"/>
                <a:cs typeface="+mn-lt"/>
              </a:rPr>
              <a:t>psk</a:t>
            </a:r>
            <a:endParaRPr lang="en-GB" sz="1400" dirty="0">
              <a:ea typeface="+mn-lt"/>
              <a:cs typeface="+mn-lt"/>
            </a:endParaRPr>
          </a:p>
        </p:txBody>
      </p:sp>
      <p:sp>
        <p:nvSpPr>
          <p:cNvPr id="31" name="PSK rect">
            <a:extLst>
              <a:ext uri="{FF2B5EF4-FFF2-40B4-BE49-F238E27FC236}">
                <a16:creationId xmlns:a16="http://schemas.microsoft.com/office/drawing/2014/main" id="{F5A54C64-11EB-4760-8DFD-45FB048B336B}"/>
              </a:ext>
            </a:extLst>
          </p:cNvPr>
          <p:cNvSpPr/>
          <p:nvPr/>
        </p:nvSpPr>
        <p:spPr>
          <a:xfrm>
            <a:off x="9099425" y="4489143"/>
            <a:ext cx="365760" cy="232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premessage S explanation">
            <a:extLst>
              <a:ext uri="{FF2B5EF4-FFF2-40B4-BE49-F238E27FC236}">
                <a16:creationId xmlns:a16="http://schemas.microsoft.com/office/drawing/2014/main" id="{7075D6B5-D3B5-4CC9-8226-0504250515C8}"/>
              </a:ext>
            </a:extLst>
          </p:cNvPr>
          <p:cNvGrpSpPr/>
          <p:nvPr/>
        </p:nvGrpSpPr>
        <p:grpSpPr>
          <a:xfrm>
            <a:off x="8101205" y="3481070"/>
            <a:ext cx="3908931" cy="307777"/>
            <a:chOff x="8101205" y="3481070"/>
            <a:chExt cx="3908931" cy="307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2D5C47-3EFA-403C-88F1-72A1F328FF06}"/>
                </a:ext>
              </a:extLst>
            </p:cNvPr>
            <p:cNvSpPr/>
            <p:nvPr/>
          </p:nvSpPr>
          <p:spPr>
            <a:xfrm>
              <a:off x="8101205" y="3517129"/>
              <a:ext cx="434340" cy="232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ECE4FB-4698-4CFB-8663-902AC52ADC80}"/>
                </a:ext>
              </a:extLst>
            </p:cNvPr>
            <p:cNvSpPr txBox="1"/>
            <p:nvPr/>
          </p:nvSpPr>
          <p:spPr>
            <a:xfrm>
              <a:off x="8535545" y="3481070"/>
              <a:ext cx="34745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initiator knows responder from beginning</a:t>
              </a:r>
            </a:p>
          </p:txBody>
        </p:sp>
      </p:grpSp>
      <p:grpSp>
        <p:nvGrpSpPr>
          <p:cNvPr id="51" name="message S explanation">
            <a:extLst>
              <a:ext uri="{FF2B5EF4-FFF2-40B4-BE49-F238E27FC236}">
                <a16:creationId xmlns:a16="http://schemas.microsoft.com/office/drawing/2014/main" id="{692FA60F-46FC-4CA3-BFE8-A1E11B54AFDD}"/>
              </a:ext>
            </a:extLst>
          </p:cNvPr>
          <p:cNvGrpSpPr/>
          <p:nvPr/>
        </p:nvGrpSpPr>
        <p:grpSpPr>
          <a:xfrm>
            <a:off x="8572820" y="3850000"/>
            <a:ext cx="2996817" cy="549401"/>
            <a:chOff x="8572820" y="3850000"/>
            <a:chExt cx="2996817" cy="5494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39E01E-DD2A-4C0B-9642-5A95E5A56A89}"/>
                </a:ext>
              </a:extLst>
            </p:cNvPr>
            <p:cNvSpPr/>
            <p:nvPr/>
          </p:nvSpPr>
          <p:spPr>
            <a:xfrm>
              <a:off x="8768245" y="4167374"/>
              <a:ext cx="256032" cy="2320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9EA7FA-BD96-4549-8E4E-683F023455CB}"/>
                </a:ext>
              </a:extLst>
            </p:cNvPr>
            <p:cNvSpPr txBox="1"/>
            <p:nvPr/>
          </p:nvSpPr>
          <p:spPr>
            <a:xfrm>
              <a:off x="8572820" y="3850000"/>
              <a:ext cx="2996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Responder learns initiator’s identity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ED16A-4CDB-4552-AB4B-F3997CB9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4" grpId="0" animBg="1"/>
      <p:bldP spid="23" grpId="0"/>
      <p:bldP spid="27" grpId="0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01024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612935" y="2318020"/>
            <a:ext cx="4444026" cy="1001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does the high-level API give us?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D149-0EC7-4CC4-AC98-E3982B55DE2F}"/>
              </a:ext>
            </a:extLst>
          </p:cNvPr>
          <p:cNvSpPr txBox="1"/>
          <p:nvPr/>
        </p:nvSpPr>
        <p:spPr>
          <a:xfrm>
            <a:off x="4104388" y="4670499"/>
            <a:ext cx="617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Storage &amp;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Message Encapsulation</a:t>
            </a:r>
          </a:p>
        </p:txBody>
      </p:sp>
      <p:sp>
        <p:nvSpPr>
          <p:cNvPr id="35" name="Arrow1">
            <a:extLst>
              <a:ext uri="{FF2B5EF4-FFF2-40B4-BE49-F238E27FC236}">
                <a16:creationId xmlns:a16="http://schemas.microsoft.com/office/drawing/2014/main" id="{A601B9C6-8EAB-4CF9-80CC-AEF309DFDCE1}"/>
              </a:ext>
            </a:extLst>
          </p:cNvPr>
          <p:cNvSpPr/>
          <p:nvPr/>
        </p:nvSpPr>
        <p:spPr>
          <a:xfrm>
            <a:off x="3692899" y="5502192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716DCF-1D71-4A26-BE2C-8C3FECA4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ED5-8C46-4F4A-A202-668422CD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Storage and Validation</a:t>
            </a:r>
          </a:p>
        </p:txBody>
      </p:sp>
      <p:sp>
        <p:nvSpPr>
          <p:cNvPr id="4" name="Pattern">
            <a:extLst>
              <a:ext uri="{FF2B5EF4-FFF2-40B4-BE49-F238E27FC236}">
                <a16:creationId xmlns:a16="http://schemas.microsoft.com/office/drawing/2014/main" id="{CB9FB827-4446-406C-AC4D-2752DCD06F25}"/>
              </a:ext>
            </a:extLst>
          </p:cNvPr>
          <p:cNvSpPr txBox="1">
            <a:spLocks/>
          </p:cNvSpPr>
          <p:nvPr/>
        </p:nvSpPr>
        <p:spPr>
          <a:xfrm>
            <a:off x="2449856" y="1607116"/>
            <a:ext cx="1890496" cy="1679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IKpsk2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se,  </a:t>
            </a:r>
            <a:r>
              <a:rPr lang="en-GB" sz="1600" dirty="0" err="1">
                <a:ea typeface="+mn-lt"/>
                <a:cs typeface="+mn-lt"/>
              </a:rPr>
              <a:t>psk</a:t>
            </a:r>
            <a:endParaRPr lang="en-GB" sz="1600" dirty="0"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F4CD09-95DC-45BA-954C-AA9F25323916}"/>
              </a:ext>
            </a:extLst>
          </p:cNvPr>
          <p:cNvSpPr txBox="1">
            <a:spLocks/>
          </p:cNvSpPr>
          <p:nvPr/>
        </p:nvSpPr>
        <p:spPr>
          <a:xfrm>
            <a:off x="7472962" y="1607116"/>
            <a:ext cx="1890496" cy="1845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XX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e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←  e,  </a:t>
            </a:r>
            <a:r>
              <a:rPr lang="en-GB" sz="1600" dirty="0" err="1">
                <a:cs typeface="Calibri"/>
              </a:rPr>
              <a:t>ee</a:t>
            </a:r>
            <a:r>
              <a:rPr lang="en-GB" sz="1600" dirty="0">
                <a:cs typeface="Calibri"/>
              </a:rPr>
              <a:t>,  s,  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s,  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7312C-CB28-4BDC-8644-5EE7DB3F12C9}"/>
              </a:ext>
            </a:extLst>
          </p:cNvPr>
          <p:cNvSpPr txBox="1"/>
          <p:nvPr/>
        </p:nvSpPr>
        <p:spPr>
          <a:xfrm>
            <a:off x="1231024" y="3474424"/>
            <a:ext cx="432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Wireguard</a:t>
            </a:r>
            <a:r>
              <a:rPr lang="en-US" dirty="0"/>
              <a:t> VPN: all remote static keys </a:t>
            </a:r>
            <a:r>
              <a:rPr lang="en-US" b="1" dirty="0"/>
              <a:t>must have been registered</a:t>
            </a:r>
            <a:r>
              <a:rPr lang="en-US" dirty="0"/>
              <a:t> in the device 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50B23-3876-414B-9324-1284083AEDFF}"/>
              </a:ext>
            </a:extLst>
          </p:cNvPr>
          <p:cNvSpPr txBox="1"/>
          <p:nvPr/>
        </p:nvSpPr>
        <p:spPr>
          <a:xfrm>
            <a:off x="6254130" y="3474424"/>
            <a:ext cx="432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WhatsApp: we actually </a:t>
            </a:r>
            <a:r>
              <a:rPr lang="en-US" b="1" dirty="0"/>
              <a:t>transmit</a:t>
            </a:r>
            <a:r>
              <a:rPr lang="en-US" dirty="0"/>
              <a:t> keys, which must be validated by some external mean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15546-A750-438D-94B7-336025AD0A02}"/>
              </a:ext>
            </a:extLst>
          </p:cNvPr>
          <p:cNvSpPr txBox="1"/>
          <p:nvPr/>
        </p:nvSpPr>
        <p:spPr>
          <a:xfrm>
            <a:off x="838200" y="4388746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parameterize our implementation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Policy</a:t>
            </a:r>
            <a:r>
              <a:rPr lang="en-US" dirty="0"/>
              <a:t> (</a:t>
            </a:r>
            <a:r>
              <a:rPr lang="en-US" dirty="0">
                <a:latin typeface="Consolas" panose="020B0609020204030204" pitchFamily="49" charset="0"/>
              </a:rPr>
              <a:t>bool</a:t>
            </a:r>
            <a:r>
              <a:rPr lang="en-US" dirty="0"/>
              <a:t>): can we accept unknown remote keys? (</a:t>
            </a:r>
            <a:r>
              <a:rPr lang="en-US" dirty="0" err="1"/>
              <a:t>Wireguard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false</a:t>
            </a:r>
            <a:r>
              <a:rPr lang="en-US" dirty="0"/>
              <a:t> / WhatsApp: </a:t>
            </a:r>
            <a:r>
              <a:rPr lang="en-US" dirty="0">
                <a:latin typeface="Consolas" panose="020B0609020204030204" pitchFamily="49" charset="0"/>
              </a:rPr>
              <a:t>true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Certification</a:t>
            </a:r>
            <a:r>
              <a:rPr lang="en-US" dirty="0"/>
              <a:t> function: </a:t>
            </a:r>
            <a:r>
              <a:rPr lang="en-US" dirty="0" err="1">
                <a:latin typeface="Consolas" panose="020B0609020204030204" pitchFamily="49" charset="0"/>
              </a:rPr>
              <a:t>certification_state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GB" sz="1800" dirty="0">
                <a:latin typeface="Consolas" panose="020B0609020204030204" pitchFamily="49" charset="0"/>
                <a:cs typeface="Calibri"/>
              </a:rPr>
              <a:t>→ </a:t>
            </a:r>
            <a:r>
              <a:rPr lang="en-US" dirty="0" err="1">
                <a:latin typeface="Consolas" panose="020B0609020204030204" pitchFamily="49" charset="0"/>
              </a:rPr>
              <a:t>public_key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GB" sz="1800" dirty="0">
                <a:latin typeface="Consolas" panose="020B0609020204030204" pitchFamily="49" charset="0"/>
                <a:cs typeface="Calibri"/>
              </a:rPr>
              <a:t>→ payload → option </a:t>
            </a:r>
            <a:r>
              <a:rPr lang="en-GB" sz="1800" dirty="0" err="1">
                <a:latin typeface="Consolas" panose="020B0609020204030204" pitchFamily="49" charset="0"/>
                <a:cs typeface="Calibri"/>
              </a:rPr>
              <a:t>peer_name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D4949-01BF-4201-B565-EECE2E0325CF}"/>
              </a:ext>
            </a:extLst>
          </p:cNvPr>
          <p:cNvSpPr txBox="1"/>
          <p:nvPr/>
        </p:nvSpPr>
        <p:spPr>
          <a:xfrm>
            <a:off x="838200" y="5580068"/>
            <a:ext cx="1029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Long-term keys storage </a:t>
            </a:r>
            <a:r>
              <a:rPr lang="en-US" dirty="0"/>
              <a:t>(on disk): serialization/deserialization functions for device static identity and peers (random nonces + device/peer name as authentication data).</a:t>
            </a:r>
          </a:p>
        </p:txBody>
      </p:sp>
      <p:sp>
        <p:nvSpPr>
          <p:cNvPr id="13" name="IKpsk2 key">
            <a:extLst>
              <a:ext uri="{FF2B5EF4-FFF2-40B4-BE49-F238E27FC236}">
                <a16:creationId xmlns:a16="http://schemas.microsoft.com/office/drawing/2014/main" id="{BEAAD457-9E65-47BF-8D60-A525E6B65492}"/>
              </a:ext>
            </a:extLst>
          </p:cNvPr>
          <p:cNvSpPr/>
          <p:nvPr/>
        </p:nvSpPr>
        <p:spPr>
          <a:xfrm>
            <a:off x="3357880" y="2702560"/>
            <a:ext cx="259080" cy="230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XX keys">
            <a:extLst>
              <a:ext uri="{FF2B5EF4-FFF2-40B4-BE49-F238E27FC236}">
                <a16:creationId xmlns:a16="http://schemas.microsoft.com/office/drawing/2014/main" id="{393D26A5-8495-4E4C-8317-AD5E23630FE7}"/>
              </a:ext>
            </a:extLst>
          </p:cNvPr>
          <p:cNvGrpSpPr/>
          <p:nvPr/>
        </p:nvGrpSpPr>
        <p:grpSpPr>
          <a:xfrm>
            <a:off x="7764659" y="2346806"/>
            <a:ext cx="846591" cy="585422"/>
            <a:chOff x="7764659" y="2346806"/>
            <a:chExt cx="846591" cy="5854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A00633-5A77-487F-A68E-2985D28CAA42}"/>
                </a:ext>
              </a:extLst>
            </p:cNvPr>
            <p:cNvSpPr/>
            <p:nvPr/>
          </p:nvSpPr>
          <p:spPr>
            <a:xfrm>
              <a:off x="8352170" y="2346806"/>
              <a:ext cx="259080" cy="2301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475D7E-D846-4789-841F-E0D7FBED57AA}"/>
                </a:ext>
              </a:extLst>
            </p:cNvPr>
            <p:cNvSpPr/>
            <p:nvPr/>
          </p:nvSpPr>
          <p:spPr>
            <a:xfrm>
              <a:off x="7764659" y="2702109"/>
              <a:ext cx="259080" cy="2301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D52B7-9EF5-4AC5-8963-7DD4118E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FBB5-FF67-724F-A82D-4A298542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B513-F475-1C46-8E5D-8813FA35C5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5A1B89-1A2B-984E-AE06-1F514BF8286A}"/>
              </a:ext>
            </a:extLst>
          </p:cNvPr>
          <p:cNvGrpSpPr/>
          <p:nvPr/>
        </p:nvGrpSpPr>
        <p:grpSpPr>
          <a:xfrm>
            <a:off x="269238" y="625924"/>
            <a:ext cx="9481005" cy="3817546"/>
            <a:chOff x="732972" y="3081551"/>
            <a:chExt cx="9481005" cy="38175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F9AC93-5EDA-2A46-8B91-215D69509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2482" y="4588195"/>
              <a:ext cx="6530109" cy="2310902"/>
            </a:xfrm>
            <a:prstGeom prst="rect">
              <a:avLst/>
            </a:prstGeom>
          </p:spPr>
        </p:pic>
        <p:pic>
          <p:nvPicPr>
            <p:cNvPr id="6" name="Picture 2" descr="Heartbleed Bug">
              <a:extLst>
                <a:ext uri="{FF2B5EF4-FFF2-40B4-BE49-F238E27FC236}">
                  <a16:creationId xmlns:a16="http://schemas.microsoft.com/office/drawing/2014/main" id="{A30A6C82-4405-CF49-82E3-6EB28E80B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72" y="3808157"/>
              <a:ext cx="824380" cy="99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60DD94-ECD2-784C-A0DD-586F2FF8C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8827" y="4949600"/>
              <a:ext cx="1820975" cy="13566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95D501-8EC4-CD48-BEE3-053022D1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1403" y="3081551"/>
              <a:ext cx="3222574" cy="194789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867CF1-A59C-A142-A1FD-D866ACD68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838" y="1599869"/>
            <a:ext cx="4543424" cy="4411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1E4F9-73EF-8A4E-8F01-BC4F7E688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006"/>
            <a:ext cx="12192000" cy="2226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8D1DED-94E7-D748-B61B-3D56FA2DB5CB}"/>
              </a:ext>
            </a:extLst>
          </p:cNvPr>
          <p:cNvSpPr txBox="1"/>
          <p:nvPr/>
        </p:nvSpPr>
        <p:spPr>
          <a:xfrm>
            <a:off x="2750701" y="2123236"/>
            <a:ext cx="6415087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Bugs at every layer of the stack!</a:t>
            </a:r>
          </a:p>
        </p:txBody>
      </p:sp>
    </p:spTree>
    <p:extLst>
      <p:ext uri="{BB962C8B-B14F-4D97-AF65-F5344CB8AC3E}">
        <p14:creationId xmlns:p14="http://schemas.microsoft.com/office/powerpoint/2010/main" val="2987078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01024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612935" y="2318020"/>
            <a:ext cx="4444026" cy="1001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does the high-level API give us?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D149-0EC7-4CC4-AC98-E3982B55DE2F}"/>
              </a:ext>
            </a:extLst>
          </p:cNvPr>
          <p:cNvSpPr txBox="1"/>
          <p:nvPr/>
        </p:nvSpPr>
        <p:spPr>
          <a:xfrm>
            <a:off x="4104388" y="4670499"/>
            <a:ext cx="617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Storage &amp;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Message Encapsulation</a:t>
            </a:r>
          </a:p>
        </p:txBody>
      </p:sp>
      <p:sp>
        <p:nvSpPr>
          <p:cNvPr id="36" name="Arrow1">
            <a:extLst>
              <a:ext uri="{FF2B5EF4-FFF2-40B4-BE49-F238E27FC236}">
                <a16:creationId xmlns:a16="http://schemas.microsoft.com/office/drawing/2014/main" id="{7CC4FECE-ECD3-4749-A55D-E6BE307B314B}"/>
              </a:ext>
            </a:extLst>
          </p:cNvPr>
          <p:cNvSpPr/>
          <p:nvPr/>
        </p:nvSpPr>
        <p:spPr>
          <a:xfrm>
            <a:off x="3692899" y="5871167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18513-F640-4AF1-AAB5-C1029EA2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9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7E35-2188-4F4E-AFF8-9A258541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dirty="0"/>
              <a:t>Message Encapsulation – Security Levels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F6462-2BE4-4EC8-8C46-A3433985C380}"/>
              </a:ext>
            </a:extLst>
          </p:cNvPr>
          <p:cNvSpPr txBox="1"/>
          <p:nvPr/>
        </p:nvSpPr>
        <p:spPr>
          <a:xfrm>
            <a:off x="1054526" y="5113805"/>
            <a:ext cx="10082947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pack_with_conf_level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confidentiality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unpack_message_with_auth_level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uint32 t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uint8 t ∗∗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authentication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5E3C8-9DC5-442A-B63D-F13B4FC4CB7A}"/>
              </a:ext>
            </a:extLst>
          </p:cNvPr>
          <p:cNvSpPr txBox="1"/>
          <p:nvPr/>
        </p:nvSpPr>
        <p:spPr>
          <a:xfrm>
            <a:off x="1145312" y="995941"/>
            <a:ext cx="99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payload has an </a:t>
            </a:r>
            <a:r>
              <a:rPr lang="en-US" b="1" dirty="0"/>
              <a:t>authentication level </a:t>
            </a:r>
            <a:r>
              <a:rPr lang="en-US" dirty="0"/>
              <a:t>(≤ 2) and a </a:t>
            </a:r>
            <a:r>
              <a:rPr lang="en-US" b="1" dirty="0"/>
              <a:t>confidentiality</a:t>
            </a:r>
            <a:r>
              <a:rPr lang="en-US" dirty="0"/>
              <a:t> </a:t>
            </a:r>
            <a:r>
              <a:rPr lang="en-US" b="1" dirty="0"/>
              <a:t>level</a:t>
            </a:r>
            <a:r>
              <a:rPr lang="en-US" dirty="0"/>
              <a:t> (≤ 5):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A20323E-F1C4-4A3C-9AD2-8C16E0A9C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02345"/>
              </p:ext>
            </p:extLst>
          </p:nvPr>
        </p:nvGraphicFramePr>
        <p:xfrm>
          <a:off x="1698105" y="1563049"/>
          <a:ext cx="4087368" cy="275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5947">
                  <a:extLst>
                    <a:ext uri="{9D8B030D-6E8A-4147-A177-3AD203B41FA5}">
                      <a16:colId xmlns:a16="http://schemas.microsoft.com/office/drawing/2014/main" val="3583760860"/>
                    </a:ext>
                  </a:extLst>
                </a:gridCol>
                <a:gridCol w="1017753">
                  <a:extLst>
                    <a:ext uri="{9D8B030D-6E8A-4147-A177-3AD203B41FA5}">
                      <a16:colId xmlns:a16="http://schemas.microsoft.com/office/drawing/2014/main" val="3492574641"/>
                    </a:ext>
                  </a:extLst>
                </a:gridCol>
                <a:gridCol w="1013668">
                  <a:extLst>
                    <a:ext uri="{9D8B030D-6E8A-4147-A177-3AD203B41FA5}">
                      <a16:colId xmlns:a16="http://schemas.microsoft.com/office/drawing/2014/main" val="1274839682"/>
                    </a:ext>
                  </a:extLst>
                </a:gridCol>
              </a:tblGrid>
              <a:tr h="3441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IKpsk2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Payload Conf.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10632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→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←</a:t>
                      </a:r>
                      <a:endParaRPr lang="en-US" sz="1600" dirty="0"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17460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 ←  s</a:t>
                      </a:r>
                      <a:endParaRPr lang="en-GB" sz="1600" dirty="0"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241751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US" sz="1600" dirty="0"/>
                        <a:t> . .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351097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  <a:r>
                        <a:rPr lang="en-GB" sz="1600" dirty="0"/>
                        <a:t>→  e,  es,  s,  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244202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GB" sz="1600" dirty="0"/>
                        <a:t> ←  e,  </a:t>
                      </a:r>
                      <a:r>
                        <a:rPr lang="en-GB" sz="1600" dirty="0" err="1"/>
                        <a:t>ee</a:t>
                      </a:r>
                      <a:r>
                        <a:rPr lang="en-GB" sz="1600" dirty="0"/>
                        <a:t>,  se,  </a:t>
                      </a:r>
                      <a:r>
                        <a:rPr lang="en-GB" sz="1600" dirty="0" err="1"/>
                        <a:t>psk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5101011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  <a:r>
                        <a:rPr lang="en-GB" sz="1600" dirty="0"/>
                        <a:t>→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797259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GB" sz="1600" dirty="0"/>
                        <a:t> ←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814917"/>
                  </a:ext>
                </a:extLst>
              </a:tr>
            </a:tbl>
          </a:graphicData>
        </a:graphic>
      </p:graphicFrame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9F8E7645-2D21-4ACA-80E3-44D8EA6B2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61165"/>
              </p:ext>
            </p:extLst>
          </p:nvPr>
        </p:nvGraphicFramePr>
        <p:xfrm>
          <a:off x="6223648" y="1571884"/>
          <a:ext cx="4087368" cy="2744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5947">
                  <a:extLst>
                    <a:ext uri="{9D8B030D-6E8A-4147-A177-3AD203B41FA5}">
                      <a16:colId xmlns:a16="http://schemas.microsoft.com/office/drawing/2014/main" val="3583760860"/>
                    </a:ext>
                  </a:extLst>
                </a:gridCol>
                <a:gridCol w="1017753">
                  <a:extLst>
                    <a:ext uri="{9D8B030D-6E8A-4147-A177-3AD203B41FA5}">
                      <a16:colId xmlns:a16="http://schemas.microsoft.com/office/drawing/2014/main" val="3492574641"/>
                    </a:ext>
                  </a:extLst>
                </a:gridCol>
                <a:gridCol w="1013668">
                  <a:extLst>
                    <a:ext uri="{9D8B030D-6E8A-4147-A177-3AD203B41FA5}">
                      <a16:colId xmlns:a16="http://schemas.microsoft.com/office/drawing/2014/main" val="1274839682"/>
                    </a:ext>
                  </a:extLst>
                </a:gridCol>
              </a:tblGrid>
              <a:tr h="3150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XX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Payload Conf.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710632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→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←</a:t>
                      </a:r>
                      <a:endParaRPr lang="en-US" sz="1600" dirty="0"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17460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  <a:r>
                        <a:rPr lang="en-GB" sz="1600" dirty="0"/>
                        <a:t>→  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241751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GB" sz="1600" dirty="0"/>
                        <a:t> ←  e,  </a:t>
                      </a:r>
                      <a:r>
                        <a:rPr lang="en-GB" sz="1600" dirty="0" err="1"/>
                        <a:t>ee</a:t>
                      </a:r>
                      <a:r>
                        <a:rPr lang="en-GB" sz="1600" dirty="0"/>
                        <a:t>,  s,  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6351097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  <a:r>
                        <a:rPr lang="en-GB" sz="1600" dirty="0"/>
                        <a:t>→  s,  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244202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GB" sz="1600" dirty="0"/>
                        <a:t> ←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5101011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GB" sz="1600" dirty="0"/>
                        <a:t> →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797259"/>
                  </a:ext>
                </a:extLst>
              </a:tr>
              <a:tr h="344115">
                <a:tc>
                  <a:txBody>
                    <a:bodyPr/>
                    <a:lstStyle/>
                    <a:p>
                      <a:r>
                        <a:rPr lang="en-US" sz="1600" dirty="0"/>
                        <a:t>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814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709096-BD58-467F-B823-F393B59AA963}"/>
              </a:ext>
            </a:extLst>
          </p:cNvPr>
          <p:cNvSpPr txBox="1"/>
          <p:nvPr/>
        </p:nvSpPr>
        <p:spPr>
          <a:xfrm>
            <a:off x="1145312" y="4477169"/>
            <a:ext cx="982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protect the user from sending secret data/trusting received data </a:t>
            </a:r>
            <a:r>
              <a:rPr lang="en-US" b="1" dirty="0"/>
              <a:t>too early</a:t>
            </a:r>
            <a:r>
              <a:rPr lang="en-US" dirty="0"/>
              <a:t> (dynamic checks on </a:t>
            </a:r>
            <a:r>
              <a:rPr lang="en-US" b="1" dirty="0"/>
              <a:t>user-friendly auth./conf. levels</a:t>
            </a:r>
            <a:r>
              <a:rPr lang="en-US" dirty="0"/>
              <a:t>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97EEC-411A-4C72-9FE4-46A4DD48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7E35-2188-4F4E-AFF8-9A258541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dirty="0"/>
              <a:t>Message Encapsulation – Security Levels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F6462-2BE4-4EC8-8C46-A3433985C380}"/>
              </a:ext>
            </a:extLst>
          </p:cNvPr>
          <p:cNvSpPr txBox="1"/>
          <p:nvPr/>
        </p:nvSpPr>
        <p:spPr>
          <a:xfrm>
            <a:off x="6394843" y="3172812"/>
            <a:ext cx="5242885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pack_with_conf_level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confidentiality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unpack_message_with_auth_level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uint32 t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uint8 t ∗∗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authentication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5E3C8-9DC5-442A-B63D-F13B4FC4CB7A}"/>
              </a:ext>
            </a:extLst>
          </p:cNvPr>
          <p:cNvSpPr txBox="1"/>
          <p:nvPr/>
        </p:nvSpPr>
        <p:spPr>
          <a:xfrm>
            <a:off x="1145312" y="1239781"/>
            <a:ext cx="99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payload has an </a:t>
            </a:r>
            <a:r>
              <a:rPr lang="en-US" b="1" dirty="0"/>
              <a:t>authentication</a:t>
            </a:r>
            <a:r>
              <a:rPr lang="en-US" dirty="0"/>
              <a:t> and a </a:t>
            </a:r>
            <a:r>
              <a:rPr lang="en-US" b="1" dirty="0"/>
              <a:t>confidentiality</a:t>
            </a:r>
            <a:r>
              <a:rPr lang="en-US" dirty="0"/>
              <a:t> level.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66495-9536-4E9B-A0EC-5EB35B08F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2722" r="38900" b="24231"/>
          <a:stretch/>
        </p:blipFill>
        <p:spPr>
          <a:xfrm>
            <a:off x="580045" y="2205287"/>
            <a:ext cx="5602623" cy="3530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3EB983-E044-4482-9FB6-13CFCCE3EB1F}"/>
              </a:ext>
            </a:extLst>
          </p:cNvPr>
          <p:cNvSpPr txBox="1"/>
          <p:nvPr/>
        </p:nvSpPr>
        <p:spPr>
          <a:xfrm>
            <a:off x="6394843" y="2211460"/>
            <a:ext cx="472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protect the user from sending secret data/trusting received data </a:t>
            </a:r>
            <a:r>
              <a:rPr lang="en-US" b="1" dirty="0"/>
              <a:t>too early</a:t>
            </a:r>
            <a:r>
              <a:rPr lang="en-US" dirty="0"/>
              <a:t> (dynamic checks on the current auth./conf. levels):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6BEC03-B065-4FA7-A1AE-28B7B3D7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10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36076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584143" y="2659128"/>
            <a:ext cx="4472818" cy="20278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Generated Code &amp; Performance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5F53D-9B8D-40D1-9830-8CA07FBB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6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F7E5-415D-4965-87CA-0F7C92B6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Generated Code (IKpsk2)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3592D-6641-4EEB-92A9-411C41B52485}"/>
              </a:ext>
            </a:extLst>
          </p:cNvPr>
          <p:cNvSpPr txBox="1"/>
          <p:nvPr/>
        </p:nvSpPr>
        <p:spPr>
          <a:xfrm>
            <a:off x="472440" y="2482012"/>
            <a:ext cx="537972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Noise_peer_t</a:t>
            </a:r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Noise_device_add_peer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Noise_device_t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dvp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pinfo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Noise_device_remove_peer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Noise_device_t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dvp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Noise_peer_t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Noise_device_lookup_peer_by_id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Noise_device_t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dvp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Noise_peer_t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Noise_device_lookup_peer_by_static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Noise_device_t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dvp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Noise_session_t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Noise_session_create_initiator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Noise_device_t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dvp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Noise_session_t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Noise_session_create_responder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Noise_device_t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dvp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Noise_session_free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Noise_session_t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Noise_rcode</a:t>
            </a:r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Noise_session_write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Noise_encap_message_t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payload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Noise_session_t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sn_p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out_len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**out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Noise_rcode</a:t>
            </a:r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Noise_session_read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Noise_encap_message_t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payload_out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Noise_session_t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sn_p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inlen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*input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57C238-5E8B-4291-87EC-9F9021D88609}"/>
              </a:ext>
            </a:extLst>
          </p:cNvPr>
          <p:cNvSpPr txBox="1"/>
          <p:nvPr/>
        </p:nvSpPr>
        <p:spPr>
          <a:xfrm>
            <a:off x="6278879" y="1989570"/>
            <a:ext cx="5379720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sn.tag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Noise_DS_Initiator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{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Noise_init_state_t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sn_state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case_DS_Initiator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sn_state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tag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Noise_IMS_Transport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{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Noise_encap_message_t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encap_payload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payload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next_length_ok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encap_payload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em_message_len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&lt;=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4294967279U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{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out_len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 = 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encap_payload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em_message_len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next_length_ok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}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next_length_ok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next_length_ok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{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sec_ok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encap_payload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em_message_len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sec_ok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{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encap_payload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em_ac_level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tag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Noise_Conf_level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{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encap_payload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em_ac_level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case_Conf_level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sec_ok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&gt;=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&amp;&amp;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|| 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&amp;&amp; 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||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&gt;=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||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req_level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== (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0U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}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sec_ok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}</a:t>
            </a:r>
          </a:p>
          <a:p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sec_ok</a:t>
            </a:r>
            <a: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F904F9-9DEC-45B0-AC0E-4FF1CDC02086}"/>
              </a:ext>
            </a:extLst>
          </p:cNvPr>
          <p:cNvSpPr txBox="1"/>
          <p:nvPr/>
        </p:nvSpPr>
        <p:spPr>
          <a:xfrm>
            <a:off x="472440" y="1989570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Some signatures: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1ACEAB-6E56-481B-B29C-E6144040114B}"/>
              </a:ext>
            </a:extLst>
          </p:cNvPr>
          <p:cNvSpPr txBox="1"/>
          <p:nvPr/>
        </p:nvSpPr>
        <p:spPr>
          <a:xfrm>
            <a:off x="6278879" y="1500719"/>
            <a:ext cx="622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session_write</a:t>
            </a:r>
            <a:r>
              <a:rPr lang="en-US" b="1" dirty="0"/>
              <a:t> </a:t>
            </a:r>
            <a:r>
              <a:rPr lang="en-US" dirty="0"/>
              <a:t>(length checks, security level checks…):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C55F5-D9C3-4945-B75C-E6227E85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1502-FF99-454C-BC0B-A71887D2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A81CB-F7CB-4EAF-BCDF-88DE9B7CF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8355" r="19684" b="39747"/>
          <a:stretch/>
        </p:blipFill>
        <p:spPr>
          <a:xfrm>
            <a:off x="1353273" y="2126336"/>
            <a:ext cx="9485454" cy="2272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219FB-A611-4A30-9F59-4D5CE0E7F940}"/>
              </a:ext>
            </a:extLst>
          </p:cNvPr>
          <p:cNvSpPr txBox="1"/>
          <p:nvPr/>
        </p:nvSpPr>
        <p:spPr>
          <a:xfrm>
            <a:off x="1767068" y="4480643"/>
            <a:ext cx="86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Performance Comparison</a:t>
            </a:r>
            <a:r>
              <a:rPr lang="en-US" dirty="0"/>
              <a:t>, in handshakes / second. Benchmark performed on a Dell XPS13 laptop (Intel Core i7-10510U) with Ubuntu 18.04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C8AE9-AFD4-4790-97E6-7ED4358B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6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36076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7630165" y="2668540"/>
            <a:ext cx="1948899" cy="20278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Security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8903B-2389-4B36-AB6D-F68D5CDF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9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5EFDC0-5FED-5743-B6EE-A7E0749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</a:t>
            </a:r>
            <a:r>
              <a:rPr lang="en-US" dirty="0" err="1"/>
              <a:t>Dolev</a:t>
            </a:r>
            <a:r>
              <a:rPr lang="en-US" dirty="0"/>
              <a:t>-Yao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14B127-1F81-D649-BD43-42320224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symbolic model, i.e. primitives are “perfect”</a:t>
            </a:r>
          </a:p>
          <a:p>
            <a:pPr lvl="1"/>
            <a:r>
              <a:rPr lang="en-US" dirty="0"/>
              <a:t>As opposed to the computational model, which bounds the probability that an attacker can break a cryptographic construction</a:t>
            </a:r>
          </a:p>
          <a:p>
            <a:r>
              <a:rPr lang="en-US" dirty="0"/>
              <a:t>Trace-based model</a:t>
            </a:r>
          </a:p>
          <a:p>
            <a:pPr lvl="1"/>
            <a:r>
              <a:rPr lang="en-US" dirty="0"/>
              <a:t>Record global events (for all sessions), e.g. key generation, sending a message, random number generation, etc.</a:t>
            </a:r>
          </a:p>
          <a:p>
            <a:r>
              <a:rPr lang="en-US" dirty="0"/>
              <a:t>Attacker model</a:t>
            </a:r>
          </a:p>
          <a:p>
            <a:pPr lvl="1"/>
            <a:r>
              <a:rPr lang="en-US" dirty="0"/>
              <a:t>Active attacker model, can intercept, re-order, send, learn from messages</a:t>
            </a:r>
          </a:p>
          <a:p>
            <a:pPr lvl="1"/>
            <a:r>
              <a:rPr lang="en-US" dirty="0"/>
              <a:t>Cannot guess </a:t>
            </a:r>
            <a:r>
              <a:rPr lang="en-US" dirty="0" err="1"/>
              <a:t>randoms</a:t>
            </a:r>
            <a:r>
              <a:rPr lang="en-US" dirty="0"/>
              <a:t>, cannot invert encryption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4E3CE-39AA-1F49-86C5-6CC7CDA9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4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579D-F0EF-BF45-8A62-86EB605B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Noise levels to </a:t>
            </a:r>
            <a:r>
              <a:rPr lang="en-US" dirty="0" err="1"/>
              <a:t>Dolev</a:t>
            </a:r>
            <a:r>
              <a:rPr lang="en-US" dirty="0"/>
              <a:t>-Yao predicates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F7A58-BCCA-0943-82B8-A3F2E08A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reuse DY*, a framework for modeling </a:t>
            </a:r>
            <a:r>
              <a:rPr lang="en-US" sz="2400" dirty="0" err="1"/>
              <a:t>Dolev</a:t>
            </a:r>
            <a:r>
              <a:rPr lang="en-US" sz="2400" dirty="0"/>
              <a:t>-Yao in F*</a:t>
            </a:r>
          </a:p>
          <a:p>
            <a:r>
              <a:rPr lang="en-US" sz="2400" dirty="0"/>
              <a:t>We transform informal Noise Specification security levels into precise trace-based predicates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B734-2690-6944-8A6C-422EFF16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020CCEF-8D63-8A4B-B839-1B959FFA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1" y="4487863"/>
            <a:ext cx="4953000" cy="16891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F08CB58-323E-5647-B2BF-F2F593938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90" y="4487863"/>
            <a:ext cx="4914900" cy="147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AF9C6-A449-0F4C-AAF5-7C95E1865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3" y="3367668"/>
            <a:ext cx="5804498" cy="461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E1DBA-9D69-BD42-9BC3-CE0548338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90" y="3429000"/>
            <a:ext cx="5411749" cy="457917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F464CAF3-0DAD-0049-952D-5AED83A26581}"/>
              </a:ext>
            </a:extLst>
          </p:cNvPr>
          <p:cNvSpPr/>
          <p:nvPr/>
        </p:nvSpPr>
        <p:spPr>
          <a:xfrm>
            <a:off x="2732352" y="3828895"/>
            <a:ext cx="527217" cy="658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70BFA45B-7037-CB40-85C3-D75091681DD1}"/>
              </a:ext>
            </a:extLst>
          </p:cNvPr>
          <p:cNvSpPr/>
          <p:nvPr/>
        </p:nvSpPr>
        <p:spPr>
          <a:xfrm>
            <a:off x="8551431" y="3857906"/>
            <a:ext cx="527217" cy="658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07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095-DD50-1949-9705-88A1A166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proof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2540-DEFD-BB4C-8F7B-438548C5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typing discipline of </a:t>
            </a:r>
            <a:r>
              <a:rPr lang="en-US" i="1" dirty="0"/>
              <a:t>labels</a:t>
            </a:r>
            <a:r>
              <a:rPr lang="en-US" dirty="0"/>
              <a:t> to annotate keys</a:t>
            </a:r>
          </a:p>
          <a:p>
            <a:r>
              <a:rPr lang="en-US" dirty="0"/>
              <a:t>A target security </a:t>
            </a:r>
            <a:r>
              <a:rPr lang="en-US" i="1" dirty="0"/>
              <a:t>label</a:t>
            </a:r>
            <a:r>
              <a:rPr lang="en-US" dirty="0"/>
              <a:t> for any Noise pattern, at any step of the handshake</a:t>
            </a:r>
          </a:p>
          <a:p>
            <a:r>
              <a:rPr lang="en-US" dirty="0"/>
              <a:t>Handshake invariant: at any given point, the target security label is met</a:t>
            </a:r>
          </a:p>
          <a:p>
            <a:r>
              <a:rPr lang="en-US" dirty="0"/>
              <a:t>Global trace invariant converts labels to the right security levels</a:t>
            </a:r>
          </a:p>
          <a:p>
            <a:r>
              <a:rPr lang="en-US" dirty="0"/>
              <a:t>Handshake + AEAD preserve global trace invariant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FAFCB-F027-874F-9FB7-DFBD9190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A53E-B2AC-B140-9E6D-24CE5A07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D8FB-6756-0041-825C-7A483A6BB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wish to formally </a:t>
            </a:r>
            <a:r>
              <a:rPr lang="en-US" b="1" i="1" dirty="0"/>
              <a:t>prove </a:t>
            </a:r>
            <a:r>
              <a:rPr lang="en-US" dirty="0"/>
              <a:t>properties such as...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memory safety</a:t>
            </a:r>
            <a:br>
              <a:rPr lang="en-US" dirty="0"/>
            </a:br>
            <a:r>
              <a:rPr lang="en-US" dirty="0"/>
              <a:t>  my program has no buffer overflow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functional correctness</a:t>
            </a:r>
            <a:br>
              <a:rPr lang="en-US" dirty="0"/>
            </a:br>
            <a:r>
              <a:rPr lang="en-US" dirty="0"/>
              <a:t>  my program always computes the right math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side-channel resistance</a:t>
            </a:r>
            <a:br>
              <a:rPr lang="en-US" dirty="0"/>
            </a:br>
            <a:r>
              <a:rPr lang="en-US" dirty="0"/>
              <a:t>  no branching on secrets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cryptographic security</a:t>
            </a:r>
            <a:br>
              <a:rPr lang="en-US" dirty="0"/>
            </a:br>
            <a:r>
              <a:rPr lang="en-US" dirty="0"/>
              <a:t>  authenticity &amp; confidentiality; computational or symbolic model</a:t>
            </a:r>
          </a:p>
        </p:txBody>
      </p:sp>
    </p:spTree>
    <p:extLst>
      <p:ext uri="{BB962C8B-B14F-4D97-AF65-F5344CB8AC3E}">
        <p14:creationId xmlns:p14="http://schemas.microsoft.com/office/powerpoint/2010/main" val="910304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7E35-2188-4F4E-AFF8-9A258541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dirty="0"/>
              <a:t>Message Encapsulation – Security Levels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56559-62D3-49E1-A045-715276257900}"/>
              </a:ext>
            </a:extLst>
          </p:cNvPr>
          <p:cNvSpPr txBox="1">
            <a:spLocks/>
          </p:cNvSpPr>
          <p:nvPr/>
        </p:nvSpPr>
        <p:spPr>
          <a:xfrm>
            <a:off x="208238" y="1078772"/>
            <a:ext cx="72745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XX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(from the responder’s point of view)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[d]		Initiator auth.: 2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B050"/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rgbClr val="00B050"/>
                </a:solidFill>
              </a:rPr>
              <a:t> [d]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Payload secrecy: 0 (no AEAD key: no encryption)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es, s, es, [d]	Payload secrecy: 1</a:t>
            </a: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 s, se, [d]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Initiator authentication: 2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Payload secrecy: 5 (strong forward)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Initiator auth.: 2 (authenticated, resistant to KCI)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Payload secrecy: 5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175C6-58E2-49C2-B902-E46C1E1A384A}"/>
              </a:ext>
            </a:extLst>
          </p:cNvPr>
          <p:cNvSpPr txBox="1"/>
          <p:nvPr/>
        </p:nvSpPr>
        <p:spPr>
          <a:xfrm>
            <a:off x="7613104" y="5083774"/>
            <a:ext cx="3861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We know the initiator was able to compute </a:t>
            </a:r>
            <a:r>
              <a:rPr lang="en-US" dirty="0" err="1">
                <a:solidFill>
                  <a:srgbClr val="FF0000"/>
                </a:solidFill>
              </a:rPr>
              <a:t>ee</a:t>
            </a:r>
            <a:r>
              <a:rPr lang="en-US" dirty="0">
                <a:solidFill>
                  <a:srgbClr val="FF0000"/>
                </a:solidFill>
              </a:rPr>
              <a:t>, se and </a:t>
            </a:r>
            <a:r>
              <a:rPr lang="en-US" dirty="0" err="1">
                <a:solidFill>
                  <a:srgbClr val="FF0000"/>
                </a:solidFill>
              </a:rPr>
              <a:t>psk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C41432-DB9B-4293-8843-5C273AAED1D2}"/>
              </a:ext>
            </a:extLst>
          </p:cNvPr>
          <p:cNvSpPr txBox="1">
            <a:spLocks/>
          </p:cNvSpPr>
          <p:nvPr/>
        </p:nvSpPr>
        <p:spPr>
          <a:xfrm>
            <a:off x="6899192" y="1078772"/>
            <a:ext cx="5288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IKpsk2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(from the responder’s point of view)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</a:p>
          <a:p>
            <a:pPr marL="0" indent="0">
              <a:buNone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es, s, ss, [d]</a:t>
            </a: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psk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[d]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Secrecy of payload: 4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Secrecy of payload: 5!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3A847-FFD5-44B2-B231-419ED9105C1F}"/>
              </a:ext>
            </a:extLst>
          </p:cNvPr>
          <p:cNvSpPr txBox="1"/>
          <p:nvPr/>
        </p:nvSpPr>
        <p:spPr>
          <a:xfrm>
            <a:off x="8661718" y="2657407"/>
            <a:ext cx="292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Initiator needs to compute </a:t>
            </a:r>
            <a:r>
              <a:rPr lang="en-US" dirty="0" err="1">
                <a:solidFill>
                  <a:srgbClr val="FF0000"/>
                </a:solidFill>
              </a:rPr>
              <a:t>ee</a:t>
            </a:r>
            <a:r>
              <a:rPr lang="en-US" dirty="0">
                <a:solidFill>
                  <a:srgbClr val="FF0000"/>
                </a:solidFill>
              </a:rPr>
              <a:t>, se, </a:t>
            </a:r>
            <a:r>
              <a:rPr lang="en-US" dirty="0" err="1">
                <a:solidFill>
                  <a:srgbClr val="FF0000"/>
                </a:solidFill>
              </a:rPr>
              <a:t>psk</a:t>
            </a:r>
            <a:r>
              <a:rPr lang="en-US" dirty="0">
                <a:solidFill>
                  <a:srgbClr val="FF0000"/>
                </a:solidFill>
              </a:rPr>
              <a:t> to decrypt the payload (will they succeed?)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5041A0-F030-4BC7-9ED8-35DD4D3BCE6B}"/>
              </a:ext>
            </a:extLst>
          </p:cNvPr>
          <p:cNvSpPr/>
          <p:nvPr/>
        </p:nvSpPr>
        <p:spPr>
          <a:xfrm>
            <a:off x="6899192" y="3093364"/>
            <a:ext cx="1762526" cy="414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091A0-B8A5-4FA0-A0DC-BF617941360B}"/>
              </a:ext>
            </a:extLst>
          </p:cNvPr>
          <p:cNvSpPr/>
          <p:nvPr/>
        </p:nvSpPr>
        <p:spPr>
          <a:xfrm>
            <a:off x="6954520" y="4201159"/>
            <a:ext cx="563880" cy="309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3C1C04-1527-49A9-9B80-CC3059C4CA54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7518400" y="4356100"/>
            <a:ext cx="1343660" cy="730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F6462-2BE4-4EC8-8C46-A3433985C380}"/>
              </a:ext>
            </a:extLst>
          </p:cNvPr>
          <p:cNvSpPr txBox="1"/>
          <p:nvPr/>
        </p:nvSpPr>
        <p:spPr>
          <a:xfrm>
            <a:off x="965155" y="4760609"/>
            <a:ext cx="501853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pack_with_conf_level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confidentiality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unpack_message_with_auth_level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uint32 t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uint8 t ∗∗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authentication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277A1-051A-4685-8A63-E37B1B0D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5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1519-59E9-4800-94E2-C6063AB0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477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747A6-7EB2-4841-A179-061B0C76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91944"/>
            <a:ext cx="10988040" cy="343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introduced </a:t>
            </a:r>
            <a:r>
              <a:rPr lang="en-US" sz="2000" b="1" dirty="0"/>
              <a:t>Noise*</a:t>
            </a:r>
            <a:r>
              <a:rPr lang="en-US" sz="2000" dirty="0"/>
              <a:t>, which</a:t>
            </a:r>
            <a:r>
              <a:rPr lang="en-US" sz="2000" b="1" dirty="0"/>
              <a:t> </a:t>
            </a:r>
            <a:r>
              <a:rPr lang="en-US" sz="2000" dirty="0"/>
              <a:t>is:</a:t>
            </a:r>
          </a:p>
          <a:p>
            <a:pPr lvl="1"/>
            <a:r>
              <a:rPr lang="en-US" sz="2000" dirty="0"/>
              <a:t>A compiler from Noise protocol patterns to efficient, verified C code, executed in F* normalizer</a:t>
            </a:r>
          </a:p>
          <a:p>
            <a:pPr lvl="1"/>
            <a:r>
              <a:rPr lang="en-US" sz="2000" dirty="0"/>
              <a:t>A complete, verified library stack exposed through a high-level, defensive API</a:t>
            </a:r>
          </a:p>
          <a:p>
            <a:pPr lvl="1"/>
            <a:r>
              <a:rPr lang="en-US" sz="2000" dirty="0"/>
              <a:t>A symbolic security analysis generically performed on protocol and API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Noise* </a:t>
            </a:r>
            <a:r>
              <a:rPr lang="en-US" sz="1800" dirty="0"/>
              <a:t>showcases techniques useful for:</a:t>
            </a:r>
          </a:p>
          <a:p>
            <a:r>
              <a:rPr lang="en-US" sz="2000" b="1" dirty="0"/>
              <a:t>Fully verified software stack</a:t>
            </a:r>
          </a:p>
          <a:p>
            <a:r>
              <a:rPr lang="en-US" sz="2000" b="1" dirty="0"/>
              <a:t>Automated production </a:t>
            </a:r>
            <a:r>
              <a:rPr lang="en-US" sz="2000" dirty="0"/>
              <a:t>of code where we don’t sacrifice </a:t>
            </a:r>
            <a:r>
              <a:rPr lang="en-US" sz="2000" b="1" dirty="0"/>
              <a:t>precision</a:t>
            </a:r>
            <a:r>
              <a:rPr lang="en-US" sz="2000" dirty="0"/>
              <a:t> or </a:t>
            </a:r>
            <a:r>
              <a:rPr lang="en-US" sz="2000" b="1" dirty="0"/>
              <a:t>performance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CD2B0D-A740-4AF4-9780-B395E138E2E8}"/>
              </a:ext>
            </a:extLst>
          </p:cNvPr>
          <p:cNvGrpSpPr/>
          <p:nvPr/>
        </p:nvGrpSpPr>
        <p:grpSpPr>
          <a:xfrm>
            <a:off x="2612935" y="4121199"/>
            <a:ext cx="6966129" cy="2339304"/>
            <a:chOff x="2844719" y="3640924"/>
            <a:chExt cx="6966129" cy="23393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81B6EE-C3EB-454C-B009-C5F66FCD4F07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AEDDC3-C417-47D8-8767-4E3C599A5F74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358AAC7-9A32-4BAD-BA04-8D8E8A2A21E7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2B49936A-765C-419E-8393-6C1FFEC3CD6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93CBAC9-D906-456F-B69F-AE04463E26E8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9066565-865D-4E91-BAED-D1EDFC58C7FA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C88A50-43D9-49CC-901B-0AD43933B262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B4D063-6240-4326-96FD-F6AC8C63CDFD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A21D91-195D-4734-93CE-D2B8BE0106C6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443395-9359-44A2-BA7A-F1BEAFDDC188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48675-89B3-4E52-A4F2-DC36406DA8B6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2" name="HACL*">
              <a:extLst>
                <a:ext uri="{FF2B5EF4-FFF2-40B4-BE49-F238E27FC236}">
                  <a16:creationId xmlns:a16="http://schemas.microsoft.com/office/drawing/2014/main" id="{C7006864-8261-4219-B32D-EEBF53AFC02D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34D4829-F448-4076-AE5B-48CA6EFBB78F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0B79615-7289-44AA-A309-FD6F52163854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6" name="Arrow: Left-Right 25">
                <a:extLst>
                  <a:ext uri="{FF2B5EF4-FFF2-40B4-BE49-F238E27FC236}">
                    <a16:creationId xmlns:a16="http://schemas.microsoft.com/office/drawing/2014/main" id="{E9D134D6-8921-4661-A57F-94E5CC8FEBF2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3" name="Noise Protocol">
              <a:extLst>
                <a:ext uri="{FF2B5EF4-FFF2-40B4-BE49-F238E27FC236}">
                  <a16:creationId xmlns:a16="http://schemas.microsoft.com/office/drawing/2014/main" id="{0FA6A570-7FD4-41D5-AAA1-2CEA990C02A3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AEC8B86-1DEB-4276-9819-6EC78834E0C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510EB5D-6FCD-451A-97C4-5A0E294448E9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3" name="Arrow: Left-Right 22">
                <a:extLst>
                  <a:ext uri="{FF2B5EF4-FFF2-40B4-BE49-F238E27FC236}">
                    <a16:creationId xmlns:a16="http://schemas.microsoft.com/office/drawing/2014/main" id="{301B2948-E219-4771-8FD1-1FF467B1548A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4" name="Noise API">
              <a:extLst>
                <a:ext uri="{FF2B5EF4-FFF2-40B4-BE49-F238E27FC236}">
                  <a16:creationId xmlns:a16="http://schemas.microsoft.com/office/drawing/2014/main" id="{652C0870-1306-41AB-8D07-89D1717B2D28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3B4B4EC-44AA-4B12-9226-7DF76157BB8B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B41EB8E-95A1-41E8-8989-8378B7350234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56D236A-942B-42CB-824B-0AD51847F36A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B676E03-218D-4F39-B5AF-A29960477C91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FA68E5F5-50AD-461B-A5D1-EBD2429E9D88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0" name="Arrow: Left-Right 19">
                <a:extLst>
                  <a:ext uri="{FF2B5EF4-FFF2-40B4-BE49-F238E27FC236}">
                    <a16:creationId xmlns:a16="http://schemas.microsoft.com/office/drawing/2014/main" id="{052A1701-33E2-47EA-B3B4-F489A91EB464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5FCE3F2-E347-43D4-967F-E25CAE1F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06B1-6849-46AD-8A47-C432A592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 - </a:t>
            </a:r>
            <a:r>
              <a:rPr lang="en-US" dirty="0" err="1"/>
              <a:t>Dolev</a:t>
            </a:r>
            <a:r>
              <a:rPr lang="en-US" dirty="0"/>
              <a:t>-Yao*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6C8BB0-F9BE-4C9E-90EF-4A2991A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DF111-879C-4A6E-B7CC-3904DA3AF911}"/>
              </a:ext>
            </a:extLst>
          </p:cNvPr>
          <p:cNvSpPr txBox="1"/>
          <p:nvPr/>
        </p:nvSpPr>
        <p:spPr>
          <a:xfrm>
            <a:off x="838200" y="1529568"/>
            <a:ext cx="1022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DY*: </a:t>
            </a:r>
            <a:r>
              <a:rPr lang="en-US" dirty="0"/>
              <a:t>framework for symbolic analysis developed in F*.</a:t>
            </a:r>
          </a:p>
          <a:p>
            <a:r>
              <a:rPr lang="en-US" dirty="0"/>
              <a:t>We do the security analysis </a:t>
            </a:r>
            <a:r>
              <a:rPr lang="en-US" b="1" dirty="0"/>
              <a:t>once and for all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37A23-9525-49E8-ABB3-7C101ACCA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0035" r="20105" b="16410"/>
          <a:stretch/>
        </p:blipFill>
        <p:spPr>
          <a:xfrm>
            <a:off x="991034" y="3156525"/>
            <a:ext cx="6009640" cy="3015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7D6196-12AF-4001-878B-F251CCBB0C83}"/>
              </a:ext>
            </a:extLst>
          </p:cNvPr>
          <p:cNvSpPr txBox="1"/>
          <p:nvPr/>
        </p:nvSpPr>
        <p:spPr>
          <a:xfrm>
            <a:off x="838200" y="2440326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</a:t>
            </a:r>
            <a:r>
              <a:rPr lang="en-US" b="1" dirty="0"/>
              <a:t>formalize the Noise security levels with predicates</a:t>
            </a:r>
            <a:r>
              <a:rPr lang="en-US" dirty="0"/>
              <a:t>, and prove that those predicates are satisfied at the proper steps of the proper handshakes: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57E02-4D0E-445C-9A1B-485C1300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44001" r="19625" b="25999"/>
          <a:stretch/>
        </p:blipFill>
        <p:spPr>
          <a:xfrm>
            <a:off x="7193024" y="4021355"/>
            <a:ext cx="4204464" cy="949169"/>
          </a:xfrm>
          <a:prstGeom prst="rect">
            <a:avLst/>
          </a:prstGeom>
        </p:spPr>
      </p:pic>
      <p:grpSp>
        <p:nvGrpSpPr>
          <p:cNvPr id="8" name="Strong forward secrecy">
            <a:extLst>
              <a:ext uri="{FF2B5EF4-FFF2-40B4-BE49-F238E27FC236}">
                <a16:creationId xmlns:a16="http://schemas.microsoft.com/office/drawing/2014/main" id="{58F8055F-06F4-4FEC-9188-525BFFDDB3D6}"/>
              </a:ext>
            </a:extLst>
          </p:cNvPr>
          <p:cNvGrpSpPr/>
          <p:nvPr/>
        </p:nvGrpSpPr>
        <p:grpSpPr>
          <a:xfrm>
            <a:off x="1683446" y="5273491"/>
            <a:ext cx="5182681" cy="1288739"/>
            <a:chOff x="6823710" y="4386631"/>
            <a:chExt cx="4731259" cy="98223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0D6E7E-DE4E-4C1C-889E-96866396FCD4}"/>
                </a:ext>
              </a:extLst>
            </p:cNvPr>
            <p:cNvSpPr/>
            <p:nvPr/>
          </p:nvSpPr>
          <p:spPr>
            <a:xfrm>
              <a:off x="6823710" y="4386631"/>
              <a:ext cx="4731259" cy="6130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7BE6F1-132A-4CB0-87F8-048D496BB471}"/>
                </a:ext>
              </a:extLst>
            </p:cNvPr>
            <p:cNvSpPr txBox="1"/>
            <p:nvPr/>
          </p:nvSpPr>
          <p:spPr>
            <a:xfrm>
              <a:off x="7620565" y="4999535"/>
              <a:ext cx="268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F0000"/>
                  </a:solidFill>
                </a:rPr>
                <a:t>Strong forward-secrecy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2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F9F8150-0EC1-4214-8F39-87A9D7164BCD}"/>
              </a:ext>
            </a:extLst>
          </p:cNvPr>
          <p:cNvSpPr txBox="1"/>
          <p:nvPr/>
        </p:nvSpPr>
        <p:spPr>
          <a:xfrm>
            <a:off x="838198" y="1858419"/>
            <a:ext cx="1002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labels for the data-types: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dirty="0"/>
              <a:t>: static data that can only be read by principal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dirty="0"/>
              <a:t> : ephemeral data that can only be read by principal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dirty="0"/>
              <a:t> at session </a:t>
            </a:r>
            <a:r>
              <a:rPr lang="en-US" dirty="0" err="1">
                <a:latin typeface="Consolas" panose="020B0609020204030204" pitchFamily="49" charset="0"/>
              </a:rPr>
              <a:t>sid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15EA1-345B-4CF6-9EFA-B8B7CCC146DE}"/>
              </a:ext>
            </a:extLst>
          </p:cNvPr>
          <p:cNvSpPr txBox="1"/>
          <p:nvPr/>
        </p:nvSpPr>
        <p:spPr>
          <a:xfrm>
            <a:off x="838197" y="3016323"/>
            <a:ext cx="790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Annotate the data types to give them usages and labels: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/>
              <a:t>: private key of label </a:t>
            </a:r>
            <a:r>
              <a:rPr lang="en-US" dirty="0">
                <a:latin typeface="Consolas" panose="020B0609020204030204" pitchFamily="49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dh_public_key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 </a:t>
            </a:r>
            <a:r>
              <a:rPr lang="en-US" dirty="0"/>
              <a:t>: public key associated to a private key of label </a:t>
            </a:r>
            <a:r>
              <a:rPr lang="en-US" dirty="0"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BAF9-6669-4193-A26F-1C6B97094421}"/>
              </a:ext>
            </a:extLst>
          </p:cNvPr>
          <p:cNvSpPr txBox="1"/>
          <p:nvPr/>
        </p:nvSpPr>
        <p:spPr>
          <a:xfrm>
            <a:off x="2842259" y="4234353"/>
            <a:ext cx="650748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DH signature (simplified)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join l1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l1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⊔ l2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D05AF7-40E6-4FA9-B062-9AA5425F2A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Security Analysis - </a:t>
            </a:r>
            <a:r>
              <a:rPr lang="en-US" dirty="0" err="1"/>
              <a:t>Dolev</a:t>
            </a:r>
            <a:r>
              <a:rPr lang="en-US" dirty="0"/>
              <a:t>-Yao*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B3BF-5DDC-4F40-A018-B7A4C441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2A959-EB85-4711-B319-069C71C73209}"/>
              </a:ext>
            </a:extLst>
          </p:cNvPr>
          <p:cNvSpPr txBox="1"/>
          <p:nvPr/>
        </p:nvSpPr>
        <p:spPr>
          <a:xfrm>
            <a:off x="838197" y="5767834"/>
            <a:ext cx="790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now: those annotations are purely </a:t>
            </a:r>
            <a:r>
              <a:rPr lang="en-US" b="1" dirty="0"/>
              <a:t>syntactic</a:t>
            </a:r>
            <a:endParaRPr lang="en-US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102719C-21E6-4B92-B396-7A719DD653DC}"/>
              </a:ext>
            </a:extLst>
          </p:cNvPr>
          <p:cNvSpPr txBox="1"/>
          <p:nvPr/>
        </p:nvSpPr>
        <p:spPr>
          <a:xfrm>
            <a:off x="5094293" y="1471322"/>
            <a:ext cx="669147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:=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h_es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l_es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A517E-4EDB-4179-B41B-EAEF8AE9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49"/>
            <a:ext cx="10515600" cy="1325563"/>
          </a:xfrm>
        </p:spPr>
        <p:txBody>
          <a:bodyPr/>
          <a:lstStyle/>
          <a:p>
            <a:r>
              <a:rPr lang="en-US" dirty="0"/>
              <a:t>Security Analysis -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A4EC1-8D1E-49FF-B5D1-C8A4F4A5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37DDD-463E-4335-9635-9AA1FC7C5EE9}"/>
              </a:ext>
            </a:extLst>
          </p:cNvPr>
          <p:cNvSpPr txBox="1"/>
          <p:nvPr/>
        </p:nvSpPr>
        <p:spPr>
          <a:xfrm>
            <a:off x="426111" y="1448021"/>
            <a:ext cx="4401507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hash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"Noise_IKpsk2_..."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dh_es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e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sk1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kdf2 ck0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dh_ss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s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kdf2 ck1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 (plain text)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cipher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aead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plain</a:t>
            </a:r>
          </a:p>
          <a:p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Output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oncat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cipher</a:t>
            </a:r>
          </a:p>
        </p:txBody>
      </p:sp>
      <p:sp>
        <p:nvSpPr>
          <p:cNvPr id="19" name="dh_ss code rect">
            <a:extLst>
              <a:ext uri="{FF2B5EF4-FFF2-40B4-BE49-F238E27FC236}">
                <a16:creationId xmlns:a16="http://schemas.microsoft.com/office/drawing/2014/main" id="{70F8D76A-F679-46BB-AD8C-8E448241B3F8}"/>
              </a:ext>
            </a:extLst>
          </p:cNvPr>
          <p:cNvSpPr/>
          <p:nvPr/>
        </p:nvSpPr>
        <p:spPr>
          <a:xfrm>
            <a:off x="552537" y="3622581"/>
            <a:ext cx="2483734" cy="23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h_es code rect">
            <a:extLst>
              <a:ext uri="{FF2B5EF4-FFF2-40B4-BE49-F238E27FC236}">
                <a16:creationId xmlns:a16="http://schemas.microsoft.com/office/drawing/2014/main" id="{60B9988A-2EC4-4913-8D38-7031F4C913B9}"/>
              </a:ext>
            </a:extLst>
          </p:cNvPr>
          <p:cNvSpPr/>
          <p:nvPr/>
        </p:nvSpPr>
        <p:spPr>
          <a:xfrm>
            <a:off x="911352" y="2389348"/>
            <a:ext cx="2205942" cy="23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CADC38-34C9-47B6-B33E-056D132843D2}"/>
              </a:ext>
            </a:extLst>
          </p:cNvPr>
          <p:cNvSpPr txBox="1"/>
          <p:nvPr/>
        </p:nvSpPr>
        <p:spPr>
          <a:xfrm>
            <a:off x="5094293" y="2271451"/>
            <a:ext cx="669147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⊔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h_ss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l_ss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8DDB9A-5FAD-43FF-BD8F-7A345D6BA454}"/>
              </a:ext>
            </a:extLst>
          </p:cNvPr>
          <p:cNvSpPr txBox="1"/>
          <p:nvPr/>
        </p:nvSpPr>
        <p:spPr>
          <a:xfrm>
            <a:off x="5094293" y="3071584"/>
            <a:ext cx="669147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ck0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chaining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chaining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(public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⊓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chaining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((public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⊓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⊓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F23E75-73B3-4831-909D-D07E442D669D}"/>
              </a:ext>
            </a:extLst>
          </p:cNvPr>
          <p:cNvSpPr txBox="1"/>
          <p:nvPr/>
        </p:nvSpPr>
        <p:spPr>
          <a:xfrm>
            <a:off x="5094293" y="4117938"/>
            <a:ext cx="6671596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aead_encrypt</a:t>
            </a:r>
            <a:endParaRPr lang="en-US" sz="16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(#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aead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encryption key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iv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nonce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plain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 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plaintext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ad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authentication data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msg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5D1F8B-003C-4B52-BD56-49C324541A9A}"/>
              </a:ext>
            </a:extLst>
          </p:cNvPr>
          <p:cNvSpPr/>
          <p:nvPr/>
        </p:nvSpPr>
        <p:spPr>
          <a:xfrm>
            <a:off x="5129853" y="4695624"/>
            <a:ext cx="468630" cy="193581"/>
          </a:xfrm>
          <a:prstGeom prst="rightArrow">
            <a:avLst>
              <a:gd name="adj1" fmla="val 50000"/>
              <a:gd name="adj2" fmla="val 883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148CFB5-7AEF-48A6-9786-FA084C544A6E}"/>
              </a:ext>
            </a:extLst>
          </p:cNvPr>
          <p:cNvSpPr/>
          <p:nvPr/>
        </p:nvSpPr>
        <p:spPr>
          <a:xfrm>
            <a:off x="5129853" y="5163516"/>
            <a:ext cx="468630" cy="193581"/>
          </a:xfrm>
          <a:prstGeom prst="rightArrow">
            <a:avLst>
              <a:gd name="adj1" fmla="val 50000"/>
              <a:gd name="adj2" fmla="val 883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C3AAA-24C1-411C-92AD-13AC4C2419C9}"/>
              </a:ext>
            </a:extLst>
          </p:cNvPr>
          <p:cNvSpPr txBox="1"/>
          <p:nvPr/>
        </p:nvSpPr>
        <p:spPr>
          <a:xfrm>
            <a:off x="552537" y="6149177"/>
            <a:ext cx="97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send the encrypted message: register a </a:t>
            </a:r>
            <a:r>
              <a:rPr lang="en-US" b="1" dirty="0"/>
              <a:t>Send</a:t>
            </a:r>
            <a:r>
              <a:rPr lang="en-US" dirty="0"/>
              <a:t> event in a global trace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687A4A-D432-4F53-A5F4-53F43DB9D651}"/>
              </a:ext>
            </a:extLst>
          </p:cNvPr>
          <p:cNvSpPr txBox="1">
            <a:spLocks/>
          </p:cNvSpPr>
          <p:nvPr/>
        </p:nvSpPr>
        <p:spPr>
          <a:xfrm>
            <a:off x="8011007" y="833302"/>
            <a:ext cx="2147077" cy="44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cs typeface="Calibri"/>
              </a:rPr>
              <a:t> →  e,  es,  s,  ss,  [d]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49A9CC-C0A4-4AC8-BF71-EC2A4A12CE41}"/>
              </a:ext>
            </a:extLst>
          </p:cNvPr>
          <p:cNvSpPr txBox="1">
            <a:spLocks/>
          </p:cNvSpPr>
          <p:nvPr/>
        </p:nvSpPr>
        <p:spPr>
          <a:xfrm>
            <a:off x="7767454" y="449531"/>
            <a:ext cx="1118899" cy="44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cs typeface="Calibri"/>
              </a:rPr>
              <a:t>Alice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0CD0E6-83A7-49B1-B263-6FC59A12DC89}"/>
              </a:ext>
            </a:extLst>
          </p:cNvPr>
          <p:cNvSpPr txBox="1">
            <a:spLocks/>
          </p:cNvSpPr>
          <p:nvPr/>
        </p:nvSpPr>
        <p:spPr>
          <a:xfrm>
            <a:off x="9380209" y="449531"/>
            <a:ext cx="1118899" cy="44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cs typeface="Calibri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1579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6" grpId="0" animBg="1"/>
      <p:bldP spid="7" grpId="0" animBg="1"/>
      <p:bldP spid="2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D383-ED70-46A9-B791-CE20B72E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Analysis: </a:t>
            </a:r>
            <a:r>
              <a:rPr lang="en-US" dirty="0" err="1">
                <a:latin typeface="Consolas" panose="020B0609020204030204" pitchFamily="49" charset="0"/>
              </a:rPr>
              <a:t>can_flow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F40D0-2A41-4426-8161-D780FF25F001}"/>
              </a:ext>
            </a:extLst>
          </p:cNvPr>
          <p:cNvSpPr txBox="1"/>
          <p:nvPr/>
        </p:nvSpPr>
        <p:spPr>
          <a:xfrm>
            <a:off x="424205" y="1468593"/>
            <a:ext cx="11312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Labels are purely </a:t>
            </a:r>
            <a:r>
              <a:rPr lang="en-US" b="1" dirty="0"/>
              <a:t>syntactic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Semantics</a:t>
            </a:r>
            <a:r>
              <a:rPr lang="en-US" dirty="0"/>
              <a:t> of DY* are given through a </a:t>
            </a:r>
            <a:r>
              <a:rPr lang="en-US" dirty="0" err="1">
                <a:latin typeface="Consolas" panose="020B0609020204030204" pitchFamily="49" charset="0"/>
              </a:rPr>
              <a:t>can_flow</a:t>
            </a:r>
            <a:r>
              <a:rPr lang="en-US" dirty="0"/>
              <a:t> predicate which states properties about a global trace of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content of a message sent over the network is </a:t>
            </a:r>
            <a:r>
              <a:rPr lang="en-US" b="1" dirty="0"/>
              <a:t>compromised</a:t>
            </a:r>
            <a:r>
              <a:rPr lang="en-US" dirty="0"/>
              <a:t> if its label flows to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4CEC1-B663-4B82-8C86-E4EA3F292B05}"/>
              </a:ext>
            </a:extLst>
          </p:cNvPr>
          <p:cNvSpPr txBox="1"/>
          <p:nvPr/>
        </p:nvSpPr>
        <p:spPr>
          <a:xfrm>
            <a:off x="1850402" y="2980084"/>
            <a:ext cx="71804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dirty="0"/>
              <a:t> ⊓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75BB9-CD1D-4827-80D8-2FE93951F1A3}"/>
              </a:ext>
            </a:extLst>
          </p:cNvPr>
          <p:cNvSpPr txBox="1"/>
          <p:nvPr/>
        </p:nvSpPr>
        <p:spPr>
          <a:xfrm>
            <a:off x="424206" y="2538942"/>
            <a:ext cx="880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Labels can flow to more secret labels (</a:t>
            </a:r>
            <a:r>
              <a:rPr lang="en-US" dirty="0" err="1"/>
              <a:t>i</a:t>
            </a:r>
            <a:r>
              <a:rPr lang="en-US" dirty="0"/>
              <a:t> is a timestamp):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D18CB-F640-48F4-8264-8DC1318F967D}"/>
              </a:ext>
            </a:extLst>
          </p:cNvPr>
          <p:cNvSpPr txBox="1"/>
          <p:nvPr/>
        </p:nvSpPr>
        <p:spPr>
          <a:xfrm>
            <a:off x="1850402" y="4405676"/>
            <a:ext cx="851908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compromised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==&gt;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</a:p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compromised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==&gt;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...</a:t>
            </a:r>
            <a:endParaRPr lang="en-US" sz="16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C5790-662E-495B-A35C-487543EF82CD}"/>
              </a:ext>
            </a:extLst>
          </p:cNvPr>
          <p:cNvSpPr txBox="1"/>
          <p:nvPr/>
        </p:nvSpPr>
        <p:spPr>
          <a:xfrm>
            <a:off x="424206" y="3611113"/>
            <a:ext cx="113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attacker can </a:t>
            </a:r>
            <a:r>
              <a:rPr lang="en-US" b="1" dirty="0"/>
              <a:t>dynamically compromise </a:t>
            </a:r>
            <a:r>
              <a:rPr lang="en-US" dirty="0"/>
              <a:t>a participant’s current state: event </a:t>
            </a:r>
            <a:r>
              <a:rPr lang="en-US" dirty="0">
                <a:latin typeface="Consolas" panose="020B0609020204030204" pitchFamily="49" charset="0"/>
              </a:rPr>
              <a:t>Compromise p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label is compromised (and data with this label) if it flows to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dirty="0"/>
              <a:t> 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51493-664C-4B10-B587-3AE6D909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136E4-3341-4426-9617-F3DCB1D31610}"/>
              </a:ext>
            </a:extLst>
          </p:cNvPr>
          <p:cNvSpPr txBox="1"/>
          <p:nvPr/>
        </p:nvSpPr>
        <p:spPr>
          <a:xfrm>
            <a:off x="424204" y="5479442"/>
            <a:ext cx="1131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label flows to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dirty="0"/>
              <a:t> we can deduce the existence of compromise events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82E07-3CDE-4219-84EA-81BE77020A6C}"/>
              </a:ext>
            </a:extLst>
          </p:cNvPr>
          <p:cNvSpPr txBox="1"/>
          <p:nvPr/>
        </p:nvSpPr>
        <p:spPr>
          <a:xfrm>
            <a:off x="1850402" y="5969689"/>
            <a:ext cx="851908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 ==&gt;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compromised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CB36-F037-4CA5-87AB-25B8CC92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 – Security Predicates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6C56B-6413-47B9-8DFF-D01BE3D7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C488A-5298-44E7-B4A3-FFC52215CA42}"/>
              </a:ext>
            </a:extLst>
          </p:cNvPr>
          <p:cNvSpPr txBox="1"/>
          <p:nvPr/>
        </p:nvSpPr>
        <p:spPr>
          <a:xfrm>
            <a:off x="1200149" y="1902251"/>
            <a:ext cx="9037155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peer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 \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...)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58836-94CF-423C-B452-74726E4A5DD9}"/>
              </a:ext>
            </a:extLst>
          </p:cNvPr>
          <p:cNvSpPr txBox="1"/>
          <p:nvPr/>
        </p:nvSpPr>
        <p:spPr>
          <a:xfrm>
            <a:off x="838200" y="1443467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Confidentiality level 5 (</a:t>
            </a:r>
            <a:r>
              <a:rPr lang="en-US" b="1" dirty="0"/>
              <a:t>strong forward secrecy</a:t>
            </a:r>
            <a:r>
              <a:rPr lang="en-US" dirty="0"/>
              <a:t>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6D09C-1B68-4193-9536-DBFCD081F8B9}"/>
              </a:ext>
            </a:extLst>
          </p:cNvPr>
          <p:cNvSpPr txBox="1"/>
          <p:nvPr/>
        </p:nvSpPr>
        <p:spPr>
          <a:xfrm>
            <a:off x="838200" y="3549687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Authentication invariant </a:t>
            </a:r>
            <a:r>
              <a:rPr lang="en-US" dirty="0"/>
              <a:t>(an </a:t>
            </a:r>
            <a:r>
              <a:rPr lang="en-US" dirty="0" err="1"/>
              <a:t>aead</a:t>
            </a:r>
            <a:r>
              <a:rPr lang="en-US" dirty="0"/>
              <a:t> encrypt/decrypt):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CDE28-E4B3-4092-AB50-C076DED5BFBC}"/>
              </a:ext>
            </a:extLst>
          </p:cNvPr>
          <p:cNvSpPr txBox="1"/>
          <p:nvPr/>
        </p:nvSpPr>
        <p:spPr>
          <a:xfrm>
            <a:off x="1200148" y="3978120"/>
            <a:ext cx="9037155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 \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opt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opt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re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∃ peer'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'.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peer'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peer'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E5F73-1928-4837-B728-77DC4E3CE53F}"/>
              </a:ext>
            </a:extLst>
          </p:cNvPr>
          <p:cNvSpPr txBox="1"/>
          <p:nvPr/>
        </p:nvSpPr>
        <p:spPr>
          <a:xfrm>
            <a:off x="1200147" y="6281301"/>
            <a:ext cx="903715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peer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272F1-9157-4C76-9EB9-33BACB15C663}"/>
              </a:ext>
            </a:extLst>
          </p:cNvPr>
          <p:cNvSpPr txBox="1"/>
          <p:nvPr/>
        </p:nvSpPr>
        <p:spPr>
          <a:xfrm>
            <a:off x="838200" y="5925728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Certification</a:t>
            </a:r>
            <a:r>
              <a:rPr lang="en-US" dirty="0"/>
              <a:t> of remote static key gives: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C7C94-D9FA-4B5A-984A-480C14E418AC}"/>
              </a:ext>
            </a:extLst>
          </p:cNvPr>
          <p:cNvSpPr txBox="1"/>
          <p:nvPr/>
        </p:nvSpPr>
        <p:spPr>
          <a:xfrm>
            <a:off x="839467" y="3110771"/>
            <a:ext cx="994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initially have no information about re : we link it to the remote static key (which has been certified)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A7C18-23BD-453C-905E-71C0F2AD9FFF}"/>
              </a:ext>
            </a:extLst>
          </p:cNvPr>
          <p:cNvSpPr txBox="1"/>
          <p:nvPr/>
        </p:nvSpPr>
        <p:spPr>
          <a:xfrm>
            <a:off x="1200149" y="1902251"/>
            <a:ext cx="9037155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peer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(...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\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...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E5FC3B-DA45-446E-8427-4A65E8BEF99D}"/>
              </a:ext>
            </a:extLst>
          </p:cNvPr>
          <p:cNvSpPr txBox="1"/>
          <p:nvPr/>
        </p:nvSpPr>
        <p:spPr>
          <a:xfrm>
            <a:off x="1200149" y="1902251"/>
            <a:ext cx="9037155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peer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compromised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\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compromised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peer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\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∃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'.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peer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DEDDE-0B2D-41EA-956A-9EB6CBA0A773}"/>
              </a:ext>
            </a:extLst>
          </p:cNvPr>
          <p:cNvSpPr txBox="1"/>
          <p:nvPr/>
        </p:nvSpPr>
        <p:spPr>
          <a:xfrm>
            <a:off x="1200148" y="3978120"/>
            <a:ext cx="9037155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\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opt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opt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re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∃ peer'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'.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peer'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peer'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</a:t>
            </a: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6755AE-19FB-41A4-A85A-581874403052}"/>
              </a:ext>
            </a:extLst>
          </p:cNvPr>
          <p:cNvSpPr txBox="1"/>
          <p:nvPr/>
        </p:nvSpPr>
        <p:spPr>
          <a:xfrm>
            <a:off x="838200" y="1044315"/>
            <a:ext cx="1022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DY*: </a:t>
            </a:r>
            <a:r>
              <a:rPr lang="en-US" dirty="0"/>
              <a:t>framework for symbolic analysis developed in F*.</a:t>
            </a:r>
          </a:p>
          <a:p>
            <a:r>
              <a:rPr lang="en-US" dirty="0"/>
              <a:t>We do the security analysis </a:t>
            </a:r>
            <a:r>
              <a:rPr lang="en-US" b="1" dirty="0"/>
              <a:t>once and for all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F8150-0EC1-4214-8F39-87A9D7164BCD}"/>
              </a:ext>
            </a:extLst>
          </p:cNvPr>
          <p:cNvSpPr txBox="1"/>
          <p:nvPr/>
        </p:nvSpPr>
        <p:spPr>
          <a:xfrm>
            <a:off x="417574" y="1797459"/>
            <a:ext cx="722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We </a:t>
            </a:r>
            <a:r>
              <a:rPr lang="en-US" b="1" dirty="0"/>
              <a:t>add annotations </a:t>
            </a:r>
            <a:r>
              <a:rPr lang="en-US" dirty="0"/>
              <a:t>to types to reflect security properties: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BAF9-6669-4193-A26F-1C6B97094421}"/>
              </a:ext>
            </a:extLst>
          </p:cNvPr>
          <p:cNvSpPr txBox="1"/>
          <p:nvPr/>
        </p:nvSpPr>
        <p:spPr>
          <a:xfrm>
            <a:off x="478535" y="2183425"/>
            <a:ext cx="551383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DH signature (simplified)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join l1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label: l1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⊔ l2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D05AF7-40E6-4FA9-B062-9AA5425F2A8C}"/>
              </a:ext>
            </a:extLst>
          </p:cNvPr>
          <p:cNvSpPr txBox="1">
            <a:spLocks/>
          </p:cNvSpPr>
          <p:nvPr/>
        </p:nvSpPr>
        <p:spPr>
          <a:xfrm>
            <a:off x="838200" y="60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Security Analysis - </a:t>
            </a:r>
            <a:r>
              <a:rPr lang="en-US" dirty="0" err="1"/>
              <a:t>Dolev</a:t>
            </a:r>
            <a:r>
              <a:rPr lang="en-US" dirty="0"/>
              <a:t>-Yao*</a:t>
            </a:r>
          </a:p>
        </p:txBody>
      </p:sp>
      <p:sp>
        <p:nvSpPr>
          <p:cNvPr id="7" name="Pattern with colors">
            <a:extLst>
              <a:ext uri="{FF2B5EF4-FFF2-40B4-BE49-F238E27FC236}">
                <a16:creationId xmlns:a16="http://schemas.microsoft.com/office/drawing/2014/main" id="{FB132D66-5937-49B6-AD0D-49A522799CEB}"/>
              </a:ext>
            </a:extLst>
          </p:cNvPr>
          <p:cNvSpPr txBox="1">
            <a:spLocks/>
          </p:cNvSpPr>
          <p:nvPr/>
        </p:nvSpPr>
        <p:spPr>
          <a:xfrm>
            <a:off x="438382" y="3886673"/>
            <a:ext cx="5513834" cy="22324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IKpsk2</a:t>
            </a:r>
            <a:r>
              <a:rPr lang="en-US" sz="1200" dirty="0"/>
              <a:t> (from the responder’s point of view)</a:t>
            </a:r>
            <a:endParaRPr lang="en-US" sz="1200" b="1" dirty="0"/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←</a:t>
            </a:r>
            <a:r>
              <a:rPr lang="en-US" sz="1200" dirty="0"/>
              <a:t> s</a:t>
            </a:r>
          </a:p>
          <a:p>
            <a:pPr marL="0" indent="0">
              <a:buNone/>
            </a:pPr>
            <a:r>
              <a:rPr lang="en-US" sz="1200" b="1" dirty="0"/>
              <a:t>. . .</a:t>
            </a:r>
            <a:endParaRPr lang="en-US" sz="1200" b="1" dirty="0">
              <a:cs typeface="Calibri"/>
            </a:endParaRPr>
          </a:p>
          <a:p>
            <a:pPr marL="0" indent="0">
              <a:buNone/>
            </a:pPr>
            <a:r>
              <a:rPr lang="en-GB" sz="1200" dirty="0">
                <a:cs typeface="Calibri"/>
              </a:rPr>
              <a:t>→</a:t>
            </a:r>
            <a:r>
              <a:rPr lang="en-US" sz="1200" dirty="0"/>
              <a:t> e, es, s, ss, [d]	l1 = (</a:t>
            </a:r>
            <a:r>
              <a:rPr lang="en-US" sz="1200" dirty="0" err="1"/>
              <a:t>peer_eph_label</a:t>
            </a:r>
            <a:r>
              <a:rPr lang="en-US" sz="1200" dirty="0"/>
              <a:t> ⊔ </a:t>
            </a:r>
            <a:r>
              <a:rPr lang="en-US" sz="1200" dirty="0" err="1"/>
              <a:t>CanRead</a:t>
            </a:r>
            <a:r>
              <a:rPr lang="en-US" sz="1200" dirty="0"/>
              <a:t> [P p]) ⊓</a:t>
            </a:r>
            <a:r>
              <a:rPr lang="el-GR" sz="1200" dirty="0"/>
              <a:t> </a:t>
            </a:r>
            <a:r>
              <a:rPr lang="en-US" sz="1200" dirty="0"/>
              <a:t>(. . .)</a:t>
            </a:r>
            <a:endParaRPr lang="en-GB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←</a:t>
            </a:r>
            <a:r>
              <a:rPr lang="en-US" sz="1200" dirty="0"/>
              <a:t> e, </a:t>
            </a:r>
            <a:r>
              <a:rPr lang="en-US" sz="1200" dirty="0" err="1"/>
              <a:t>ee</a:t>
            </a:r>
            <a:r>
              <a:rPr lang="en-US" sz="1200" dirty="0"/>
              <a:t>, se, </a:t>
            </a:r>
            <a:r>
              <a:rPr lang="en-US" sz="1200" dirty="0" err="1"/>
              <a:t>psk</a:t>
            </a:r>
            <a:r>
              <a:rPr lang="en-US" sz="1200" dirty="0"/>
              <a:t>, [d]	l2 = (</a:t>
            </a:r>
            <a:r>
              <a:rPr lang="en-US" sz="1200" dirty="0" err="1"/>
              <a:t>peer_eph_label</a:t>
            </a:r>
            <a:r>
              <a:rPr lang="en-US" sz="1200" dirty="0"/>
              <a:t> ⊔ </a:t>
            </a:r>
            <a:r>
              <a:rPr lang="en-US" sz="1200" dirty="0" err="1"/>
              <a:t>CanRead</a:t>
            </a:r>
            <a:r>
              <a:rPr lang="en-US" sz="1200" dirty="0"/>
              <a:t> [P p]) ⊓</a:t>
            </a:r>
            <a:r>
              <a:rPr lang="el-GR" sz="1200" dirty="0"/>
              <a:t> </a:t>
            </a:r>
            <a:r>
              <a:rPr lang="en-US" sz="1200" dirty="0"/>
              <a:t>(. . .) ⊓</a:t>
            </a:r>
          </a:p>
          <a:p>
            <a:pPr marL="0" indent="0">
              <a:buNone/>
            </a:pPr>
            <a:r>
              <a:rPr lang="en-US" sz="1200" dirty="0"/>
              <a:t>		       (</a:t>
            </a:r>
            <a:r>
              <a:rPr lang="en-US" sz="1200" dirty="0" err="1"/>
              <a:t>peer_eph_label</a:t>
            </a:r>
            <a:r>
              <a:rPr lang="en-US" sz="1200" dirty="0"/>
              <a:t> ⊔ </a:t>
            </a:r>
            <a:r>
              <a:rPr lang="en-US" sz="1200" dirty="0" err="1"/>
              <a:t>CanRead</a:t>
            </a:r>
            <a:r>
              <a:rPr lang="en-US" sz="1200" dirty="0"/>
              <a:t> [S p </a:t>
            </a:r>
            <a:r>
              <a:rPr lang="en-US" sz="1200" dirty="0" err="1"/>
              <a:t>sid</a:t>
            </a:r>
            <a:r>
              <a:rPr lang="en-US" sz="1200" dirty="0"/>
              <a:t>]) ⊓</a:t>
            </a:r>
            <a:r>
              <a:rPr lang="el-GR" sz="1200" dirty="0"/>
              <a:t> </a:t>
            </a:r>
            <a:r>
              <a:rPr lang="en-US" sz="1200" dirty="0"/>
              <a:t>(. . .)</a:t>
            </a:r>
          </a:p>
          <a:p>
            <a:pPr marL="0" indent="0">
              <a:buNone/>
            </a:pPr>
            <a:r>
              <a:rPr lang="en-US" sz="1200" dirty="0"/>
              <a:t>.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B0985-95F8-4BD5-84EE-7C957B69DD10}"/>
              </a:ext>
            </a:extLst>
          </p:cNvPr>
          <p:cNvSpPr txBox="1"/>
          <p:nvPr/>
        </p:nvSpPr>
        <p:spPr>
          <a:xfrm>
            <a:off x="416849" y="3517341"/>
            <a:ext cx="611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We </a:t>
            </a:r>
            <a:r>
              <a:rPr lang="en-US" b="1" dirty="0"/>
              <a:t>generate target labels </a:t>
            </a:r>
            <a:r>
              <a:rPr lang="en-US" dirty="0"/>
              <a:t>for every step of the handshake: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CEE8F-54C9-43D4-9CE4-E2260C05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0035" r="20105" b="16410"/>
          <a:stretch/>
        </p:blipFill>
        <p:spPr>
          <a:xfrm>
            <a:off x="6753077" y="2652425"/>
            <a:ext cx="4929908" cy="2473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AEE835-D108-4FE7-A04B-811D7607FBE4}"/>
              </a:ext>
            </a:extLst>
          </p:cNvPr>
          <p:cNvSpPr txBox="1"/>
          <p:nvPr/>
        </p:nvSpPr>
        <p:spPr>
          <a:xfrm>
            <a:off x="6625061" y="2041298"/>
            <a:ext cx="492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We </a:t>
            </a:r>
            <a:r>
              <a:rPr lang="en-US" b="1" dirty="0"/>
              <a:t>formalize the Noise security levels </a:t>
            </a:r>
            <a:r>
              <a:rPr lang="en-US" dirty="0"/>
              <a:t>with predicates over labels: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3A9F3-52D0-4C9D-92AF-783FDFA43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44001" r="19625" b="25999"/>
          <a:stretch/>
        </p:blipFill>
        <p:spPr>
          <a:xfrm>
            <a:off x="7622323" y="5168449"/>
            <a:ext cx="3027309" cy="683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01DCEF-1000-4C2D-9959-96B8FDB93458}"/>
              </a:ext>
            </a:extLst>
          </p:cNvPr>
          <p:cNvSpPr txBox="1"/>
          <p:nvPr/>
        </p:nvSpPr>
        <p:spPr>
          <a:xfrm>
            <a:off x="6625061" y="5990371"/>
            <a:ext cx="519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We prove that those </a:t>
            </a:r>
            <a:r>
              <a:rPr lang="en-US" b="1" dirty="0"/>
              <a:t>security predicates are satisfied </a:t>
            </a:r>
            <a:r>
              <a:rPr lang="en-US" dirty="0"/>
              <a:t>by the target labels by combining 3. and 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08CAD-3E63-4C99-A5E0-958B17B89064}"/>
              </a:ext>
            </a:extLst>
          </p:cNvPr>
          <p:cNvSpPr txBox="1"/>
          <p:nvPr/>
        </p:nvSpPr>
        <p:spPr>
          <a:xfrm>
            <a:off x="416849" y="5959891"/>
            <a:ext cx="586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We prove that the </a:t>
            </a:r>
            <a:r>
              <a:rPr lang="en-US" b="1" dirty="0"/>
              <a:t>handshake state meets </a:t>
            </a:r>
            <a:r>
              <a:rPr lang="en-US" dirty="0"/>
              <a:t>at each stage of the protocol the </a:t>
            </a:r>
            <a:r>
              <a:rPr lang="en-US" b="1" dirty="0"/>
              <a:t>corresponding security label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ABB02-7EFE-4C35-B2C5-2C95ADC43F1B}"/>
              </a:ext>
            </a:extLst>
          </p:cNvPr>
          <p:cNvSpPr txBox="1"/>
          <p:nvPr/>
        </p:nvSpPr>
        <p:spPr>
          <a:xfrm>
            <a:off x="6625061" y="1049804"/>
            <a:ext cx="536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We prove an </a:t>
            </a:r>
            <a:r>
              <a:rPr lang="en-US" b="1" dirty="0"/>
              <a:t>ephemeral authentication invariant </a:t>
            </a:r>
            <a:r>
              <a:rPr lang="en-US" dirty="0"/>
              <a:t>to link the remote ephemeral to the remote static (while remote static is validated by certification function)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4B212A-3579-4301-8649-875C3A01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Strong forward secrecy">
            <a:extLst>
              <a:ext uri="{FF2B5EF4-FFF2-40B4-BE49-F238E27FC236}">
                <a16:creationId xmlns:a16="http://schemas.microsoft.com/office/drawing/2014/main" id="{9511F757-22B3-469E-A585-E7009945C925}"/>
              </a:ext>
            </a:extLst>
          </p:cNvPr>
          <p:cNvGrpSpPr/>
          <p:nvPr/>
        </p:nvGrpSpPr>
        <p:grpSpPr>
          <a:xfrm>
            <a:off x="4142242" y="4368875"/>
            <a:ext cx="7412727" cy="665381"/>
            <a:chOff x="4142242" y="4368875"/>
            <a:chExt cx="7412727" cy="66538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F7E792-CD4C-4DA4-BC4E-6055D17AA634}"/>
                </a:ext>
              </a:extLst>
            </p:cNvPr>
            <p:cNvSpPr/>
            <p:nvPr/>
          </p:nvSpPr>
          <p:spPr>
            <a:xfrm>
              <a:off x="6823710" y="4387925"/>
              <a:ext cx="4731259" cy="64633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6C15F0-BA91-4CEF-98E0-209C27C0DFE5}"/>
                </a:ext>
              </a:extLst>
            </p:cNvPr>
            <p:cNvSpPr txBox="1"/>
            <p:nvPr/>
          </p:nvSpPr>
          <p:spPr>
            <a:xfrm>
              <a:off x="4142242" y="4368875"/>
              <a:ext cx="268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F0000"/>
                  </a:solidFill>
                </a:rPr>
                <a:t>Strong forward-secrecy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3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6755AE-19FB-41A4-A85A-581874403052}"/>
              </a:ext>
            </a:extLst>
          </p:cNvPr>
          <p:cNvSpPr txBox="1"/>
          <p:nvPr/>
        </p:nvSpPr>
        <p:spPr>
          <a:xfrm>
            <a:off x="838200" y="1044315"/>
            <a:ext cx="1022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DY*: </a:t>
            </a:r>
            <a:r>
              <a:rPr lang="en-US" dirty="0"/>
              <a:t>framework for symbolic analysis developed in F*.</a:t>
            </a:r>
          </a:p>
          <a:p>
            <a:r>
              <a:rPr lang="en-US" dirty="0"/>
              <a:t>We do the security analysis </a:t>
            </a:r>
            <a:r>
              <a:rPr lang="en-US" b="1" dirty="0"/>
              <a:t>once and for all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F8150-0EC1-4214-8F39-87A9D7164BCD}"/>
              </a:ext>
            </a:extLst>
          </p:cNvPr>
          <p:cNvSpPr txBox="1"/>
          <p:nvPr/>
        </p:nvSpPr>
        <p:spPr>
          <a:xfrm>
            <a:off x="417574" y="1797459"/>
            <a:ext cx="722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We </a:t>
            </a:r>
            <a:r>
              <a:rPr lang="en-US" b="1" dirty="0"/>
              <a:t>add annotations </a:t>
            </a:r>
            <a:r>
              <a:rPr lang="en-US" dirty="0"/>
              <a:t>to types to reflect security properties: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BAF9-6669-4193-A26F-1C6B97094421}"/>
              </a:ext>
            </a:extLst>
          </p:cNvPr>
          <p:cNvSpPr txBox="1"/>
          <p:nvPr/>
        </p:nvSpPr>
        <p:spPr>
          <a:xfrm>
            <a:off x="478535" y="2183425"/>
            <a:ext cx="551383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DH signature (simplified)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join l1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label: l1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⊔ l2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D05AF7-40E6-4FA9-B062-9AA5425F2A8C}"/>
              </a:ext>
            </a:extLst>
          </p:cNvPr>
          <p:cNvSpPr txBox="1">
            <a:spLocks/>
          </p:cNvSpPr>
          <p:nvPr/>
        </p:nvSpPr>
        <p:spPr>
          <a:xfrm>
            <a:off x="838200" y="60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Security Analysis - </a:t>
            </a:r>
            <a:r>
              <a:rPr lang="en-US" dirty="0" err="1"/>
              <a:t>Dolev</a:t>
            </a:r>
            <a:r>
              <a:rPr lang="en-US" dirty="0"/>
              <a:t>-Yao*</a:t>
            </a:r>
          </a:p>
        </p:txBody>
      </p:sp>
      <p:sp>
        <p:nvSpPr>
          <p:cNvPr id="7" name="Pattern with colors">
            <a:extLst>
              <a:ext uri="{FF2B5EF4-FFF2-40B4-BE49-F238E27FC236}">
                <a16:creationId xmlns:a16="http://schemas.microsoft.com/office/drawing/2014/main" id="{FB132D66-5937-49B6-AD0D-49A522799CEB}"/>
              </a:ext>
            </a:extLst>
          </p:cNvPr>
          <p:cNvSpPr txBox="1">
            <a:spLocks/>
          </p:cNvSpPr>
          <p:nvPr/>
        </p:nvSpPr>
        <p:spPr>
          <a:xfrm>
            <a:off x="438382" y="3886673"/>
            <a:ext cx="5513834" cy="22324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IKpsk2</a:t>
            </a:r>
            <a:r>
              <a:rPr lang="en-US" sz="1200" dirty="0"/>
              <a:t> (from the responder’s point of view)</a:t>
            </a:r>
            <a:endParaRPr lang="en-US" sz="1200" b="1" dirty="0"/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←</a:t>
            </a:r>
            <a:r>
              <a:rPr lang="en-US" sz="1200" dirty="0"/>
              <a:t> s</a:t>
            </a:r>
          </a:p>
          <a:p>
            <a:pPr marL="0" indent="0">
              <a:buNone/>
            </a:pPr>
            <a:r>
              <a:rPr lang="en-US" sz="1200" b="1" dirty="0"/>
              <a:t>. . .</a:t>
            </a:r>
            <a:endParaRPr lang="en-US" sz="1200" b="1" dirty="0">
              <a:cs typeface="Calibri"/>
            </a:endParaRPr>
          </a:p>
          <a:p>
            <a:pPr marL="0" indent="0">
              <a:buNone/>
            </a:pPr>
            <a:r>
              <a:rPr lang="en-GB" sz="1200" dirty="0">
                <a:cs typeface="Calibri"/>
              </a:rPr>
              <a:t>→</a:t>
            </a:r>
            <a:r>
              <a:rPr lang="en-US" sz="1200" dirty="0"/>
              <a:t> e, es, s, ss, [d]	l1 = (</a:t>
            </a:r>
            <a:r>
              <a:rPr lang="en-US" sz="1200" dirty="0" err="1"/>
              <a:t>peer_eph_label</a:t>
            </a:r>
            <a:r>
              <a:rPr lang="en-US" sz="1200" dirty="0"/>
              <a:t> ⊔ </a:t>
            </a:r>
            <a:r>
              <a:rPr lang="en-US" sz="1200" dirty="0" err="1"/>
              <a:t>CanRead</a:t>
            </a:r>
            <a:r>
              <a:rPr lang="en-US" sz="1200" dirty="0"/>
              <a:t> [P p]) ⊓</a:t>
            </a:r>
            <a:r>
              <a:rPr lang="el-GR" sz="1200" dirty="0"/>
              <a:t> </a:t>
            </a:r>
            <a:r>
              <a:rPr lang="en-US" sz="1200" dirty="0"/>
              <a:t>(. . .)</a:t>
            </a:r>
            <a:endParaRPr lang="en-GB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←</a:t>
            </a:r>
            <a:r>
              <a:rPr lang="en-US" sz="1200" dirty="0"/>
              <a:t> e, </a:t>
            </a:r>
            <a:r>
              <a:rPr lang="en-US" sz="1200" dirty="0" err="1"/>
              <a:t>ee</a:t>
            </a:r>
            <a:r>
              <a:rPr lang="en-US" sz="1200" dirty="0"/>
              <a:t>, se, </a:t>
            </a:r>
            <a:r>
              <a:rPr lang="en-US" sz="1200" dirty="0" err="1"/>
              <a:t>psk</a:t>
            </a:r>
            <a:r>
              <a:rPr lang="en-US" sz="1200" dirty="0"/>
              <a:t>, [d]	l2 = (</a:t>
            </a:r>
            <a:r>
              <a:rPr lang="en-US" sz="1200" dirty="0" err="1"/>
              <a:t>peer_eph_label</a:t>
            </a:r>
            <a:r>
              <a:rPr lang="en-US" sz="1200" dirty="0"/>
              <a:t> ⊔ </a:t>
            </a:r>
            <a:r>
              <a:rPr lang="en-US" sz="1200" dirty="0" err="1"/>
              <a:t>CanRead</a:t>
            </a:r>
            <a:r>
              <a:rPr lang="en-US" sz="1200" dirty="0"/>
              <a:t> [P p]) ⊓</a:t>
            </a:r>
            <a:r>
              <a:rPr lang="el-GR" sz="1200" dirty="0"/>
              <a:t> </a:t>
            </a:r>
            <a:r>
              <a:rPr lang="en-US" sz="1200" dirty="0"/>
              <a:t>(. . .) ⊓</a:t>
            </a:r>
          </a:p>
          <a:p>
            <a:pPr marL="0" indent="0">
              <a:buNone/>
            </a:pPr>
            <a:r>
              <a:rPr lang="en-US" sz="1200" dirty="0"/>
              <a:t>		       (</a:t>
            </a:r>
            <a:r>
              <a:rPr lang="en-US" sz="1200" dirty="0" err="1"/>
              <a:t>peer_eph_label</a:t>
            </a:r>
            <a:r>
              <a:rPr lang="en-US" sz="1200" dirty="0"/>
              <a:t> ⊔ </a:t>
            </a:r>
            <a:r>
              <a:rPr lang="en-US" sz="1200" dirty="0" err="1"/>
              <a:t>CanRead</a:t>
            </a:r>
            <a:r>
              <a:rPr lang="en-US" sz="1200" dirty="0"/>
              <a:t> [S p </a:t>
            </a:r>
            <a:r>
              <a:rPr lang="en-US" sz="1200" dirty="0" err="1"/>
              <a:t>sid</a:t>
            </a:r>
            <a:r>
              <a:rPr lang="en-US" sz="1200" dirty="0"/>
              <a:t>]) ⊓</a:t>
            </a:r>
            <a:r>
              <a:rPr lang="el-GR" sz="1200" dirty="0"/>
              <a:t> </a:t>
            </a:r>
            <a:r>
              <a:rPr lang="en-US" sz="1200" dirty="0"/>
              <a:t>(. . .)</a:t>
            </a:r>
          </a:p>
          <a:p>
            <a:pPr marL="0" indent="0">
              <a:buNone/>
            </a:pPr>
            <a:r>
              <a:rPr lang="en-US" sz="1200" dirty="0"/>
              <a:t>.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B0985-95F8-4BD5-84EE-7C957B69DD10}"/>
              </a:ext>
            </a:extLst>
          </p:cNvPr>
          <p:cNvSpPr txBox="1"/>
          <p:nvPr/>
        </p:nvSpPr>
        <p:spPr>
          <a:xfrm>
            <a:off x="416849" y="3517341"/>
            <a:ext cx="611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We </a:t>
            </a:r>
            <a:r>
              <a:rPr lang="en-US" b="1" dirty="0"/>
              <a:t>generate target labels </a:t>
            </a:r>
            <a:r>
              <a:rPr lang="en-US" dirty="0"/>
              <a:t>for every step of the handshake: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CEE8F-54C9-43D4-9CE4-E2260C05D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0035" r="20105" b="16410"/>
          <a:stretch/>
        </p:blipFill>
        <p:spPr>
          <a:xfrm>
            <a:off x="6753077" y="2652425"/>
            <a:ext cx="4929908" cy="2473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AEE835-D108-4FE7-A04B-811D7607FBE4}"/>
              </a:ext>
            </a:extLst>
          </p:cNvPr>
          <p:cNvSpPr txBox="1"/>
          <p:nvPr/>
        </p:nvSpPr>
        <p:spPr>
          <a:xfrm>
            <a:off x="6625061" y="2041298"/>
            <a:ext cx="492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We </a:t>
            </a:r>
            <a:r>
              <a:rPr lang="en-US" b="1" dirty="0"/>
              <a:t>formalize the Noise security levels </a:t>
            </a:r>
            <a:r>
              <a:rPr lang="en-US" dirty="0"/>
              <a:t>with predicates over labels: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53A9F3-52D0-4C9D-92AF-783FDFA43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44001" r="19625" b="25999"/>
          <a:stretch/>
        </p:blipFill>
        <p:spPr>
          <a:xfrm>
            <a:off x="7622323" y="5168449"/>
            <a:ext cx="3027309" cy="683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01DCEF-1000-4C2D-9959-96B8FDB93458}"/>
              </a:ext>
            </a:extLst>
          </p:cNvPr>
          <p:cNvSpPr txBox="1"/>
          <p:nvPr/>
        </p:nvSpPr>
        <p:spPr>
          <a:xfrm>
            <a:off x="6625061" y="5990371"/>
            <a:ext cx="519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We prove that those </a:t>
            </a:r>
            <a:r>
              <a:rPr lang="en-US" b="1" dirty="0"/>
              <a:t>security predicates are satisfied </a:t>
            </a:r>
            <a:r>
              <a:rPr lang="en-US" dirty="0"/>
              <a:t>by the target labels by combining 3. and 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08CAD-3E63-4C99-A5E0-958B17B89064}"/>
              </a:ext>
            </a:extLst>
          </p:cNvPr>
          <p:cNvSpPr txBox="1"/>
          <p:nvPr/>
        </p:nvSpPr>
        <p:spPr>
          <a:xfrm>
            <a:off x="416849" y="5959891"/>
            <a:ext cx="5862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We prove that the </a:t>
            </a:r>
            <a:r>
              <a:rPr lang="en-US" b="1" dirty="0"/>
              <a:t>handshake state meets </a:t>
            </a:r>
            <a:r>
              <a:rPr lang="en-US" dirty="0"/>
              <a:t>at each stage of the protocol the </a:t>
            </a:r>
            <a:r>
              <a:rPr lang="en-US" b="1" dirty="0"/>
              <a:t>corresponding security label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EABB02-7EFE-4C35-B2C5-2C95ADC43F1B}"/>
              </a:ext>
            </a:extLst>
          </p:cNvPr>
          <p:cNvSpPr txBox="1"/>
          <p:nvPr/>
        </p:nvSpPr>
        <p:spPr>
          <a:xfrm>
            <a:off x="6625061" y="1049804"/>
            <a:ext cx="536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We prove an </a:t>
            </a:r>
            <a:r>
              <a:rPr lang="en-US" b="1" dirty="0"/>
              <a:t>ephemeral authentication invariant </a:t>
            </a:r>
            <a:r>
              <a:rPr lang="en-US" dirty="0"/>
              <a:t>to link the remote ephemeral to the remote static (while remote static is validated by certification function)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4B212A-3579-4301-8649-875C3A01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Strong forward secrecy">
            <a:extLst>
              <a:ext uri="{FF2B5EF4-FFF2-40B4-BE49-F238E27FC236}">
                <a16:creationId xmlns:a16="http://schemas.microsoft.com/office/drawing/2014/main" id="{9511F757-22B3-469E-A585-E7009945C925}"/>
              </a:ext>
            </a:extLst>
          </p:cNvPr>
          <p:cNvGrpSpPr/>
          <p:nvPr/>
        </p:nvGrpSpPr>
        <p:grpSpPr>
          <a:xfrm>
            <a:off x="4142242" y="4368875"/>
            <a:ext cx="7412727" cy="665381"/>
            <a:chOff x="4142242" y="4368875"/>
            <a:chExt cx="7412727" cy="66538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1F7E792-CD4C-4DA4-BC4E-6055D17AA634}"/>
                </a:ext>
              </a:extLst>
            </p:cNvPr>
            <p:cNvSpPr/>
            <p:nvPr/>
          </p:nvSpPr>
          <p:spPr>
            <a:xfrm>
              <a:off x="6823710" y="4387925"/>
              <a:ext cx="4731259" cy="64633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6C15F0-BA91-4CEF-98E0-209C27C0DFE5}"/>
                </a:ext>
              </a:extLst>
            </p:cNvPr>
            <p:cNvSpPr txBox="1"/>
            <p:nvPr/>
          </p:nvSpPr>
          <p:spPr>
            <a:xfrm>
              <a:off x="4142242" y="4368875"/>
              <a:ext cx="268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F0000"/>
                  </a:solidFill>
                </a:rPr>
                <a:t>Strong forward-secrecy</a:t>
              </a:r>
            </a:p>
          </p:txBody>
        </p:sp>
      </p:grpSp>
      <p:sp>
        <p:nvSpPr>
          <p:cNvPr id="18" name="DH signature Alice Bob">
            <a:extLst>
              <a:ext uri="{FF2B5EF4-FFF2-40B4-BE49-F238E27FC236}">
                <a16:creationId xmlns:a16="http://schemas.microsoft.com/office/drawing/2014/main" id="{6BD688EF-9FD3-4B0E-AAB8-D2FA8704D31C}"/>
              </a:ext>
            </a:extLst>
          </p:cNvPr>
          <p:cNvSpPr txBox="1"/>
          <p:nvPr/>
        </p:nvSpPr>
        <p:spPr>
          <a:xfrm>
            <a:off x="478535" y="2183425"/>
            <a:ext cx="551383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DH signature (simplified)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dh’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Alice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Bob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join 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Alice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Bob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Alice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⊔ Bob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7" grpId="0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6755AE-19FB-41A4-A85A-581874403052}"/>
              </a:ext>
            </a:extLst>
          </p:cNvPr>
          <p:cNvSpPr txBox="1"/>
          <p:nvPr/>
        </p:nvSpPr>
        <p:spPr>
          <a:xfrm>
            <a:off x="838198" y="1554873"/>
            <a:ext cx="1022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DY*: framework for symbolic analysis developed in F*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F8150-0EC1-4214-8F39-87A9D7164BCD}"/>
              </a:ext>
            </a:extLst>
          </p:cNvPr>
          <p:cNvSpPr txBox="1"/>
          <p:nvPr/>
        </p:nvSpPr>
        <p:spPr>
          <a:xfrm>
            <a:off x="838198" y="2236371"/>
            <a:ext cx="790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labels for the data-types: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dirty="0"/>
              <a:t>: only principal </a:t>
            </a:r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/>
              <a:t> can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dirty="0"/>
              <a:t> : only principal </a:t>
            </a:r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/>
              <a:t> at session </a:t>
            </a:r>
            <a:r>
              <a:rPr lang="en-US" dirty="0" err="1">
                <a:latin typeface="Consolas" panose="020B0609020204030204" pitchFamily="49" charset="0"/>
              </a:rPr>
              <a:t>sid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15EA1-345B-4CF6-9EFA-B8B7CCC146DE}"/>
              </a:ext>
            </a:extLst>
          </p:cNvPr>
          <p:cNvSpPr txBox="1"/>
          <p:nvPr/>
        </p:nvSpPr>
        <p:spPr>
          <a:xfrm>
            <a:off x="838198" y="3373627"/>
            <a:ext cx="790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Annotate the data types to give them usages and labels: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/>
              <a:t>: private key of label </a:t>
            </a:r>
            <a:r>
              <a:rPr lang="en-US" dirty="0">
                <a:latin typeface="Consolas" panose="020B0609020204030204" pitchFamily="49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dh_public_key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 </a:t>
            </a:r>
            <a:r>
              <a:rPr lang="en-US" dirty="0"/>
              <a:t>: public key associated to a private key of label </a:t>
            </a:r>
            <a:r>
              <a:rPr lang="en-US" dirty="0"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BAF9-6669-4193-A26F-1C6B97094421}"/>
              </a:ext>
            </a:extLst>
          </p:cNvPr>
          <p:cNvSpPr txBox="1"/>
          <p:nvPr/>
        </p:nvSpPr>
        <p:spPr>
          <a:xfrm>
            <a:off x="2842259" y="4771177"/>
            <a:ext cx="650748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DH signature (simplified)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join l1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l1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⊔ l2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D05AF7-40E6-4FA9-B062-9AA5425F2A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Security Analysis - </a:t>
            </a:r>
            <a:r>
              <a:rPr lang="en-US" dirty="0" err="1"/>
              <a:t>Dolev</a:t>
            </a:r>
            <a:r>
              <a:rPr lang="en-US" dirty="0"/>
              <a:t>-Yao*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0B3BF-5DDC-4F40-A018-B7A4C441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2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indows logo">
            <a:extLst>
              <a:ext uri="{FF2B5EF4-FFF2-40B4-BE49-F238E27FC236}">
                <a16:creationId xmlns:a16="http://schemas.microsoft.com/office/drawing/2014/main" id="{4C9EFD9A-3E6D-43E8-A7B4-2336AD3D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66" y="1436295"/>
            <a:ext cx="3128949" cy="20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3D418F3-C262-4AAC-BFD5-A8ABF9E3E1E9}"/>
              </a:ext>
            </a:extLst>
          </p:cNvPr>
          <p:cNvSpPr txBox="1"/>
          <p:nvPr/>
        </p:nvSpPr>
        <p:spPr>
          <a:xfrm>
            <a:off x="224148" y="2703003"/>
            <a:ext cx="561275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525051"/>
                  </a:gs>
                  <a:gs pos="30000">
                    <a:srgbClr val="525051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A3DEEF4E-8675-4F51-AFFA-1FECCA571883}"/>
              </a:ext>
            </a:extLst>
          </p:cNvPr>
          <p:cNvSpPr txBox="1">
            <a:spLocks/>
          </p:cNvSpPr>
          <p:nvPr/>
        </p:nvSpPr>
        <p:spPr>
          <a:xfrm>
            <a:off x="570155" y="224865"/>
            <a:ext cx="11145579" cy="15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Verified software secure software now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74" name="AutoShape 2" descr="Image result for windows logo">
            <a:extLst>
              <a:ext uri="{FF2B5EF4-FFF2-40B4-BE49-F238E27FC236}">
                <a16:creationId xmlns:a16="http://schemas.microsoft.com/office/drawing/2014/main" id="{243F4E48-6129-4CDE-B7A3-3F0B07805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0707" y="-86315"/>
            <a:ext cx="64516" cy="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250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752963D-6A7F-4A0E-97A7-F4604AAA8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44" y="4250096"/>
            <a:ext cx="2456183" cy="133792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7B03481-2D23-4D9C-B7EB-0852C9BFB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1" y="2122017"/>
            <a:ext cx="639643" cy="660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61EBB2-C547-4B97-89DB-B487B24941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52" y="3429000"/>
            <a:ext cx="660687" cy="713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5552DE-21EB-4552-BBE4-48BFAD0D4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4" y="3445261"/>
            <a:ext cx="618148" cy="6041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24A27E-B8CB-714C-B3A1-80F6BC43FC89}"/>
              </a:ext>
            </a:extLst>
          </p:cNvPr>
          <p:cNvGrpSpPr/>
          <p:nvPr/>
        </p:nvGrpSpPr>
        <p:grpSpPr>
          <a:xfrm>
            <a:off x="224148" y="5802136"/>
            <a:ext cx="976759" cy="705110"/>
            <a:chOff x="3030525" y="409703"/>
            <a:chExt cx="976759" cy="7051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64ED2A-90F5-4831-9E69-C55EB93F9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8719" b="16167"/>
            <a:stretch/>
          </p:blipFill>
          <p:spPr>
            <a:xfrm>
              <a:off x="3081096" y="744271"/>
              <a:ext cx="926188" cy="37054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890D5A5-B4AE-47D8-AE2C-DA8559F61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9184" b="11620"/>
            <a:stretch/>
          </p:blipFill>
          <p:spPr>
            <a:xfrm>
              <a:off x="3030525" y="409703"/>
              <a:ext cx="917777" cy="390636"/>
            </a:xfrm>
            <a:prstGeom prst="rect">
              <a:avLst/>
            </a:prstGeom>
          </p:spPr>
        </p:pic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3CFD8195-0B10-438F-8518-0FB4A3C863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51" y="3481424"/>
            <a:ext cx="660855" cy="66085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99DC249-5F8E-457E-A91F-D509EE956F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51" y="4669212"/>
            <a:ext cx="664807" cy="664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EADEEA-13B6-DE4B-86C4-4F68D381E28C}"/>
              </a:ext>
            </a:extLst>
          </p:cNvPr>
          <p:cNvSpPr txBox="1"/>
          <p:nvPr/>
        </p:nvSpPr>
        <p:spPr>
          <a:xfrm>
            <a:off x="1473798" y="2205318"/>
            <a:ext cx="484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NSS verified crypto library</a:t>
            </a:r>
            <a:br>
              <a:rPr lang="en-US"/>
            </a:br>
            <a:r>
              <a:rPr lang="en-US"/>
              <a:t>Piecewise approach, totaling 25% of their LoC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A7B8B-9887-834B-8EEC-704E7A73FE3C}"/>
              </a:ext>
            </a:extLst>
          </p:cNvPr>
          <p:cNvSpPr txBox="1"/>
          <p:nvPr/>
        </p:nvSpPr>
        <p:spPr>
          <a:xfrm>
            <a:off x="2194560" y="3560781"/>
            <a:ext cx="34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via Wireguard VPN</a:t>
            </a:r>
            <a:br>
              <a:rPr lang="en-US"/>
            </a:br>
            <a:r>
              <a:rPr lang="en-US"/>
              <a:t>Currently only Curve25519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105C0-D8CD-724E-9E24-3CC11B80712C}"/>
              </a:ext>
            </a:extLst>
          </p:cNvPr>
          <p:cNvSpPr txBox="1"/>
          <p:nvPr/>
        </p:nvSpPr>
        <p:spPr>
          <a:xfrm>
            <a:off x="1473798" y="4669212"/>
            <a:ext cx="406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via Ocaml bindings</a:t>
            </a:r>
          </a:p>
          <a:p>
            <a:r>
              <a:rPr lang="en-US"/>
              <a:t>taking all of EverCrypt (esp. P256)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D52D4-1A43-D945-81F7-06A00457D828}"/>
              </a:ext>
            </a:extLst>
          </p:cNvPr>
          <p:cNvSpPr txBox="1"/>
          <p:nvPr/>
        </p:nvSpPr>
        <p:spPr>
          <a:xfrm>
            <a:off x="1473798" y="5869606"/>
            <a:ext cx="356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Curve25519 and others</a:t>
            </a:r>
            <a:br>
              <a:rPr lang="en-US"/>
            </a:br>
            <a:r>
              <a:rPr lang="en-US"/>
              <a:t>Piecewise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18B44-EA53-8846-8671-8DE19486FDE6}"/>
              </a:ext>
            </a:extLst>
          </p:cNvPr>
          <p:cNvSpPr txBox="1"/>
          <p:nvPr/>
        </p:nvSpPr>
        <p:spPr>
          <a:xfrm>
            <a:off x="9735671" y="2205318"/>
            <a:ext cx="228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MSQUIC</a:t>
            </a:r>
          </a:p>
          <a:p>
            <a:r>
              <a:rPr lang="en-US" dirty="0"/>
              <a:t>handshake + crypto</a:t>
            </a:r>
            <a:br>
              <a:rPr lang="en-US" dirty="0"/>
            </a:br>
            <a:r>
              <a:rPr lang="en-US" dirty="0"/>
              <a:t>parsers in </a:t>
            </a:r>
            <a:r>
              <a:rPr lang="en-US" dirty="0" err="1"/>
              <a:t>HyperV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8B0DA-31A6-2748-B3DB-B03B5D8F38A8}"/>
              </a:ext>
            </a:extLst>
          </p:cNvPr>
          <p:cNvSpPr txBox="1"/>
          <p:nvPr/>
        </p:nvSpPr>
        <p:spPr>
          <a:xfrm>
            <a:off x="8250540" y="3495948"/>
            <a:ext cx="325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CCF (aka Entreprise Blockchain)</a:t>
            </a:r>
          </a:p>
          <a:p>
            <a:r>
              <a:rPr lang="en-US"/>
              <a:t>EverCrypt hashes + MerkleTree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A3338A-CCF8-1A4C-A158-553666AD907A}"/>
              </a:ext>
            </a:extLst>
          </p:cNvPr>
          <p:cNvSpPr txBox="1"/>
          <p:nvPr/>
        </p:nvSpPr>
        <p:spPr>
          <a:xfrm>
            <a:off x="8337176" y="4669212"/>
            <a:ext cx="305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Kaizala (enterprise messaging)</a:t>
            </a:r>
          </a:p>
          <a:p>
            <a:r>
              <a:rPr lang="en-US"/>
              <a:t>QUIC + whole stack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FA8C5A-AC7C-7445-B16D-5A37AD5BEC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8351" y="5628680"/>
            <a:ext cx="2931267" cy="4818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0561AF-2183-C04C-95F1-F9BE65B41E08}"/>
              </a:ext>
            </a:extLst>
          </p:cNvPr>
          <p:cNvSpPr txBox="1"/>
          <p:nvPr/>
        </p:nvSpPr>
        <p:spPr>
          <a:xfrm>
            <a:off x="8952877" y="6110532"/>
            <a:ext cx="30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verified primitives</a:t>
            </a:r>
          </a:p>
        </p:txBody>
      </p:sp>
    </p:spTree>
    <p:extLst>
      <p:ext uri="{BB962C8B-B14F-4D97-AF65-F5344CB8AC3E}">
        <p14:creationId xmlns:p14="http://schemas.microsoft.com/office/powerpoint/2010/main" val="139692665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102719C-21E6-4B92-B396-7A719DD653DC}"/>
              </a:ext>
            </a:extLst>
          </p:cNvPr>
          <p:cNvSpPr txBox="1"/>
          <p:nvPr/>
        </p:nvSpPr>
        <p:spPr>
          <a:xfrm>
            <a:off x="2114630" y="5823166"/>
            <a:ext cx="7578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</a:p>
          <a:p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⊔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F822A9-0EA0-4A85-8488-7073B30DBABF}"/>
              </a:ext>
            </a:extLst>
          </p:cNvPr>
          <p:cNvSpPr txBox="1"/>
          <p:nvPr/>
        </p:nvSpPr>
        <p:spPr>
          <a:xfrm>
            <a:off x="2114630" y="5823166"/>
            <a:ext cx="7578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A517E-4EDB-4179-B41B-EAEF8AE9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49"/>
            <a:ext cx="10515600" cy="1325563"/>
          </a:xfrm>
        </p:spPr>
        <p:txBody>
          <a:bodyPr/>
          <a:lstStyle/>
          <a:p>
            <a:r>
              <a:rPr lang="en-US" dirty="0"/>
              <a:t>Security Analysis -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A4EC1-8D1E-49FF-B5D1-C8A4F4A5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37DDD-463E-4335-9635-9AA1FC7C5EE9}"/>
              </a:ext>
            </a:extLst>
          </p:cNvPr>
          <p:cNvSpPr txBox="1"/>
          <p:nvPr/>
        </p:nvSpPr>
        <p:spPr>
          <a:xfrm>
            <a:off x="389796" y="1351508"/>
            <a:ext cx="5413596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hash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"Noise_IKpsk2_25519_..."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dh_es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e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sk1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kdf2 ck1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dh_ss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s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kdf2 ck2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 (plain text)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cipher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aead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plain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Output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cipher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F9548-9DE7-42EF-9250-F9FEB9400CFB}"/>
              </a:ext>
            </a:extLst>
          </p:cNvPr>
          <p:cNvSpPr txBox="1"/>
          <p:nvPr/>
        </p:nvSpPr>
        <p:spPr>
          <a:xfrm>
            <a:off x="6198781" y="3622581"/>
            <a:ext cx="551383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DH signature (simplified)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dh_private_key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label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join l1 l2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label: l1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⊔ l2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B8505-7708-4412-9682-D1A72DE21BDE}"/>
              </a:ext>
            </a:extLst>
          </p:cNvPr>
          <p:cNvSpPr txBox="1"/>
          <p:nvPr/>
        </p:nvSpPr>
        <p:spPr>
          <a:xfrm>
            <a:off x="6198781" y="2319900"/>
            <a:ext cx="5513834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E58E8F-4C28-4E53-B98F-373D1D481938}"/>
              </a:ext>
            </a:extLst>
          </p:cNvPr>
          <p:cNvSpPr txBox="1">
            <a:spLocks/>
          </p:cNvSpPr>
          <p:nvPr/>
        </p:nvSpPr>
        <p:spPr>
          <a:xfrm>
            <a:off x="7771422" y="1122195"/>
            <a:ext cx="2073823" cy="44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cs typeface="Calibri"/>
              </a:rPr>
              <a:t> →  e,  es,  s,  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0EA10-9A27-497C-9E7B-0BB130324D70}"/>
              </a:ext>
            </a:extLst>
          </p:cNvPr>
          <p:cNvSpPr txBox="1">
            <a:spLocks/>
          </p:cNvSpPr>
          <p:nvPr/>
        </p:nvSpPr>
        <p:spPr>
          <a:xfrm>
            <a:off x="7408742" y="736764"/>
            <a:ext cx="1118899" cy="44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cs typeface="Calibri"/>
              </a:rPr>
              <a:t>Alice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AF4B85-ED8E-456B-A1FF-788A55E5BA01}"/>
              </a:ext>
            </a:extLst>
          </p:cNvPr>
          <p:cNvSpPr txBox="1">
            <a:spLocks/>
          </p:cNvSpPr>
          <p:nvPr/>
        </p:nvSpPr>
        <p:spPr>
          <a:xfrm>
            <a:off x="9021497" y="736764"/>
            <a:ext cx="1118899" cy="443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cs typeface="Calibri"/>
              </a:rPr>
              <a:t>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DD909-FC35-4EC1-8EE5-3BC9443F03F0}"/>
              </a:ext>
            </a:extLst>
          </p:cNvPr>
          <p:cNvSpPr txBox="1"/>
          <p:nvPr/>
        </p:nvSpPr>
        <p:spPr>
          <a:xfrm>
            <a:off x="6198781" y="1899033"/>
            <a:ext cx="530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Alice must have the following keys:</a:t>
            </a:r>
          </a:p>
        </p:txBody>
      </p:sp>
      <p:cxnSp>
        <p:nvCxnSpPr>
          <p:cNvPr id="18" name="arrow dh_ss">
            <a:extLst>
              <a:ext uri="{FF2B5EF4-FFF2-40B4-BE49-F238E27FC236}">
                <a16:creationId xmlns:a16="http://schemas.microsoft.com/office/drawing/2014/main" id="{519FE804-39BB-4D66-B7DF-C3C0FC8BD1C5}"/>
              </a:ext>
            </a:extLst>
          </p:cNvPr>
          <p:cNvCxnSpPr>
            <a:cxnSpLocks/>
            <a:stCxn id="19" idx="1"/>
            <a:endCxn id="21" idx="1"/>
          </p:cNvCxnSpPr>
          <p:nvPr/>
        </p:nvCxnSpPr>
        <p:spPr>
          <a:xfrm rot="10800000" flipH="1" flipV="1">
            <a:off x="479385" y="3737997"/>
            <a:ext cx="1693550" cy="2762866"/>
          </a:xfrm>
          <a:prstGeom prst="bentConnector3">
            <a:avLst>
              <a:gd name="adj1" fmla="val -1637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h_ss code rect">
            <a:extLst>
              <a:ext uri="{FF2B5EF4-FFF2-40B4-BE49-F238E27FC236}">
                <a16:creationId xmlns:a16="http://schemas.microsoft.com/office/drawing/2014/main" id="{70F8D76A-F679-46BB-AD8C-8E448241B3F8}"/>
              </a:ext>
            </a:extLst>
          </p:cNvPr>
          <p:cNvSpPr/>
          <p:nvPr/>
        </p:nvSpPr>
        <p:spPr>
          <a:xfrm>
            <a:off x="479385" y="3622581"/>
            <a:ext cx="2483734" cy="23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h_es code rect">
            <a:extLst>
              <a:ext uri="{FF2B5EF4-FFF2-40B4-BE49-F238E27FC236}">
                <a16:creationId xmlns:a16="http://schemas.microsoft.com/office/drawing/2014/main" id="{60B9988A-2EC4-4913-8D38-7031F4C913B9}"/>
              </a:ext>
            </a:extLst>
          </p:cNvPr>
          <p:cNvSpPr/>
          <p:nvPr/>
        </p:nvSpPr>
        <p:spPr>
          <a:xfrm>
            <a:off x="838200" y="2389348"/>
            <a:ext cx="2205942" cy="23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h_ss type rect">
            <a:extLst>
              <a:ext uri="{FF2B5EF4-FFF2-40B4-BE49-F238E27FC236}">
                <a16:creationId xmlns:a16="http://schemas.microsoft.com/office/drawing/2014/main" id="{F4A997D1-0DF8-453A-BFF5-D5B194FA90D9}"/>
              </a:ext>
            </a:extLst>
          </p:cNvPr>
          <p:cNvSpPr/>
          <p:nvPr/>
        </p:nvSpPr>
        <p:spPr>
          <a:xfrm>
            <a:off x="2172935" y="6371866"/>
            <a:ext cx="686012" cy="257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h_es type rect">
            <a:extLst>
              <a:ext uri="{FF2B5EF4-FFF2-40B4-BE49-F238E27FC236}">
                <a16:creationId xmlns:a16="http://schemas.microsoft.com/office/drawing/2014/main" id="{C4BF7EFC-7585-4E97-842F-7050E24C8042}"/>
              </a:ext>
            </a:extLst>
          </p:cNvPr>
          <p:cNvSpPr/>
          <p:nvPr/>
        </p:nvSpPr>
        <p:spPr>
          <a:xfrm>
            <a:off x="2172935" y="5888419"/>
            <a:ext cx="6635399" cy="31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arrow dh_es">
            <a:extLst>
              <a:ext uri="{FF2B5EF4-FFF2-40B4-BE49-F238E27FC236}">
                <a16:creationId xmlns:a16="http://schemas.microsoft.com/office/drawing/2014/main" id="{EDC81D5D-8EC1-4888-AB66-AB2F9C24B324}"/>
              </a:ext>
            </a:extLst>
          </p:cNvPr>
          <p:cNvCxnSpPr>
            <a:cxnSpLocks/>
            <a:stCxn id="20" idx="3"/>
            <a:endCxn id="22" idx="0"/>
          </p:cNvCxnSpPr>
          <p:nvPr/>
        </p:nvCxnSpPr>
        <p:spPr>
          <a:xfrm>
            <a:off x="3044142" y="2504764"/>
            <a:ext cx="2446493" cy="338365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7D49F5E-54DF-44EC-ACD6-90992C57BCE4}"/>
              </a:ext>
            </a:extLst>
          </p:cNvPr>
          <p:cNvSpPr txBox="1"/>
          <p:nvPr/>
        </p:nvSpPr>
        <p:spPr>
          <a:xfrm>
            <a:off x="7789868" y="4888606"/>
            <a:ext cx="410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 annotations are syntactic</a:t>
            </a:r>
          </a:p>
          <a:p>
            <a:pPr algn="ctr"/>
            <a:r>
              <a:rPr lang="en-US" sz="2400" b="1" dirty="0"/>
              <a:t>(labels are syntactic)</a:t>
            </a:r>
          </a:p>
        </p:txBody>
      </p:sp>
    </p:spTree>
    <p:extLst>
      <p:ext uri="{BB962C8B-B14F-4D97-AF65-F5344CB8AC3E}">
        <p14:creationId xmlns:p14="http://schemas.microsoft.com/office/powerpoint/2010/main" val="2332938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102719C-21E6-4B92-B396-7A719DD653DC}"/>
              </a:ext>
            </a:extLst>
          </p:cNvPr>
          <p:cNvSpPr txBox="1"/>
          <p:nvPr/>
        </p:nvSpPr>
        <p:spPr>
          <a:xfrm>
            <a:off x="5094293" y="1471322"/>
            <a:ext cx="669147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:=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⊔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"Alice"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⊔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A517E-4EDB-4179-B41B-EAEF8AE9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49"/>
            <a:ext cx="10515600" cy="1325563"/>
          </a:xfrm>
        </p:spPr>
        <p:txBody>
          <a:bodyPr/>
          <a:lstStyle/>
          <a:p>
            <a:r>
              <a:rPr lang="en-US" dirty="0"/>
              <a:t>Security Analysis -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A4EC1-8D1E-49FF-B5D1-C8A4F4A5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37DDD-463E-4335-9635-9AA1FC7C5EE9}"/>
              </a:ext>
            </a:extLst>
          </p:cNvPr>
          <p:cNvSpPr txBox="1"/>
          <p:nvPr/>
        </p:nvSpPr>
        <p:spPr>
          <a:xfrm>
            <a:off x="426111" y="1448021"/>
            <a:ext cx="4401507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hash 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"Noise_IKpsk2_..."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dh_es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e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sk1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kdf2 ck0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dh_ss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dh s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ck2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kdf2 ck2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d (plain text)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cipher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aead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plain</a:t>
            </a:r>
          </a:p>
          <a:p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Output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cipher</a:t>
            </a:r>
          </a:p>
        </p:txBody>
      </p:sp>
      <p:sp>
        <p:nvSpPr>
          <p:cNvPr id="19" name="dh_ss code rect">
            <a:extLst>
              <a:ext uri="{FF2B5EF4-FFF2-40B4-BE49-F238E27FC236}">
                <a16:creationId xmlns:a16="http://schemas.microsoft.com/office/drawing/2014/main" id="{70F8D76A-F679-46BB-AD8C-8E448241B3F8}"/>
              </a:ext>
            </a:extLst>
          </p:cNvPr>
          <p:cNvSpPr/>
          <p:nvPr/>
        </p:nvSpPr>
        <p:spPr>
          <a:xfrm>
            <a:off x="552537" y="3622581"/>
            <a:ext cx="2483734" cy="23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h_es code rect">
            <a:extLst>
              <a:ext uri="{FF2B5EF4-FFF2-40B4-BE49-F238E27FC236}">
                <a16:creationId xmlns:a16="http://schemas.microsoft.com/office/drawing/2014/main" id="{60B9988A-2EC4-4913-8D38-7031F4C913B9}"/>
              </a:ext>
            </a:extLst>
          </p:cNvPr>
          <p:cNvSpPr/>
          <p:nvPr/>
        </p:nvSpPr>
        <p:spPr>
          <a:xfrm>
            <a:off x="911352" y="2389348"/>
            <a:ext cx="2205942" cy="230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CADC38-34C9-47B6-B33E-056D132843D2}"/>
              </a:ext>
            </a:extLst>
          </p:cNvPr>
          <p:cNvSpPr txBox="1"/>
          <p:nvPr/>
        </p:nvSpPr>
        <p:spPr>
          <a:xfrm>
            <a:off x="5094293" y="2271453"/>
            <a:ext cx="669147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h_es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l_es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d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h_ss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dh_result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l_ss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8DDB9A-5FAD-43FF-BD8F-7A345D6BA454}"/>
              </a:ext>
            </a:extLst>
          </p:cNvPr>
          <p:cNvSpPr txBox="1"/>
          <p:nvPr/>
        </p:nvSpPr>
        <p:spPr>
          <a:xfrm>
            <a:off x="5094293" y="3071584"/>
            <a:ext cx="669147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ck0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chaining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ck1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chaining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(public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⊓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ck2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chaining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((public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⊓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⊓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F23E75-73B3-4831-909D-D07E442D669D}"/>
              </a:ext>
            </a:extLst>
          </p:cNvPr>
          <p:cNvSpPr txBox="1"/>
          <p:nvPr/>
        </p:nvSpPr>
        <p:spPr>
          <a:xfrm>
            <a:off x="5094293" y="4117938"/>
            <a:ext cx="667159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aead_encrypt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aead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encryption key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iv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nonce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plain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 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plaintext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ad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authentication data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msg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5D1F8B-003C-4B52-BD56-49C324541A9A}"/>
              </a:ext>
            </a:extLst>
          </p:cNvPr>
          <p:cNvSpPr/>
          <p:nvPr/>
        </p:nvSpPr>
        <p:spPr>
          <a:xfrm>
            <a:off x="5129853" y="4446450"/>
            <a:ext cx="468630" cy="193581"/>
          </a:xfrm>
          <a:prstGeom prst="rightArrow">
            <a:avLst>
              <a:gd name="adj1" fmla="val 50000"/>
              <a:gd name="adj2" fmla="val 883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148CFB5-7AEF-48A6-9786-FA084C544A6E}"/>
              </a:ext>
            </a:extLst>
          </p:cNvPr>
          <p:cNvSpPr/>
          <p:nvPr/>
        </p:nvSpPr>
        <p:spPr>
          <a:xfrm>
            <a:off x="5129853" y="4914342"/>
            <a:ext cx="468630" cy="193581"/>
          </a:xfrm>
          <a:prstGeom prst="rightArrow">
            <a:avLst>
              <a:gd name="adj1" fmla="val 50000"/>
              <a:gd name="adj2" fmla="val 883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C3AAA-24C1-411C-92AD-13AC4C2419C9}"/>
              </a:ext>
            </a:extLst>
          </p:cNvPr>
          <p:cNvSpPr txBox="1"/>
          <p:nvPr/>
        </p:nvSpPr>
        <p:spPr>
          <a:xfrm>
            <a:off x="426111" y="6246647"/>
            <a:ext cx="97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send the encrypted message: insert a </a:t>
            </a:r>
            <a:r>
              <a:rPr lang="en-US" b="1" dirty="0"/>
              <a:t>Send</a:t>
            </a:r>
            <a:r>
              <a:rPr lang="en-US" dirty="0"/>
              <a:t> even in a global trace</a:t>
            </a:r>
          </a:p>
        </p:txBody>
      </p:sp>
    </p:spTree>
    <p:extLst>
      <p:ext uri="{BB962C8B-B14F-4D97-AF65-F5344CB8AC3E}">
        <p14:creationId xmlns:p14="http://schemas.microsoft.com/office/powerpoint/2010/main" val="3995183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ttern">
            <a:extLst>
              <a:ext uri="{FF2B5EF4-FFF2-40B4-BE49-F238E27FC236}">
                <a16:creationId xmlns:a16="http://schemas.microsoft.com/office/drawing/2014/main" id="{64F733ED-C576-4E9E-907D-9E35911C0EAF}"/>
              </a:ext>
            </a:extLst>
          </p:cNvPr>
          <p:cNvSpPr txBox="1">
            <a:spLocks/>
          </p:cNvSpPr>
          <p:nvPr/>
        </p:nvSpPr>
        <p:spPr>
          <a:xfrm>
            <a:off x="784930" y="2095735"/>
            <a:ext cx="11175422" cy="2908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IKpsk2</a:t>
            </a:r>
            <a:r>
              <a:rPr lang="en-US" sz="1600" dirty="0"/>
              <a:t> (from the responder’s point of view)</a:t>
            </a:r>
            <a:endParaRPr lang="en-US" sz="1600" b="1" dirty="0"/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←</a:t>
            </a:r>
            <a:r>
              <a:rPr lang="en-US" sz="1600" dirty="0"/>
              <a:t> s</a:t>
            </a:r>
          </a:p>
          <a:p>
            <a:pPr marL="0" indent="0">
              <a:buNone/>
            </a:pPr>
            <a:r>
              <a:rPr lang="en-US" sz="1600" b="1" dirty="0"/>
              <a:t>... </a:t>
            </a:r>
            <a:endParaRPr lang="en-US" sz="1600" b="1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→</a:t>
            </a:r>
            <a:r>
              <a:rPr lang="en-US" sz="1600" dirty="0"/>
              <a:t> e, es, s, ss, [d]	(</a:t>
            </a:r>
            <a:r>
              <a:rPr lang="en-US" sz="1600" dirty="0" err="1"/>
              <a:t>peer_eph_label</a:t>
            </a:r>
            <a:r>
              <a:rPr lang="en-US" sz="1600" dirty="0"/>
              <a:t> ⊔ </a:t>
            </a:r>
            <a:r>
              <a:rPr lang="en-US" sz="1600" dirty="0" err="1"/>
              <a:t>CanRead</a:t>
            </a:r>
            <a:r>
              <a:rPr lang="en-US" sz="1600" dirty="0"/>
              <a:t> [P p]) ⊓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CanRead</a:t>
            </a:r>
            <a:r>
              <a:rPr lang="en-US" sz="1600" dirty="0"/>
              <a:t> [P peer] ⊔ </a:t>
            </a:r>
            <a:r>
              <a:rPr lang="en-US" sz="1600" dirty="0" err="1"/>
              <a:t>CanRead</a:t>
            </a:r>
            <a:r>
              <a:rPr lang="en-US" sz="1600" dirty="0"/>
              <a:t> [P p])</a:t>
            </a:r>
            <a:endParaRPr lang="en-GB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←</a:t>
            </a:r>
            <a:r>
              <a:rPr lang="en-US" sz="1600" dirty="0"/>
              <a:t> e, </a:t>
            </a:r>
            <a:r>
              <a:rPr lang="en-US" sz="1600" dirty="0" err="1"/>
              <a:t>ee</a:t>
            </a:r>
            <a:r>
              <a:rPr lang="en-US" sz="1600" dirty="0"/>
              <a:t>, se, </a:t>
            </a:r>
            <a:r>
              <a:rPr lang="en-US" sz="1600" dirty="0" err="1"/>
              <a:t>psk</a:t>
            </a:r>
            <a:r>
              <a:rPr lang="en-US" sz="1600" dirty="0"/>
              <a:t>, [d]	(</a:t>
            </a:r>
            <a:r>
              <a:rPr lang="en-US" sz="1600" dirty="0" err="1"/>
              <a:t>peer_eph_label</a:t>
            </a:r>
            <a:r>
              <a:rPr lang="en-US" sz="1600" dirty="0"/>
              <a:t> ⊔ </a:t>
            </a:r>
            <a:r>
              <a:rPr lang="en-US" sz="1600" dirty="0" err="1"/>
              <a:t>CanRead</a:t>
            </a:r>
            <a:r>
              <a:rPr lang="en-US" sz="1600" dirty="0"/>
              <a:t> [P p]) ⊓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CanRead</a:t>
            </a:r>
            <a:r>
              <a:rPr lang="en-US" sz="1600" dirty="0"/>
              <a:t> [P peer] ⊔ </a:t>
            </a:r>
            <a:r>
              <a:rPr lang="en-US" sz="1600" dirty="0" err="1"/>
              <a:t>CanRead</a:t>
            </a:r>
            <a:r>
              <a:rPr lang="en-US" sz="1600" dirty="0"/>
              <a:t> [P p]) ⊓</a:t>
            </a:r>
          </a:p>
          <a:p>
            <a:pPr marL="0" indent="0">
              <a:buNone/>
            </a:pPr>
            <a:r>
              <a:rPr lang="en-US" sz="1600" dirty="0"/>
              <a:t>		(</a:t>
            </a:r>
            <a:r>
              <a:rPr lang="en-US" sz="1600" dirty="0" err="1"/>
              <a:t>peer_eph_label</a:t>
            </a:r>
            <a:r>
              <a:rPr lang="en-US" sz="1600" dirty="0"/>
              <a:t> ⊔</a:t>
            </a:r>
            <a:r>
              <a:rPr lang="en-US" sz="1600" dirty="0" err="1"/>
              <a:t>CanRead</a:t>
            </a:r>
            <a:r>
              <a:rPr lang="en-US" sz="1600" dirty="0"/>
              <a:t> [S p </a:t>
            </a:r>
            <a:r>
              <a:rPr lang="en-US" sz="1600" dirty="0" err="1"/>
              <a:t>sid</a:t>
            </a:r>
            <a:r>
              <a:rPr lang="en-US" sz="1600" dirty="0"/>
              <a:t>]) ⊓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CanRead</a:t>
            </a:r>
            <a:r>
              <a:rPr lang="en-US" sz="1600" dirty="0"/>
              <a:t> [P peer] ⊔ </a:t>
            </a:r>
            <a:r>
              <a:rPr lang="en-US" sz="1600" dirty="0" err="1"/>
              <a:t>CanRead</a:t>
            </a:r>
            <a:r>
              <a:rPr lang="en-US" sz="1600" dirty="0"/>
              <a:t> [S p </a:t>
            </a:r>
            <a:r>
              <a:rPr lang="en-US" sz="1600" dirty="0" err="1"/>
              <a:t>sid</a:t>
            </a:r>
            <a:r>
              <a:rPr lang="en-US" sz="1600" dirty="0"/>
              <a:t>]) ⊓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CanRead</a:t>
            </a:r>
            <a:r>
              <a:rPr lang="en-US" sz="1600" dirty="0"/>
              <a:t> [P peer] ⊔ </a:t>
            </a:r>
            <a:r>
              <a:rPr lang="en-US" sz="1600" dirty="0" err="1"/>
              <a:t>CanRead</a:t>
            </a:r>
            <a:r>
              <a:rPr lang="en-US" sz="1600" dirty="0"/>
              <a:t> [P p])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←</a:t>
            </a:r>
            <a:r>
              <a:rPr lang="en-US" sz="1600" dirty="0"/>
              <a:t> [d]</a:t>
            </a: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→</a:t>
            </a:r>
            <a:r>
              <a:rPr lang="en-US" sz="1600" dirty="0"/>
              <a:t> [d]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←</a:t>
            </a:r>
            <a:r>
              <a:rPr lang="en-US" sz="1600" dirty="0"/>
              <a:t> [d]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6" name="Pattern with colors">
            <a:extLst>
              <a:ext uri="{FF2B5EF4-FFF2-40B4-BE49-F238E27FC236}">
                <a16:creationId xmlns:a16="http://schemas.microsoft.com/office/drawing/2014/main" id="{0404B470-9C35-4D57-AFF0-2FFD0791B86C}"/>
              </a:ext>
            </a:extLst>
          </p:cNvPr>
          <p:cNvSpPr txBox="1">
            <a:spLocks/>
          </p:cNvSpPr>
          <p:nvPr/>
        </p:nvSpPr>
        <p:spPr>
          <a:xfrm>
            <a:off x="784930" y="2095735"/>
            <a:ext cx="11175422" cy="2908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IKpsk2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(from the responder’s point of view)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</a:t>
            </a:r>
            <a:r>
              <a:rPr lang="en-US" sz="1600" dirty="0">
                <a:solidFill>
                  <a:srgbClr val="0070C0"/>
                </a:solidFill>
              </a:rPr>
              <a:t>es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s, </a:t>
            </a:r>
            <a:r>
              <a:rPr lang="en-US" sz="1600" dirty="0">
                <a:solidFill>
                  <a:srgbClr val="00B050"/>
                </a:solidFill>
              </a:rPr>
              <a:t>ss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[d]	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dirty="0" err="1">
                <a:solidFill>
                  <a:srgbClr val="0070C0"/>
                </a:solidFill>
              </a:rPr>
              <a:t>peer_eph_label</a:t>
            </a:r>
            <a:r>
              <a:rPr lang="en-US" sz="1600" dirty="0">
                <a:solidFill>
                  <a:srgbClr val="0070C0"/>
                </a:solidFill>
              </a:rPr>
              <a:t> ⊔ </a:t>
            </a:r>
            <a:r>
              <a:rPr lang="en-US" sz="1600" dirty="0" err="1">
                <a:solidFill>
                  <a:srgbClr val="0070C0"/>
                </a:solidFill>
              </a:rPr>
              <a:t>CanRead</a:t>
            </a:r>
            <a:r>
              <a:rPr lang="en-US" sz="1600" dirty="0">
                <a:solidFill>
                  <a:srgbClr val="0070C0"/>
                </a:solidFill>
              </a:rPr>
              <a:t> [P p]) </a:t>
            </a:r>
            <a:r>
              <a:rPr lang="en-US" sz="1600" dirty="0"/>
              <a:t>⊓</a:t>
            </a:r>
            <a:r>
              <a:rPr lang="el-GR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(</a:t>
            </a:r>
            <a:r>
              <a:rPr lang="en-US" sz="1600" dirty="0" err="1">
                <a:solidFill>
                  <a:srgbClr val="00B050"/>
                </a:solidFill>
              </a:rPr>
              <a:t>CanRead</a:t>
            </a:r>
            <a:r>
              <a:rPr lang="en-US" sz="1600" dirty="0">
                <a:solidFill>
                  <a:srgbClr val="00B050"/>
                </a:solidFill>
              </a:rPr>
              <a:t> [P peer] ⊔ </a:t>
            </a:r>
            <a:r>
              <a:rPr lang="en-US" sz="1600" dirty="0" err="1">
                <a:solidFill>
                  <a:srgbClr val="00B050"/>
                </a:solidFill>
              </a:rPr>
              <a:t>CanRead</a:t>
            </a:r>
            <a:r>
              <a:rPr lang="en-US" sz="1600" dirty="0">
                <a:solidFill>
                  <a:srgbClr val="00B050"/>
                </a:solidFill>
              </a:rPr>
              <a:t> [P p])</a:t>
            </a:r>
            <a:endParaRPr lang="en-GB" sz="1600" dirty="0">
              <a:solidFill>
                <a:srgbClr val="00B05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psk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[d]	(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peer_eph_label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/>
              <a:t>⊔ </a:t>
            </a:r>
            <a:r>
              <a:rPr lang="en-US" sz="1600" dirty="0" err="1"/>
              <a:t>CanRead</a:t>
            </a:r>
            <a:r>
              <a:rPr lang="en-US" sz="1600" dirty="0"/>
              <a:t> [P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p]) </a:t>
            </a:r>
            <a:r>
              <a:rPr lang="en-US" sz="1600" dirty="0"/>
              <a:t>⊓</a:t>
            </a:r>
            <a:r>
              <a:rPr lang="el-GR" sz="1600" dirty="0"/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CanRead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[P peer] </a:t>
            </a:r>
            <a:r>
              <a:rPr lang="en-US" sz="1600" dirty="0"/>
              <a:t>⊔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CanRead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[P p]) </a:t>
            </a:r>
            <a:r>
              <a:rPr lang="en-US" sz="1600" dirty="0"/>
              <a:t>⊓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(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peer_eph_label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/>
              <a:t>⊔</a:t>
            </a:r>
            <a:r>
              <a:rPr lang="en-US" sz="1600" dirty="0" err="1"/>
              <a:t>CanRead</a:t>
            </a:r>
            <a:r>
              <a:rPr lang="en-US" sz="1600" dirty="0"/>
              <a:t> [S p </a:t>
            </a:r>
            <a:r>
              <a:rPr lang="en-US" sz="1600" dirty="0" err="1"/>
              <a:t>sid</a:t>
            </a:r>
            <a:r>
              <a:rPr lang="en-US" sz="1600" dirty="0"/>
              <a:t>]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1600" dirty="0"/>
              <a:t>⊓</a:t>
            </a:r>
            <a:r>
              <a:rPr lang="el-GR" sz="1600" dirty="0"/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CanRead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[P peer] </a:t>
            </a:r>
            <a:r>
              <a:rPr lang="en-US" sz="1600" dirty="0"/>
              <a:t>⊔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/>
              <a:t>CanRead</a:t>
            </a:r>
            <a:r>
              <a:rPr lang="en-US" sz="1600" dirty="0"/>
              <a:t> [S p </a:t>
            </a:r>
            <a:r>
              <a:rPr lang="en-US" sz="1600" dirty="0" err="1"/>
              <a:t>sid</a:t>
            </a:r>
            <a:r>
              <a:rPr lang="en-US" sz="1600" dirty="0"/>
              <a:t>]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1600" dirty="0"/>
              <a:t>⊓</a:t>
            </a:r>
            <a:r>
              <a:rPr lang="el-GR" sz="1600" dirty="0"/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CanRead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[P peer] </a:t>
            </a:r>
            <a:r>
              <a:rPr lang="en-US" sz="1600" dirty="0"/>
              <a:t>⊔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CanRead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[P p])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initiator_ephemeral">
            <a:extLst>
              <a:ext uri="{FF2B5EF4-FFF2-40B4-BE49-F238E27FC236}">
                <a16:creationId xmlns:a16="http://schemas.microsoft.com/office/drawing/2014/main" id="{90054CF3-6CEA-4C68-AA9D-D3644CFE52CB}"/>
              </a:ext>
            </a:extLst>
          </p:cNvPr>
          <p:cNvGrpSpPr/>
          <p:nvPr/>
        </p:nvGrpSpPr>
        <p:grpSpPr>
          <a:xfrm>
            <a:off x="2671407" y="2405463"/>
            <a:ext cx="5564405" cy="896537"/>
            <a:chOff x="2671407" y="2176863"/>
            <a:chExt cx="5564405" cy="8965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872FEE-1F82-456B-8398-27F894FF2272}"/>
                </a:ext>
              </a:extLst>
            </p:cNvPr>
            <p:cNvSpPr/>
            <p:nvPr/>
          </p:nvSpPr>
          <p:spPr>
            <a:xfrm>
              <a:off x="2671408" y="2762234"/>
              <a:ext cx="1331632" cy="3111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73DC36-7B05-4850-B783-2F42D4280A5D}"/>
                </a:ext>
              </a:extLst>
            </p:cNvPr>
            <p:cNvSpPr txBox="1"/>
            <p:nvPr/>
          </p:nvSpPr>
          <p:spPr>
            <a:xfrm>
              <a:off x="2671407" y="2176863"/>
              <a:ext cx="5564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Responder learns information about the initiator’s ephemeral by linking it to the initiator’s static key</a:t>
              </a:r>
            </a:p>
          </p:txBody>
        </p:sp>
      </p:grpSp>
      <p:grpSp>
        <p:nvGrpSpPr>
          <p:cNvPr id="10" name="Authentication invariant">
            <a:extLst>
              <a:ext uri="{FF2B5EF4-FFF2-40B4-BE49-F238E27FC236}">
                <a16:creationId xmlns:a16="http://schemas.microsoft.com/office/drawing/2014/main" id="{A96CC8E7-57D2-4FEA-940F-EC3D4E6CD0A7}"/>
              </a:ext>
            </a:extLst>
          </p:cNvPr>
          <p:cNvGrpSpPr/>
          <p:nvPr/>
        </p:nvGrpSpPr>
        <p:grpSpPr>
          <a:xfrm>
            <a:off x="838200" y="4269591"/>
            <a:ext cx="8279324" cy="369332"/>
            <a:chOff x="838200" y="4040991"/>
            <a:chExt cx="8279324" cy="3693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DF829B-2474-47F3-850F-1DBB67F0DF82}"/>
                </a:ext>
              </a:extLst>
            </p:cNvPr>
            <p:cNvSpPr/>
            <p:nvPr/>
          </p:nvSpPr>
          <p:spPr>
            <a:xfrm>
              <a:off x="838200" y="4040991"/>
              <a:ext cx="574041" cy="2862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BEC237-2D63-4596-B9F2-C0EBDD38E486}"/>
                </a:ext>
              </a:extLst>
            </p:cNvPr>
            <p:cNvSpPr txBox="1"/>
            <p:nvPr/>
          </p:nvSpPr>
          <p:spPr>
            <a:xfrm>
              <a:off x="1466371" y="4040991"/>
              <a:ext cx="7651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Authentication invariant gives us information upon receiving messages</a:t>
              </a:r>
            </a:p>
          </p:txBody>
        </p:sp>
      </p:grpSp>
      <p:sp>
        <p:nvSpPr>
          <p:cNvPr id="6" name="Authentication explanations">
            <a:extLst>
              <a:ext uri="{FF2B5EF4-FFF2-40B4-BE49-F238E27FC236}">
                <a16:creationId xmlns:a16="http://schemas.microsoft.com/office/drawing/2014/main" id="{F9C7D05B-12D2-435F-A3E8-A925237EA4B7}"/>
              </a:ext>
            </a:extLst>
          </p:cNvPr>
          <p:cNvSpPr txBox="1"/>
          <p:nvPr/>
        </p:nvSpPr>
        <p:spPr>
          <a:xfrm>
            <a:off x="1389668" y="5325060"/>
            <a:ext cx="996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Upon receiving a message: we get information from the </a:t>
            </a:r>
            <a:r>
              <a:rPr lang="en-US" b="1" dirty="0"/>
              <a:t>current label </a:t>
            </a:r>
            <a:r>
              <a:rPr lang="en-US" dirty="0"/>
              <a:t>and previously used keys.</a:t>
            </a:r>
          </a:p>
          <a:p>
            <a:r>
              <a:rPr lang="en-US" dirty="0"/>
              <a:t>The authentication invariant is verified whenever encrypting data (and retrieved when decrypting).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CF9E69-C1BC-41DB-8FE1-3D11F6E9CEC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Security Analysis – Target Labels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C70D2-59DC-407B-B384-9CB15146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3DC9-E81E-407D-ADE2-29045652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n-US" dirty="0"/>
              <a:t>Security Analysis: Annotating the Types</a:t>
            </a:r>
          </a:p>
        </p:txBody>
      </p:sp>
      <p:sp>
        <p:nvSpPr>
          <p:cNvPr id="6" name="types">
            <a:extLst>
              <a:ext uri="{FF2B5EF4-FFF2-40B4-BE49-F238E27FC236}">
                <a16:creationId xmlns:a16="http://schemas.microsoft.com/office/drawing/2014/main" id="{DD1A1D43-840D-47A7-9DF7-143A8C8BB29D}"/>
              </a:ext>
            </a:extLst>
          </p:cNvPr>
          <p:cNvSpPr txBox="1"/>
          <p:nvPr/>
        </p:nvSpPr>
        <p:spPr>
          <a:xfrm>
            <a:off x="296962" y="1809845"/>
            <a:ext cx="466111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cipher_state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aead_key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ypes">
            <a:extLst>
              <a:ext uri="{FF2B5EF4-FFF2-40B4-BE49-F238E27FC236}">
                <a16:creationId xmlns:a16="http://schemas.microsoft.com/office/drawing/2014/main" id="{3A2F7659-4EF2-4EA9-8EA9-67C8B4538696}"/>
              </a:ext>
            </a:extLst>
          </p:cNvPr>
          <p:cNvSpPr txBox="1"/>
          <p:nvPr/>
        </p:nvSpPr>
        <p:spPr>
          <a:xfrm>
            <a:off x="296962" y="2975826"/>
            <a:ext cx="466111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cipher_state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ck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h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hash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ypes">
            <a:extLst>
              <a:ext uri="{FF2B5EF4-FFF2-40B4-BE49-F238E27FC236}">
                <a16:creationId xmlns:a16="http://schemas.microsoft.com/office/drawing/2014/main" id="{A99374EB-31AF-4FBB-8B16-3025E6D20121}"/>
              </a:ext>
            </a:extLst>
          </p:cNvPr>
          <p:cNvSpPr txBox="1"/>
          <p:nvPr/>
        </p:nvSpPr>
        <p:spPr>
          <a:xfrm>
            <a:off x="296962" y="4538048"/>
            <a:ext cx="466111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static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ephemeral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preshared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preshared_key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37E4E-F9C7-41A7-A1BA-A69488626E2A}"/>
              </a:ext>
            </a:extLst>
          </p:cNvPr>
          <p:cNvSpPr txBox="1"/>
          <p:nvPr/>
        </p:nvSpPr>
        <p:spPr>
          <a:xfrm>
            <a:off x="5233706" y="1809845"/>
            <a:ext cx="670429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cipher_state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k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aead_key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n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F6D2F-1705-4C9B-A1D5-645CA352931F}"/>
              </a:ext>
            </a:extLst>
          </p:cNvPr>
          <p:cNvSpPr txBox="1"/>
          <p:nvPr/>
        </p:nvSpPr>
        <p:spPr>
          <a:xfrm>
            <a:off x="5233706" y="2975826"/>
            <a:ext cx="670429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cipher_state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ck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h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hash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Omitted ghost fields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02285-DCAF-4A00-9B93-AA20194D8A30}"/>
              </a:ext>
            </a:extLst>
          </p:cNvPr>
          <p:cNvSpPr txBox="1"/>
          <p:nvPr/>
        </p:nvSpPr>
        <p:spPr>
          <a:xfrm>
            <a:off x="5233706" y="4526523"/>
            <a:ext cx="670429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l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idx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si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static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static_keypair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readers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ephemeral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ephemeral_keypair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readers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 p idx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si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not_validated_key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Externally validated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not_validated_key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// Externally validated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preshared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preshared_key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idx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peer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0867E-ACF5-490E-AB41-E20434C2C6C1}"/>
              </a:ext>
            </a:extLst>
          </p:cNvPr>
          <p:cNvSpPr txBox="1"/>
          <p:nvPr/>
        </p:nvSpPr>
        <p:spPr>
          <a:xfrm>
            <a:off x="605681" y="1280160"/>
            <a:ext cx="404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“Computational” Definitions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59BC9-DBF4-4153-A420-1536A4A39F97}"/>
              </a:ext>
            </a:extLst>
          </p:cNvPr>
          <p:cNvSpPr txBox="1"/>
          <p:nvPr/>
        </p:nvSpPr>
        <p:spPr>
          <a:xfrm>
            <a:off x="6564013" y="1280160"/>
            <a:ext cx="404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Symbolic Definitions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710E8-F3C7-4FF4-8B05-B478D03A1E6B}"/>
              </a:ext>
            </a:extLst>
          </p:cNvPr>
          <p:cNvSpPr txBox="1"/>
          <p:nvPr/>
        </p:nvSpPr>
        <p:spPr>
          <a:xfrm>
            <a:off x="345440" y="6289035"/>
            <a:ext cx="1150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then rewrite the protocol and the API specification functions by using those annotated types (and symbolic functions)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C5858-3DA0-4433-8650-D147ECD2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3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D383-ED70-46A9-B791-CE20B72E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Analysis: </a:t>
            </a:r>
            <a:r>
              <a:rPr lang="en-US" dirty="0" err="1">
                <a:latin typeface="Consolas" panose="020B0609020204030204" pitchFamily="49" charset="0"/>
              </a:rPr>
              <a:t>can_flow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F40D0-2A41-4426-8161-D780FF25F001}"/>
              </a:ext>
            </a:extLst>
          </p:cNvPr>
          <p:cNvSpPr txBox="1"/>
          <p:nvPr/>
        </p:nvSpPr>
        <p:spPr>
          <a:xfrm>
            <a:off x="424205" y="1907505"/>
            <a:ext cx="113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Labels are purely syntactic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Semantics of DY* are given through a </a:t>
            </a:r>
            <a:r>
              <a:rPr lang="en-US" dirty="0" err="1">
                <a:latin typeface="Consolas" panose="020B0609020204030204" pitchFamily="49" charset="0"/>
              </a:rPr>
              <a:t>can_flow</a:t>
            </a:r>
            <a:r>
              <a:rPr lang="en-US" dirty="0"/>
              <a:t> predicate which states properties about a global trace of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4CEC1-B663-4B82-8C86-E4EA3F292B05}"/>
              </a:ext>
            </a:extLst>
          </p:cNvPr>
          <p:cNvSpPr txBox="1"/>
          <p:nvPr/>
        </p:nvSpPr>
        <p:spPr>
          <a:xfrm>
            <a:off x="1850402" y="3260500"/>
            <a:ext cx="71804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p1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600" dirty="0"/>
              <a:t> ⊓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p2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75BB9-CD1D-4827-80D8-2FE93951F1A3}"/>
              </a:ext>
            </a:extLst>
          </p:cNvPr>
          <p:cNvSpPr txBox="1"/>
          <p:nvPr/>
        </p:nvSpPr>
        <p:spPr>
          <a:xfrm>
            <a:off x="424206" y="2819358"/>
            <a:ext cx="880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Labels can flow to more secret labels (</a:t>
            </a:r>
            <a:r>
              <a:rPr lang="en-US" dirty="0" err="1"/>
              <a:t>i</a:t>
            </a:r>
            <a:r>
              <a:rPr lang="en-US" dirty="0"/>
              <a:t> is a timestamp):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D18CB-F640-48F4-8264-8DC1318F967D}"/>
              </a:ext>
            </a:extLst>
          </p:cNvPr>
          <p:cNvSpPr txBox="1"/>
          <p:nvPr/>
        </p:nvSpPr>
        <p:spPr>
          <a:xfrm>
            <a:off x="1850402" y="4710476"/>
            <a:ext cx="851908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compromised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==&gt;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 p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</a:p>
          <a:p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compromised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before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==&gt;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flow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CanRead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sid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...</a:t>
            </a:r>
            <a:endParaRPr lang="en-US" sz="16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C5790-662E-495B-A35C-487543EF82CD}"/>
              </a:ext>
            </a:extLst>
          </p:cNvPr>
          <p:cNvSpPr txBox="1"/>
          <p:nvPr/>
        </p:nvSpPr>
        <p:spPr>
          <a:xfrm>
            <a:off x="424206" y="3915913"/>
            <a:ext cx="113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attacker can </a:t>
            </a:r>
            <a:r>
              <a:rPr lang="en-US" b="1" dirty="0"/>
              <a:t>dynamically compromise </a:t>
            </a:r>
            <a:r>
              <a:rPr lang="en-US" dirty="0"/>
              <a:t>a participant’s current state: event </a:t>
            </a:r>
            <a:r>
              <a:rPr lang="en-US" dirty="0">
                <a:latin typeface="Consolas" panose="020B0609020204030204" pitchFamily="49" charset="0"/>
              </a:rPr>
              <a:t>Compromise p </a:t>
            </a:r>
            <a:r>
              <a:rPr lang="en-US" dirty="0" err="1">
                <a:latin typeface="Consolas" panose="020B0609020204030204" pitchFamily="49" charset="0"/>
              </a:rPr>
              <a:t>sid</a:t>
            </a:r>
            <a:endParaRPr lang="en-US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label is compromised, it flows to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dirty="0"/>
              <a:t> (actually an equivalence):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51493-664C-4B10-B587-3AE6D909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1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1597-7303-4C21-8CE5-F24CDFF6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 : Noise Security Goals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C889DF-F19C-4AFD-A434-B9B82E1D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0035" r="20105" b="16410"/>
          <a:stretch/>
        </p:blipFill>
        <p:spPr>
          <a:xfrm>
            <a:off x="2110740" y="1492784"/>
            <a:ext cx="7353300" cy="3689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3BE4C-1C4F-411C-87D1-B2623F0F7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44001" r="19625" b="25999"/>
          <a:stretch/>
        </p:blipFill>
        <p:spPr>
          <a:xfrm>
            <a:off x="3158490" y="5351632"/>
            <a:ext cx="5257800" cy="1186962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F7B02581-6A74-4E6E-BA00-618D60A0B3E8}"/>
              </a:ext>
            </a:extLst>
          </p:cNvPr>
          <p:cNvSpPr/>
          <p:nvPr/>
        </p:nvSpPr>
        <p:spPr>
          <a:xfrm>
            <a:off x="1950720" y="3986784"/>
            <a:ext cx="205739" cy="119555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9CC32-DB75-47B3-841D-C67140EADA2D}"/>
              </a:ext>
            </a:extLst>
          </p:cNvPr>
          <p:cNvSpPr txBox="1"/>
          <p:nvPr/>
        </p:nvSpPr>
        <p:spPr>
          <a:xfrm>
            <a:off x="383286" y="4122894"/>
            <a:ext cx="1487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“Strong Forward Secrecy”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6ACCE-9F24-41DB-974A-48FB984D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33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1597-7303-4C21-8CE5-F24CDFF6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 : API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4EA25-9F18-4917-8C3D-6E181F13A215}"/>
              </a:ext>
            </a:extLst>
          </p:cNvPr>
          <p:cNvSpPr txBox="1"/>
          <p:nvPr/>
        </p:nvSpPr>
        <p:spPr>
          <a:xfrm>
            <a:off x="1551432" y="2113960"/>
            <a:ext cx="9089136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sym typeface="Wingdings" panose="05000000000000000000" pitchFamily="2" charset="2"/>
              </a:rPr>
              <a:t>Slightly simplified: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unpack_message_with_auth_level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#mi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mindex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alevel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auth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level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sym typeface="Wingdings" panose="05000000000000000000" pitchFamily="2" charset="2"/>
              </a:rPr>
              <a:t> Requested authentication level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mi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Pure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lvl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bytes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mi.i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mi.l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requires True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ensures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(fun</a:t>
            </a:r>
            <a:r>
              <a:rPr lang="en-US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b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expected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auth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alevel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mi 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mi.l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sz="16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Security guarantees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None 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893E0-3BFC-49D4-9150-75CA9B1DE288}"/>
              </a:ext>
            </a:extLst>
          </p:cNvPr>
          <p:cNvSpPr txBox="1"/>
          <p:nvPr/>
        </p:nvSpPr>
        <p:spPr>
          <a:xfrm>
            <a:off x="879835" y="1591366"/>
            <a:ext cx="1131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Authentication</a:t>
            </a:r>
            <a:r>
              <a:rPr lang="en-US" dirty="0"/>
              <a:t> (slightly simplified):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6B5709-96CA-4212-97B4-0553CE4B4F28}"/>
              </a:ext>
            </a:extLst>
          </p:cNvPr>
          <p:cNvSpPr txBox="1"/>
          <p:nvPr/>
        </p:nvSpPr>
        <p:spPr>
          <a:xfrm>
            <a:off x="879835" y="5520880"/>
            <a:ext cx="1131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Confidentiality:</a:t>
            </a:r>
            <a:r>
              <a:rPr lang="en-US" dirty="0"/>
              <a:t> slightly more subtle, but information can be exposed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7B0C5-EE72-4BF2-9D60-9ADC357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28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dvanced framing lemmas">
            <a:extLst>
              <a:ext uri="{FF2B5EF4-FFF2-40B4-BE49-F238E27FC236}">
                <a16:creationId xmlns:a16="http://schemas.microsoft.com/office/drawing/2014/main" id="{0E2508BC-4AEA-48F2-A72A-1F18D76CC9D4}"/>
              </a:ext>
            </a:extLst>
          </p:cNvPr>
          <p:cNvGrpSpPr/>
          <p:nvPr/>
        </p:nvGrpSpPr>
        <p:grpSpPr>
          <a:xfrm>
            <a:off x="6760112" y="1584207"/>
            <a:ext cx="6349678" cy="5013773"/>
            <a:chOff x="6760112" y="1584207"/>
            <a:chExt cx="6349678" cy="50137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3419A3-BCB7-4951-AF12-FD3FB7354AA6}"/>
                </a:ext>
              </a:extLst>
            </p:cNvPr>
            <p:cNvSpPr txBox="1"/>
            <p:nvPr/>
          </p:nvSpPr>
          <p:spPr>
            <a:xfrm>
              <a:off x="6760112" y="1982307"/>
              <a:ext cx="5173980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 Frame lemma (insertion)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val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peer_no_removal_frame_invariant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p dv h0 h1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Lemma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requires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p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/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\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device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no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removal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h1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ensures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h1 p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/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\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v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p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v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h1 p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))</a:t>
              </a:r>
            </a:p>
            <a:p>
              <a:endParaRPr lang="en-US" sz="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SMTPat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p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SMTPat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device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no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removal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h1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)]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03B935-02D7-4226-A2C8-FFD6A150DABA}"/>
                </a:ext>
              </a:extLst>
            </p:cNvPr>
            <p:cNvSpPr txBox="1"/>
            <p:nvPr/>
          </p:nvSpPr>
          <p:spPr>
            <a:xfrm>
              <a:off x="6760112" y="4197323"/>
              <a:ext cx="5173980" cy="2400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 Frame lemma (removal)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val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peer_removed_peer_frame_invariant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pid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p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h1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Lemma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requires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p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/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\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device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removed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pid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h1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/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\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get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pid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p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&lt;&gt;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Some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pid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ensures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h1 p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/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\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v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p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v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h1 p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))</a:t>
              </a:r>
            </a:p>
            <a:p>
              <a:endParaRPr lang="en-US" sz="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SMTPat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invariant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p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SMTPat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device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removed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peer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dvp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pid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h0 h1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)]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C64900-97B0-45EA-9531-E317B72E2524}"/>
                </a:ext>
              </a:extLst>
            </p:cNvPr>
            <p:cNvSpPr txBox="1"/>
            <p:nvPr/>
          </p:nvSpPr>
          <p:spPr>
            <a:xfrm>
              <a:off x="6760112" y="1584207"/>
              <a:ext cx="6349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Advanced framing lemmas: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8311E-29EF-42D5-A3F6-79A99DF6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/>
          <a:lstStyle/>
          <a:p>
            <a:r>
              <a:rPr lang="en-US" dirty="0"/>
              <a:t>Linked Lists and Automated Framing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EFA28-8E10-4E11-A281-D3EB72ACDF89}"/>
              </a:ext>
            </a:extLst>
          </p:cNvPr>
          <p:cNvSpPr txBox="1"/>
          <p:nvPr/>
        </p:nvSpPr>
        <p:spPr>
          <a:xfrm>
            <a:off x="704088" y="929065"/>
            <a:ext cx="1109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C: high-level comments discouraging from looking up peers and performing peer removal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F*: possible to formally reason about peer </a:t>
            </a:r>
            <a:r>
              <a:rPr lang="en-US" dirty="0" err="1"/>
              <a:t>disjointness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E9B98-CCEA-4CE8-9168-F43E1C170759}"/>
              </a:ext>
            </a:extLst>
          </p:cNvPr>
          <p:cNvSpPr txBox="1"/>
          <p:nvPr/>
        </p:nvSpPr>
        <p:spPr>
          <a:xfrm>
            <a:off x="30480" y="1957923"/>
            <a:ext cx="6474492" cy="2215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Peer insertion (simplified)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device_add_peer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dv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peer_p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requires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(fun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ensures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(fun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p h1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</a:p>
          <a:p>
            <a:endParaRPr lang="en-US" sz="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invariant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p dv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includes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footprint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dv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footprint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p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dv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dv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counter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dv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endParaRPr lang="en-US" sz="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removal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dv h0 h1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43D21-2166-4095-8DA3-A400568D0329}"/>
              </a:ext>
            </a:extLst>
          </p:cNvPr>
          <p:cNvSpPr txBox="1"/>
          <p:nvPr/>
        </p:nvSpPr>
        <p:spPr>
          <a:xfrm>
            <a:off x="30480" y="4515067"/>
            <a:ext cx="647449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Peer deletion (simplified)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device_remove_peer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dv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pid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 unit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requires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(fun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ensures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(fun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p h1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removed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dv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pid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h1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device_no_removal">
            <a:extLst>
              <a:ext uri="{FF2B5EF4-FFF2-40B4-BE49-F238E27FC236}">
                <a16:creationId xmlns:a16="http://schemas.microsoft.com/office/drawing/2014/main" id="{54F79F4F-4A71-49CD-8A46-DCA0605B5174}"/>
              </a:ext>
            </a:extLst>
          </p:cNvPr>
          <p:cNvSpPr/>
          <p:nvPr/>
        </p:nvSpPr>
        <p:spPr>
          <a:xfrm>
            <a:off x="7125952" y="2762503"/>
            <a:ext cx="2544064" cy="194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Frame Lemma Arrow 1">
            <a:extLst>
              <a:ext uri="{FF2B5EF4-FFF2-40B4-BE49-F238E27FC236}">
                <a16:creationId xmlns:a16="http://schemas.microsoft.com/office/drawing/2014/main" id="{001A6378-FAEA-496A-876C-4B98DCC9886F}"/>
              </a:ext>
            </a:extLst>
          </p:cNvPr>
          <p:cNvCxnSpPr>
            <a:cxnSpLocks/>
            <a:stCxn id="17" idx="3"/>
            <a:endCxn id="18" idx="3"/>
          </p:cNvCxnSpPr>
          <p:nvPr/>
        </p:nvCxnSpPr>
        <p:spPr>
          <a:xfrm>
            <a:off x="9458960" y="2670658"/>
            <a:ext cx="101600" cy="659628"/>
          </a:xfrm>
          <a:prstGeom prst="bentConnector3">
            <a:avLst>
              <a:gd name="adj1" fmla="val 465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visible rect 1">
            <a:extLst>
              <a:ext uri="{FF2B5EF4-FFF2-40B4-BE49-F238E27FC236}">
                <a16:creationId xmlns:a16="http://schemas.microsoft.com/office/drawing/2014/main" id="{C2E3AC01-BFF8-4A4D-A5DF-9BDA8FDAC12A}"/>
              </a:ext>
            </a:extLst>
          </p:cNvPr>
          <p:cNvSpPr/>
          <p:nvPr/>
        </p:nvSpPr>
        <p:spPr>
          <a:xfrm>
            <a:off x="7125952" y="2573346"/>
            <a:ext cx="2333008" cy="19462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nvisible rect 2">
            <a:extLst>
              <a:ext uri="{FF2B5EF4-FFF2-40B4-BE49-F238E27FC236}">
                <a16:creationId xmlns:a16="http://schemas.microsoft.com/office/drawing/2014/main" id="{B9D74A56-9288-49C0-B045-ED063566E3E4}"/>
              </a:ext>
            </a:extLst>
          </p:cNvPr>
          <p:cNvSpPr/>
          <p:nvPr/>
        </p:nvSpPr>
        <p:spPr>
          <a:xfrm>
            <a:off x="7125952" y="3145285"/>
            <a:ext cx="2434608" cy="37000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vice_removed_peer">
            <a:extLst>
              <a:ext uri="{FF2B5EF4-FFF2-40B4-BE49-F238E27FC236}">
                <a16:creationId xmlns:a16="http://schemas.microsoft.com/office/drawing/2014/main" id="{C071F7A0-A910-4D94-9AFF-F84AC002895A}"/>
              </a:ext>
            </a:extLst>
          </p:cNvPr>
          <p:cNvSpPr/>
          <p:nvPr/>
        </p:nvSpPr>
        <p:spPr>
          <a:xfrm>
            <a:off x="7138652" y="5170424"/>
            <a:ext cx="3102628" cy="360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Frame Lemma Arrow 2">
            <a:extLst>
              <a:ext uri="{FF2B5EF4-FFF2-40B4-BE49-F238E27FC236}">
                <a16:creationId xmlns:a16="http://schemas.microsoft.com/office/drawing/2014/main" id="{3D87D29F-700A-44A9-A22F-D8DB9872E4C1}"/>
              </a:ext>
            </a:extLst>
          </p:cNvPr>
          <p:cNvCxnSpPr>
            <a:cxnSpLocks/>
            <a:stCxn id="28" idx="3"/>
            <a:endCxn id="29" idx="3"/>
          </p:cNvCxnSpPr>
          <p:nvPr/>
        </p:nvCxnSpPr>
        <p:spPr>
          <a:xfrm>
            <a:off x="9398000" y="5075403"/>
            <a:ext cx="127000" cy="786082"/>
          </a:xfrm>
          <a:prstGeom prst="bentConnector3">
            <a:avLst>
              <a:gd name="adj1" fmla="val 784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nvisible rect 3">
            <a:extLst>
              <a:ext uri="{FF2B5EF4-FFF2-40B4-BE49-F238E27FC236}">
                <a16:creationId xmlns:a16="http://schemas.microsoft.com/office/drawing/2014/main" id="{7AC1FA62-552E-42FD-BBE5-463EAAF397C6}"/>
              </a:ext>
            </a:extLst>
          </p:cNvPr>
          <p:cNvSpPr/>
          <p:nvPr/>
        </p:nvSpPr>
        <p:spPr>
          <a:xfrm>
            <a:off x="7138652" y="4978091"/>
            <a:ext cx="2259348" cy="19462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nvisible rect 4">
            <a:extLst>
              <a:ext uri="{FF2B5EF4-FFF2-40B4-BE49-F238E27FC236}">
                <a16:creationId xmlns:a16="http://schemas.microsoft.com/office/drawing/2014/main" id="{830A9C27-F048-43B3-80D2-48BEA16D468C}"/>
              </a:ext>
            </a:extLst>
          </p:cNvPr>
          <p:cNvSpPr/>
          <p:nvPr/>
        </p:nvSpPr>
        <p:spPr>
          <a:xfrm>
            <a:off x="7138652" y="5704185"/>
            <a:ext cx="2386348" cy="314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Peer belongs to device">
            <a:extLst>
              <a:ext uri="{FF2B5EF4-FFF2-40B4-BE49-F238E27FC236}">
                <a16:creationId xmlns:a16="http://schemas.microsoft.com/office/drawing/2014/main" id="{9C7814BD-503F-4347-9978-FBB5B828C24E}"/>
              </a:ext>
            </a:extLst>
          </p:cNvPr>
          <p:cNvGrpSpPr/>
          <p:nvPr/>
        </p:nvGrpSpPr>
        <p:grpSpPr>
          <a:xfrm>
            <a:off x="412496" y="2539845"/>
            <a:ext cx="4937956" cy="681817"/>
            <a:chOff x="412496" y="2539845"/>
            <a:chExt cx="4937956" cy="6818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C32736-1CA5-4E5B-AFE5-CA24CB79A964}"/>
                </a:ext>
              </a:extLst>
            </p:cNvPr>
            <p:cNvSpPr/>
            <p:nvPr/>
          </p:nvSpPr>
          <p:spPr>
            <a:xfrm>
              <a:off x="412496" y="2806908"/>
              <a:ext cx="4891024" cy="4147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0440B6-59C5-495F-B144-CA36CD77E518}"/>
                </a:ext>
              </a:extLst>
            </p:cNvPr>
            <p:cNvSpPr txBox="1"/>
            <p:nvPr/>
          </p:nvSpPr>
          <p:spPr>
            <a:xfrm>
              <a:off x="2830772" y="2539845"/>
              <a:ext cx="2519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Peer belongs to device</a:t>
              </a:r>
            </a:p>
          </p:txBody>
        </p:sp>
      </p:grpSp>
      <p:grpSp>
        <p:nvGrpSpPr>
          <p:cNvPr id="5" name="Peer has unique id">
            <a:extLst>
              <a:ext uri="{FF2B5EF4-FFF2-40B4-BE49-F238E27FC236}">
                <a16:creationId xmlns:a16="http://schemas.microsoft.com/office/drawing/2014/main" id="{9EC61292-7381-469E-A1F7-C186DBF5614E}"/>
              </a:ext>
            </a:extLst>
          </p:cNvPr>
          <p:cNvGrpSpPr/>
          <p:nvPr/>
        </p:nvGrpSpPr>
        <p:grpSpPr>
          <a:xfrm>
            <a:off x="412496" y="3267382"/>
            <a:ext cx="5947664" cy="685810"/>
            <a:chOff x="412496" y="3267382"/>
            <a:chExt cx="5947664" cy="6858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724038-36A5-4E4B-8105-C75D38EE5AD2}"/>
                </a:ext>
              </a:extLst>
            </p:cNvPr>
            <p:cNvSpPr/>
            <p:nvPr/>
          </p:nvSpPr>
          <p:spPr>
            <a:xfrm>
              <a:off x="412496" y="3267382"/>
              <a:ext cx="5947664" cy="414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AB00FD-B80C-4A9B-B52E-BF7809CBB6BE}"/>
                </a:ext>
              </a:extLst>
            </p:cNvPr>
            <p:cNvSpPr txBox="1"/>
            <p:nvPr/>
          </p:nvSpPr>
          <p:spPr>
            <a:xfrm>
              <a:off x="3598496" y="3645415"/>
              <a:ext cx="2519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Peer has unique id</a:t>
              </a:r>
            </a:p>
          </p:txBody>
        </p:sp>
      </p:grpSp>
      <p:grpSp>
        <p:nvGrpSpPr>
          <p:cNvPr id="10" name="No peer removed">
            <a:extLst>
              <a:ext uri="{FF2B5EF4-FFF2-40B4-BE49-F238E27FC236}">
                <a16:creationId xmlns:a16="http://schemas.microsoft.com/office/drawing/2014/main" id="{AC47C973-61B5-47FE-A7F9-02876A7A1EF2}"/>
              </a:ext>
            </a:extLst>
          </p:cNvPr>
          <p:cNvGrpSpPr/>
          <p:nvPr/>
        </p:nvGrpSpPr>
        <p:grpSpPr>
          <a:xfrm>
            <a:off x="412496" y="3729672"/>
            <a:ext cx="3316244" cy="498731"/>
            <a:chOff x="412496" y="3729672"/>
            <a:chExt cx="3316244" cy="4987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67ADC3-E14B-445C-88DF-E1D5496B9AF8}"/>
                </a:ext>
              </a:extLst>
            </p:cNvPr>
            <p:cNvSpPr/>
            <p:nvPr/>
          </p:nvSpPr>
          <p:spPr>
            <a:xfrm>
              <a:off x="412496" y="3729672"/>
              <a:ext cx="2544064" cy="2235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591813-5369-4532-B130-D47A7E036267}"/>
                </a:ext>
              </a:extLst>
            </p:cNvPr>
            <p:cNvSpPr txBox="1"/>
            <p:nvPr/>
          </p:nvSpPr>
          <p:spPr>
            <a:xfrm>
              <a:off x="1209060" y="3920626"/>
              <a:ext cx="2519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No peer removed</a:t>
              </a:r>
            </a:p>
          </p:txBody>
        </p:sp>
      </p:grpSp>
      <p:grpSp>
        <p:nvGrpSpPr>
          <p:cNvPr id="15" name="Peer with pid removed">
            <a:extLst>
              <a:ext uri="{FF2B5EF4-FFF2-40B4-BE49-F238E27FC236}">
                <a16:creationId xmlns:a16="http://schemas.microsoft.com/office/drawing/2014/main" id="{05FF53A7-108C-43C5-9209-84ACD6209C18}"/>
              </a:ext>
            </a:extLst>
          </p:cNvPr>
          <p:cNvGrpSpPr/>
          <p:nvPr/>
        </p:nvGrpSpPr>
        <p:grpSpPr>
          <a:xfrm>
            <a:off x="412496" y="5283907"/>
            <a:ext cx="3381014" cy="506894"/>
            <a:chOff x="412496" y="5283907"/>
            <a:chExt cx="3381014" cy="5068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107B9A-3F3C-4F0F-A2C4-1720869CAEA0}"/>
                </a:ext>
              </a:extLst>
            </p:cNvPr>
            <p:cNvSpPr txBox="1"/>
            <p:nvPr/>
          </p:nvSpPr>
          <p:spPr>
            <a:xfrm>
              <a:off x="1273830" y="5483024"/>
              <a:ext cx="2519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Peer with id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pid</a:t>
              </a:r>
              <a:r>
                <a:rPr lang="en-US" sz="1400" b="1" dirty="0">
                  <a:solidFill>
                    <a:srgbClr val="FF0000"/>
                  </a:solidFill>
                </a:rPr>
                <a:t> was removed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D277BD-9EF3-4E65-8FC4-F11815B9D285}"/>
                </a:ext>
              </a:extLst>
            </p:cNvPr>
            <p:cNvSpPr/>
            <p:nvPr/>
          </p:nvSpPr>
          <p:spPr>
            <a:xfrm>
              <a:off x="412496" y="5283907"/>
              <a:ext cx="3104134" cy="2235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T pattern">
            <a:extLst>
              <a:ext uri="{FF2B5EF4-FFF2-40B4-BE49-F238E27FC236}">
                <a16:creationId xmlns:a16="http://schemas.microsoft.com/office/drawing/2014/main" id="{FADD913D-10C3-49AF-B278-11D7081834BC}"/>
              </a:ext>
            </a:extLst>
          </p:cNvPr>
          <p:cNvGrpSpPr/>
          <p:nvPr/>
        </p:nvGrpSpPr>
        <p:grpSpPr>
          <a:xfrm>
            <a:off x="6973492" y="3548166"/>
            <a:ext cx="4595036" cy="476076"/>
            <a:chOff x="6973492" y="3548166"/>
            <a:chExt cx="4595036" cy="4760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7110AF-EB7B-4276-8341-1B32DAC17C80}"/>
                </a:ext>
              </a:extLst>
            </p:cNvPr>
            <p:cNvSpPr/>
            <p:nvPr/>
          </p:nvSpPr>
          <p:spPr>
            <a:xfrm>
              <a:off x="6973492" y="3548166"/>
              <a:ext cx="3303348" cy="4760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1C07DA-691B-4694-A9EB-638FAC376D68}"/>
                </a:ext>
              </a:extLst>
            </p:cNvPr>
            <p:cNvSpPr txBox="1"/>
            <p:nvPr/>
          </p:nvSpPr>
          <p:spPr>
            <a:xfrm>
              <a:off x="10276840" y="3624775"/>
              <a:ext cx="1291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SMT Pattern</a:t>
              </a:r>
            </a:p>
          </p:txBody>
        </p:sp>
      </p:grpSp>
      <p:sp>
        <p:nvSpPr>
          <p:cNvPr id="26" name="Simple framing lemma">
            <a:extLst>
              <a:ext uri="{FF2B5EF4-FFF2-40B4-BE49-F238E27FC236}">
                <a16:creationId xmlns:a16="http://schemas.microsoft.com/office/drawing/2014/main" id="{2D56C888-F0A6-4B8C-984F-13EDE5C80598}"/>
              </a:ext>
            </a:extLst>
          </p:cNvPr>
          <p:cNvSpPr txBox="1"/>
          <p:nvPr/>
        </p:nvSpPr>
        <p:spPr>
          <a:xfrm>
            <a:off x="155294" y="6002060"/>
            <a:ext cx="634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“Simple” framing lemma</a:t>
            </a:r>
            <a:r>
              <a:rPr lang="en-US" dirty="0"/>
              <a:t>: if modified memory is disjoint from peer, peer is left unchanged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7E87FF9-A283-43BF-8C6D-34F3E967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9F4-83CF-427D-B0A9-386CEE06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924"/>
            <a:ext cx="10515600" cy="1325563"/>
          </a:xfrm>
        </p:spPr>
        <p:txBody>
          <a:bodyPr/>
          <a:lstStyle/>
          <a:p>
            <a:r>
              <a:rPr lang="en-US" dirty="0"/>
              <a:t>Noise Patterns: IKpsk2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F61A8A-8431-44CD-A80A-1CB64AA23DAA}"/>
              </a:ext>
            </a:extLst>
          </p:cNvPr>
          <p:cNvSpPr txBox="1">
            <a:spLocks/>
          </p:cNvSpPr>
          <p:nvPr/>
        </p:nvSpPr>
        <p:spPr>
          <a:xfrm>
            <a:off x="4568167" y="2599381"/>
            <a:ext cx="2183751" cy="208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IKpsk2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ss,  [d0]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se,  </a:t>
            </a:r>
            <a:r>
              <a:rPr lang="en-GB" sz="1600" dirty="0" err="1">
                <a:ea typeface="+mn-lt"/>
                <a:cs typeface="+mn-lt"/>
              </a:rPr>
              <a:t>psk</a:t>
            </a:r>
            <a:r>
              <a:rPr lang="en-GB" sz="1600" dirty="0">
                <a:ea typeface="+mn-lt"/>
                <a:cs typeface="+mn-lt"/>
              </a:rPr>
              <a:t>,  [d1]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↔  [d2, d3, …]</a:t>
            </a: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</a:t>
            </a:r>
          </a:p>
          <a:p>
            <a:pPr marL="0" indent="0">
              <a:buNone/>
            </a:pPr>
            <a:endParaRPr lang="en-GB" sz="1600" dirty="0">
              <a:cs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DE22BF3-9275-45E7-842E-9138AA43D9E6}"/>
              </a:ext>
            </a:extLst>
          </p:cNvPr>
          <p:cNvSpPr/>
          <p:nvPr/>
        </p:nvSpPr>
        <p:spPr>
          <a:xfrm>
            <a:off x="5855970" y="3474720"/>
            <a:ext cx="556260" cy="2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D393A16-CAE3-4190-AC96-80834EB7BB69}"/>
              </a:ext>
            </a:extLst>
          </p:cNvPr>
          <p:cNvSpPr/>
          <p:nvPr/>
        </p:nvSpPr>
        <p:spPr>
          <a:xfrm>
            <a:off x="6078855" y="3779520"/>
            <a:ext cx="556260" cy="21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C0D5454-D49E-4152-930B-28F82E5B14DD}"/>
              </a:ext>
            </a:extLst>
          </p:cNvPr>
          <p:cNvSpPr/>
          <p:nvPr/>
        </p:nvSpPr>
        <p:spPr>
          <a:xfrm>
            <a:off x="4568166" y="4023360"/>
            <a:ext cx="1287803" cy="30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0084716-C6A3-43DA-A8E6-2C3CF2F4C203}"/>
              </a:ext>
            </a:extLst>
          </p:cNvPr>
          <p:cNvGrpSpPr/>
          <p:nvPr/>
        </p:nvGrpSpPr>
        <p:grpSpPr>
          <a:xfrm>
            <a:off x="6705600" y="2845285"/>
            <a:ext cx="1672526" cy="517130"/>
            <a:chOff x="6705600" y="2845285"/>
            <a:chExt cx="1672526" cy="517130"/>
          </a:xfrm>
        </p:grpSpPr>
        <p:sp>
          <p:nvSpPr>
            <p:cNvPr id="134" name="Right Brace 133">
              <a:extLst>
                <a:ext uri="{FF2B5EF4-FFF2-40B4-BE49-F238E27FC236}">
                  <a16:creationId xmlns:a16="http://schemas.microsoft.com/office/drawing/2014/main" id="{76312838-D951-4A52-B9EE-0DA581277585}"/>
                </a:ext>
              </a:extLst>
            </p:cNvPr>
            <p:cNvSpPr/>
            <p:nvPr/>
          </p:nvSpPr>
          <p:spPr>
            <a:xfrm>
              <a:off x="6705600" y="2845285"/>
              <a:ext cx="90622" cy="51713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678AA67-72DF-4E58-8191-9ED2EE624A38}"/>
                </a:ext>
              </a:extLst>
            </p:cNvPr>
            <p:cNvSpPr txBox="1"/>
            <p:nvPr/>
          </p:nvSpPr>
          <p:spPr>
            <a:xfrm>
              <a:off x="6879021" y="2923116"/>
              <a:ext cx="1499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Premessages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BE3BEFB-2ECF-4D2D-8225-A5E78B9FFEA5}"/>
              </a:ext>
            </a:extLst>
          </p:cNvPr>
          <p:cNvGrpSpPr/>
          <p:nvPr/>
        </p:nvGrpSpPr>
        <p:grpSpPr>
          <a:xfrm>
            <a:off x="6705600" y="3431669"/>
            <a:ext cx="1660212" cy="555810"/>
            <a:chOff x="6705600" y="3431669"/>
            <a:chExt cx="1660212" cy="555810"/>
          </a:xfrm>
        </p:grpSpPr>
        <p:sp>
          <p:nvSpPr>
            <p:cNvPr id="137" name="Right Brace 136">
              <a:extLst>
                <a:ext uri="{FF2B5EF4-FFF2-40B4-BE49-F238E27FC236}">
                  <a16:creationId xmlns:a16="http://schemas.microsoft.com/office/drawing/2014/main" id="{1476C348-84D6-40FE-8DD2-98F249E15D1D}"/>
                </a:ext>
              </a:extLst>
            </p:cNvPr>
            <p:cNvSpPr/>
            <p:nvPr/>
          </p:nvSpPr>
          <p:spPr>
            <a:xfrm>
              <a:off x="6705600" y="3451862"/>
              <a:ext cx="90622" cy="53561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ECB211E-8F3C-4696-99A2-B71D8117B2C6}"/>
                </a:ext>
              </a:extLst>
            </p:cNvPr>
            <p:cNvSpPr txBox="1"/>
            <p:nvPr/>
          </p:nvSpPr>
          <p:spPr>
            <a:xfrm>
              <a:off x="6866707" y="3431669"/>
              <a:ext cx="1499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Handshake Messages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6C35215-DE99-4D91-BEA2-818208EDEB9A}"/>
              </a:ext>
            </a:extLst>
          </p:cNvPr>
          <p:cNvGrpSpPr/>
          <p:nvPr/>
        </p:nvGrpSpPr>
        <p:grpSpPr>
          <a:xfrm>
            <a:off x="6705600" y="3983681"/>
            <a:ext cx="1649851" cy="307777"/>
            <a:chOff x="6705600" y="3983681"/>
            <a:chExt cx="1649851" cy="307777"/>
          </a:xfrm>
        </p:grpSpPr>
        <p:sp>
          <p:nvSpPr>
            <p:cNvPr id="140" name="Right Brace 139">
              <a:extLst>
                <a:ext uri="{FF2B5EF4-FFF2-40B4-BE49-F238E27FC236}">
                  <a16:creationId xmlns:a16="http://schemas.microsoft.com/office/drawing/2014/main" id="{AE7B8517-692C-47BB-A2F5-5F817CF1B2A8}"/>
                </a:ext>
              </a:extLst>
            </p:cNvPr>
            <p:cNvSpPr/>
            <p:nvPr/>
          </p:nvSpPr>
          <p:spPr>
            <a:xfrm>
              <a:off x="6705600" y="4022022"/>
              <a:ext cx="90622" cy="24767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7C535A3-FB64-4F8B-8D93-3CEF8B502DA3}"/>
                </a:ext>
              </a:extLst>
            </p:cNvPr>
            <p:cNvSpPr txBox="1"/>
            <p:nvPr/>
          </p:nvSpPr>
          <p:spPr>
            <a:xfrm>
              <a:off x="6856346" y="3983681"/>
              <a:ext cx="1499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Transport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FEEDB-8FE6-4472-B103-4F8519AE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E4C81-171B-4BE5-A037-FFC2BE879A32}"/>
              </a:ext>
            </a:extLst>
          </p:cNvPr>
          <p:cNvSpPr txBox="1"/>
          <p:nvPr/>
        </p:nvSpPr>
        <p:spPr>
          <a:xfrm>
            <a:off x="8057918" y="851036"/>
            <a:ext cx="35216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(..., ck0) := initialize(protocol_name, ...);</a:t>
            </a:r>
            <a:endParaRPr lang="en-US" sz="1400" dirty="0">
              <a:latin typeface="+mj-lt"/>
            </a:endParaRPr>
          </a:p>
          <a:p>
            <a:endParaRPr lang="en-US" sz="1400" b="1" dirty="0">
              <a:latin typeface="+mj-lt"/>
            </a:endParaRPr>
          </a:p>
          <a:p>
            <a:endParaRPr lang="en-US" sz="1400" b="1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e:</a:t>
            </a:r>
          </a:p>
          <a:p>
            <a:r>
              <a:rPr lang="en-US" sz="1400" dirty="0">
                <a:latin typeface="+mj-lt"/>
              </a:rPr>
              <a:t>  (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E_i_pub</a:t>
            </a:r>
            <a:r>
              <a:rPr lang="en-US" sz="1400" dirty="0">
                <a:latin typeface="+mj-lt"/>
              </a:rPr>
              <a:t>, message) := </a:t>
            </a:r>
            <a:r>
              <a:rPr lang="en-US" sz="1400" dirty="0" err="1">
                <a:latin typeface="+mj-lt"/>
              </a:rPr>
              <a:t>read_e</a:t>
            </a:r>
            <a:r>
              <a:rPr lang="en-US" sz="1400" dirty="0">
                <a:latin typeface="+mj-lt"/>
              </a:rPr>
              <a:t> (message)</a:t>
            </a:r>
          </a:p>
          <a:p>
            <a:r>
              <a:rPr lang="en-US" sz="1400" dirty="0">
                <a:latin typeface="+mj-lt"/>
              </a:rPr>
              <a:t>  …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s:</a:t>
            </a:r>
          </a:p>
          <a:p>
            <a:r>
              <a:rPr lang="en-US" sz="1400" dirty="0">
                <a:latin typeface="+mj-lt"/>
              </a:rPr>
              <a:t>  dh0 := DH(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S_r_priv</a:t>
            </a:r>
            <a:r>
              <a:rPr lang="en-US" sz="1400" dirty="0">
                <a:latin typeface="+mj-lt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E_i_pub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(ck1,sk1) := </a:t>
            </a:r>
            <a:r>
              <a:rPr lang="en-US" sz="1400" dirty="0" err="1">
                <a:latin typeface="+mj-lt"/>
              </a:rPr>
              <a:t>mix_key</a:t>
            </a:r>
            <a:r>
              <a:rPr lang="en-US" sz="1400" dirty="0">
                <a:latin typeface="+mj-lt"/>
              </a:rPr>
              <a:t>(ck0, dh0)</a:t>
            </a:r>
          </a:p>
          <a:p>
            <a:r>
              <a:rPr lang="en-US" sz="1400" dirty="0">
                <a:latin typeface="+mj-lt"/>
              </a:rPr>
              <a:t>   …</a:t>
            </a:r>
          </a:p>
          <a:p>
            <a:endParaRPr lang="en-US" sz="1400" b="1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s:</a:t>
            </a:r>
          </a:p>
          <a:p>
            <a:r>
              <a:rPr lang="en-US" sz="1400" dirty="0">
                <a:latin typeface="+mj-lt"/>
              </a:rPr>
              <a:t>  (</a:t>
            </a:r>
            <a:r>
              <a:rPr lang="en-US" sz="1400" dirty="0" err="1">
                <a:latin typeface="+mj-lt"/>
              </a:rPr>
              <a:t>enc_s</a:t>
            </a:r>
            <a:r>
              <a:rPr lang="en-US" sz="1400" dirty="0">
                <a:latin typeface="+mj-lt"/>
              </a:rPr>
              <a:t>, message) := </a:t>
            </a:r>
            <a:r>
              <a:rPr lang="en-US" sz="1400" dirty="0" err="1">
                <a:latin typeface="+mj-lt"/>
              </a:rPr>
              <a:t>read_enc_s</a:t>
            </a:r>
            <a:r>
              <a:rPr lang="en-US" sz="1400" dirty="0">
                <a:latin typeface="+mj-lt"/>
              </a:rPr>
              <a:t> (message)</a:t>
            </a:r>
          </a:p>
          <a:p>
            <a:r>
              <a:rPr lang="en-US" sz="1400" dirty="0">
                <a:latin typeface="+mj-lt"/>
              </a:rPr>
              <a:t>  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S_i_pub</a:t>
            </a:r>
            <a:r>
              <a:rPr lang="en-US" sz="1400" dirty="0">
                <a:latin typeface="+mj-lt"/>
              </a:rPr>
              <a:t> := </a:t>
            </a:r>
            <a:r>
              <a:rPr lang="en-US" sz="1400" dirty="0" err="1">
                <a:latin typeface="+mj-lt"/>
              </a:rPr>
              <a:t>aead_decrypt</a:t>
            </a:r>
            <a:r>
              <a:rPr lang="en-US" sz="1400" dirty="0">
                <a:latin typeface="+mj-lt"/>
              </a:rPr>
              <a:t>(sk1, …, </a:t>
            </a:r>
            <a:r>
              <a:rPr lang="en-US" sz="1400" dirty="0" err="1">
                <a:latin typeface="+mj-lt"/>
              </a:rPr>
              <a:t>enc_s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…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1400" dirty="0">
                <a:latin typeface="+mj-lt"/>
              </a:rPr>
              <a:t>:</a:t>
            </a:r>
          </a:p>
          <a:p>
            <a:r>
              <a:rPr lang="en-US" sz="1400" dirty="0">
                <a:latin typeface="+mj-lt"/>
              </a:rPr>
              <a:t>  dh1 := DH(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S_r_priv</a:t>
            </a:r>
            <a:r>
              <a:rPr lang="en-US" sz="1400" dirty="0">
                <a:latin typeface="+mj-lt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S_i_pub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(ck2,sk2) := </a:t>
            </a:r>
            <a:r>
              <a:rPr lang="en-US" sz="1400" dirty="0" err="1">
                <a:latin typeface="+mj-lt"/>
              </a:rPr>
              <a:t>mix_key</a:t>
            </a:r>
            <a:r>
              <a:rPr lang="en-US" sz="1400" dirty="0">
                <a:latin typeface="+mj-lt"/>
              </a:rPr>
              <a:t>(ck1, dh1)</a:t>
            </a:r>
          </a:p>
          <a:p>
            <a:r>
              <a:rPr lang="en-US" sz="1400" dirty="0">
                <a:latin typeface="+mj-lt"/>
              </a:rPr>
              <a:t>  …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[d0]:</a:t>
            </a:r>
          </a:p>
          <a:p>
            <a:r>
              <a:rPr lang="en-US" sz="1400" dirty="0">
                <a:latin typeface="+mj-lt"/>
              </a:rPr>
              <a:t>  d0 := </a:t>
            </a:r>
            <a:r>
              <a:rPr lang="en-US" sz="1400" dirty="0" err="1">
                <a:latin typeface="+mj-lt"/>
              </a:rPr>
              <a:t>aead_decrypt</a:t>
            </a:r>
            <a:r>
              <a:rPr lang="en-US" sz="1400" dirty="0">
                <a:latin typeface="+mj-lt"/>
              </a:rPr>
              <a:t>(sk2, …, message)</a:t>
            </a:r>
          </a:p>
          <a:p>
            <a:r>
              <a:rPr lang="en-US" sz="1400" dirty="0">
                <a:latin typeface="+mj-lt"/>
              </a:rPr>
              <a:t>  …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  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863AEB-F702-4464-B662-5589A856254C}"/>
              </a:ext>
            </a:extLst>
          </p:cNvPr>
          <p:cNvSpPr txBox="1"/>
          <p:nvPr/>
        </p:nvSpPr>
        <p:spPr>
          <a:xfrm>
            <a:off x="315110" y="851036"/>
            <a:ext cx="386031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(...,  ck0) := initialize(protocol_name, ...);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message := []</a:t>
            </a:r>
          </a:p>
          <a:p>
            <a:endParaRPr lang="en-US" sz="1400" b="1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e:</a:t>
            </a: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400" dirty="0">
                <a:latin typeface="+mj-lt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E_i_priv</a:t>
            </a:r>
            <a:r>
              <a:rPr lang="en-US" sz="1400" dirty="0">
                <a:latin typeface="+mj-lt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E_i_pub</a:t>
            </a:r>
            <a:r>
              <a:rPr lang="en-US" sz="1400" dirty="0">
                <a:latin typeface="+mj-lt"/>
              </a:rPr>
              <a:t>) := </a:t>
            </a:r>
            <a:r>
              <a:rPr lang="en-US" sz="1400" dirty="0" err="1">
                <a:latin typeface="+mj-lt"/>
              </a:rPr>
              <a:t>generate_keypair</a:t>
            </a:r>
            <a:r>
              <a:rPr lang="en-US" sz="1400" dirty="0">
                <a:latin typeface="+mj-lt"/>
              </a:rPr>
              <a:t> ()</a:t>
            </a:r>
          </a:p>
          <a:p>
            <a:r>
              <a:rPr lang="en-US" sz="1400" dirty="0">
                <a:latin typeface="+mj-lt"/>
              </a:rPr>
              <a:t>  message := message ++ 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E_i_pub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>
                <a:latin typeface="+mj-lt"/>
              </a:rPr>
              <a:t> … // omitted: hash, nonce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s: </a:t>
            </a:r>
            <a:r>
              <a:rPr lang="en-US" sz="1400" dirty="0">
                <a:latin typeface="+mj-lt"/>
              </a:rPr>
              <a:t>DH(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Ephemeral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Static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dh0 := DH(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E_i_priv</a:t>
            </a:r>
            <a:r>
              <a:rPr lang="en-US" sz="1400" dirty="0">
                <a:latin typeface="+mj-lt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+mj-lt"/>
              </a:rPr>
              <a:t>S_r_pub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(ck1,sk1) := </a:t>
            </a:r>
            <a:r>
              <a:rPr lang="en-US" sz="1400" dirty="0" err="1">
                <a:latin typeface="+mj-lt"/>
              </a:rPr>
              <a:t>mix_key</a:t>
            </a:r>
            <a:r>
              <a:rPr lang="en-US" sz="1400" dirty="0">
                <a:latin typeface="+mj-lt"/>
              </a:rPr>
              <a:t>(ck0, dh0)</a:t>
            </a:r>
          </a:p>
          <a:p>
            <a:r>
              <a:rPr lang="en-US" sz="1400" dirty="0">
                <a:latin typeface="+mj-lt"/>
              </a:rPr>
              <a:t>   …</a:t>
            </a:r>
          </a:p>
          <a:p>
            <a:endParaRPr lang="en-US" sz="1400" b="1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s:</a:t>
            </a:r>
          </a:p>
          <a:p>
            <a:r>
              <a:rPr lang="en-US" sz="1400" dirty="0">
                <a:latin typeface="+mj-lt"/>
              </a:rPr>
              <a:t>  </a:t>
            </a:r>
            <a:r>
              <a:rPr lang="en-US" sz="1400" dirty="0" err="1">
                <a:latin typeface="+mj-lt"/>
              </a:rPr>
              <a:t>enc_s</a:t>
            </a:r>
            <a:r>
              <a:rPr lang="en-US" sz="1400" dirty="0">
                <a:latin typeface="+mj-lt"/>
              </a:rPr>
              <a:t> := </a:t>
            </a:r>
            <a:r>
              <a:rPr lang="en-US" sz="1400" dirty="0" err="1">
                <a:latin typeface="+mj-lt"/>
              </a:rPr>
              <a:t>aead_encrypt</a:t>
            </a:r>
            <a:r>
              <a:rPr lang="en-US" sz="1400" dirty="0">
                <a:latin typeface="+mj-lt"/>
              </a:rPr>
              <a:t>(sk1, …, 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S_i_pub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message := message ++ </a:t>
            </a:r>
            <a:r>
              <a:rPr lang="en-US" sz="1400" dirty="0" err="1">
                <a:latin typeface="+mj-lt"/>
              </a:rPr>
              <a:t>enc_s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  …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1400" b="1" dirty="0">
                <a:solidFill>
                  <a:srgbClr val="0070C0"/>
                </a:solidFill>
                <a:latin typeface="+mj-lt"/>
              </a:rPr>
              <a:t>s: </a:t>
            </a:r>
            <a:r>
              <a:rPr lang="en-US" sz="1400" dirty="0">
                <a:latin typeface="+mj-lt"/>
              </a:rPr>
              <a:t>DH(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Static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Static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dh1 := DH(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S_i_priv</a:t>
            </a:r>
            <a:r>
              <a:rPr lang="en-US" sz="1400" dirty="0">
                <a:latin typeface="+mj-lt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+mj-lt"/>
              </a:rPr>
              <a:t>S_r_pub</a:t>
            </a:r>
            <a:r>
              <a:rPr lang="en-US" sz="1400" dirty="0">
                <a:latin typeface="+mj-lt"/>
              </a:rPr>
              <a:t>)</a:t>
            </a:r>
          </a:p>
          <a:p>
            <a:r>
              <a:rPr lang="en-US" sz="1400" dirty="0">
                <a:latin typeface="+mj-lt"/>
              </a:rPr>
              <a:t>  (ck2,sk2) := </a:t>
            </a:r>
            <a:r>
              <a:rPr lang="en-US" sz="1400" dirty="0" err="1">
                <a:latin typeface="+mj-lt"/>
              </a:rPr>
              <a:t>mix_key</a:t>
            </a:r>
            <a:r>
              <a:rPr lang="en-US" sz="1400" dirty="0">
                <a:latin typeface="+mj-lt"/>
              </a:rPr>
              <a:t>(ck1, dh1)</a:t>
            </a:r>
          </a:p>
          <a:p>
            <a:r>
              <a:rPr lang="en-US" sz="1400" dirty="0">
                <a:latin typeface="+mj-lt"/>
              </a:rPr>
              <a:t>  …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[d0]:</a:t>
            </a:r>
          </a:p>
          <a:p>
            <a:r>
              <a:rPr lang="en-US" sz="1400" dirty="0">
                <a:latin typeface="+mj-lt"/>
              </a:rPr>
              <a:t>  cipher := </a:t>
            </a:r>
            <a:r>
              <a:rPr lang="en-US" sz="1400" dirty="0" err="1">
                <a:latin typeface="+mj-lt"/>
              </a:rPr>
              <a:t>aead_encrypt</a:t>
            </a:r>
            <a:r>
              <a:rPr lang="en-US" sz="1400" dirty="0">
                <a:latin typeface="+mj-lt"/>
              </a:rPr>
              <a:t>(sk2, …, d0)</a:t>
            </a:r>
          </a:p>
          <a:p>
            <a:r>
              <a:rPr lang="en-US" sz="1400" dirty="0">
                <a:latin typeface="+mj-lt"/>
              </a:rPr>
              <a:t>  message := message ++ cipher</a:t>
            </a:r>
          </a:p>
          <a:p>
            <a:r>
              <a:rPr lang="en-US" sz="1400" dirty="0">
                <a:latin typeface="+mj-lt"/>
              </a:rPr>
              <a:t>  …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105" name="Hide payload right">
            <a:extLst>
              <a:ext uri="{FF2B5EF4-FFF2-40B4-BE49-F238E27FC236}">
                <a16:creationId xmlns:a16="http://schemas.microsoft.com/office/drawing/2014/main" id="{1D1FF7C7-A835-4B72-B5F0-9E5A97DB1A98}"/>
              </a:ext>
            </a:extLst>
          </p:cNvPr>
          <p:cNvSpPr/>
          <p:nvPr/>
        </p:nvSpPr>
        <p:spPr>
          <a:xfrm>
            <a:off x="8016573" y="5739581"/>
            <a:ext cx="3157351" cy="980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ide payload left">
            <a:extLst>
              <a:ext uri="{FF2B5EF4-FFF2-40B4-BE49-F238E27FC236}">
                <a16:creationId xmlns:a16="http://schemas.microsoft.com/office/drawing/2014/main" id="{BE585304-BF54-45F3-963C-9B98C3B32A41}"/>
              </a:ext>
            </a:extLst>
          </p:cNvPr>
          <p:cNvSpPr/>
          <p:nvPr/>
        </p:nvSpPr>
        <p:spPr>
          <a:xfrm>
            <a:off x="277978" y="5729538"/>
            <a:ext cx="3157351" cy="980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ide &quot;ss&quot; right">
            <a:extLst>
              <a:ext uri="{FF2B5EF4-FFF2-40B4-BE49-F238E27FC236}">
                <a16:creationId xmlns:a16="http://schemas.microsoft.com/office/drawing/2014/main" id="{EF39AFB0-549B-49E8-BEDF-DAEDFF1EE6C1}"/>
              </a:ext>
            </a:extLst>
          </p:cNvPr>
          <p:cNvSpPr/>
          <p:nvPr/>
        </p:nvSpPr>
        <p:spPr>
          <a:xfrm>
            <a:off x="8029514" y="4699683"/>
            <a:ext cx="3157351" cy="95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ide &quot;ss&quot; left">
            <a:extLst>
              <a:ext uri="{FF2B5EF4-FFF2-40B4-BE49-F238E27FC236}">
                <a16:creationId xmlns:a16="http://schemas.microsoft.com/office/drawing/2014/main" id="{9A49CFC2-ECE9-406D-B13C-7A243C97A67D}"/>
              </a:ext>
            </a:extLst>
          </p:cNvPr>
          <p:cNvSpPr/>
          <p:nvPr/>
        </p:nvSpPr>
        <p:spPr>
          <a:xfrm>
            <a:off x="337614" y="4637547"/>
            <a:ext cx="3157351" cy="95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ide &quot;s&quot; right">
            <a:extLst>
              <a:ext uri="{FF2B5EF4-FFF2-40B4-BE49-F238E27FC236}">
                <a16:creationId xmlns:a16="http://schemas.microsoft.com/office/drawing/2014/main" id="{F0AD4E8C-27B1-4C3B-A2AD-61CB734DE173}"/>
              </a:ext>
            </a:extLst>
          </p:cNvPr>
          <p:cNvSpPr/>
          <p:nvPr/>
        </p:nvSpPr>
        <p:spPr>
          <a:xfrm>
            <a:off x="8089156" y="3622881"/>
            <a:ext cx="3157351" cy="102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ide &quot;s&quot; left">
            <a:extLst>
              <a:ext uri="{FF2B5EF4-FFF2-40B4-BE49-F238E27FC236}">
                <a16:creationId xmlns:a16="http://schemas.microsoft.com/office/drawing/2014/main" id="{4681584A-1951-4746-9CDF-DDFCFAD0E34E}"/>
              </a:ext>
            </a:extLst>
          </p:cNvPr>
          <p:cNvSpPr/>
          <p:nvPr/>
        </p:nvSpPr>
        <p:spPr>
          <a:xfrm>
            <a:off x="277979" y="3614775"/>
            <a:ext cx="3157351" cy="91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ide &quot;es&quot; 2 right">
            <a:extLst>
              <a:ext uri="{FF2B5EF4-FFF2-40B4-BE49-F238E27FC236}">
                <a16:creationId xmlns:a16="http://schemas.microsoft.com/office/drawing/2014/main" id="{E5F7F10D-5C89-4D55-B067-14A9A1B1B9EC}"/>
              </a:ext>
            </a:extLst>
          </p:cNvPr>
          <p:cNvSpPr/>
          <p:nvPr/>
        </p:nvSpPr>
        <p:spPr>
          <a:xfrm>
            <a:off x="8102221" y="3042954"/>
            <a:ext cx="3224909" cy="4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ide &quot;es&quot; 2 left">
            <a:extLst>
              <a:ext uri="{FF2B5EF4-FFF2-40B4-BE49-F238E27FC236}">
                <a16:creationId xmlns:a16="http://schemas.microsoft.com/office/drawing/2014/main" id="{6E430822-9D68-4F26-986F-DB8DE8826F05}"/>
              </a:ext>
            </a:extLst>
          </p:cNvPr>
          <p:cNvSpPr/>
          <p:nvPr/>
        </p:nvSpPr>
        <p:spPr>
          <a:xfrm>
            <a:off x="298667" y="3045737"/>
            <a:ext cx="3157351" cy="488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ide &quot;es&quot; 1 right">
            <a:extLst>
              <a:ext uri="{FF2B5EF4-FFF2-40B4-BE49-F238E27FC236}">
                <a16:creationId xmlns:a16="http://schemas.microsoft.com/office/drawing/2014/main" id="{A813DE85-DAA2-4838-B142-F50BE2FCC96D}"/>
              </a:ext>
            </a:extLst>
          </p:cNvPr>
          <p:cNvSpPr/>
          <p:nvPr/>
        </p:nvSpPr>
        <p:spPr>
          <a:xfrm>
            <a:off x="8102221" y="2581639"/>
            <a:ext cx="3224909" cy="49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Hide &quot;es&quot; 1 left">
            <a:extLst>
              <a:ext uri="{FF2B5EF4-FFF2-40B4-BE49-F238E27FC236}">
                <a16:creationId xmlns:a16="http://schemas.microsoft.com/office/drawing/2014/main" id="{350811A8-6DC6-4CE0-8BEB-E34D7C7CEC9A}"/>
              </a:ext>
            </a:extLst>
          </p:cNvPr>
          <p:cNvSpPr/>
          <p:nvPr/>
        </p:nvSpPr>
        <p:spPr>
          <a:xfrm>
            <a:off x="247664" y="2511918"/>
            <a:ext cx="3157351" cy="558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ide &quot;e&quot; right">
            <a:extLst>
              <a:ext uri="{FF2B5EF4-FFF2-40B4-BE49-F238E27FC236}">
                <a16:creationId xmlns:a16="http://schemas.microsoft.com/office/drawing/2014/main" id="{8BA6AA5A-3EDB-4EAB-8776-ECE3DC19642C}"/>
              </a:ext>
            </a:extLst>
          </p:cNvPr>
          <p:cNvSpPr/>
          <p:nvPr/>
        </p:nvSpPr>
        <p:spPr>
          <a:xfrm>
            <a:off x="7981218" y="1390202"/>
            <a:ext cx="3372582" cy="95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ide &quot;e&quot; left">
            <a:extLst>
              <a:ext uri="{FF2B5EF4-FFF2-40B4-BE49-F238E27FC236}">
                <a16:creationId xmlns:a16="http://schemas.microsoft.com/office/drawing/2014/main" id="{2EC3BD22-A5C4-4C6B-90FC-9E6AEE041F84}"/>
              </a:ext>
            </a:extLst>
          </p:cNvPr>
          <p:cNvSpPr/>
          <p:nvPr/>
        </p:nvSpPr>
        <p:spPr>
          <a:xfrm>
            <a:off x="335355" y="1492987"/>
            <a:ext cx="3289596" cy="980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ide init right">
            <a:extLst>
              <a:ext uri="{FF2B5EF4-FFF2-40B4-BE49-F238E27FC236}">
                <a16:creationId xmlns:a16="http://schemas.microsoft.com/office/drawing/2014/main" id="{39FD7BC2-6F1C-4AFE-9854-37C133B2E98B}"/>
              </a:ext>
            </a:extLst>
          </p:cNvPr>
          <p:cNvSpPr/>
          <p:nvPr/>
        </p:nvSpPr>
        <p:spPr>
          <a:xfrm>
            <a:off x="7981218" y="546817"/>
            <a:ext cx="3159610" cy="79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de init left">
            <a:extLst>
              <a:ext uri="{FF2B5EF4-FFF2-40B4-BE49-F238E27FC236}">
                <a16:creationId xmlns:a16="http://schemas.microsoft.com/office/drawing/2014/main" id="{BF6B7CB7-F027-4E8B-976E-BCF9707A9492}"/>
              </a:ext>
            </a:extLst>
          </p:cNvPr>
          <p:cNvSpPr/>
          <p:nvPr/>
        </p:nvSpPr>
        <p:spPr>
          <a:xfrm>
            <a:off x="335355" y="649601"/>
            <a:ext cx="3159610" cy="793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1B9F4-83CF-427D-B0A9-386CEE06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924"/>
            <a:ext cx="10515600" cy="1325563"/>
          </a:xfrm>
        </p:spPr>
        <p:txBody>
          <a:bodyPr/>
          <a:lstStyle/>
          <a:p>
            <a:r>
              <a:rPr lang="en-US" dirty="0"/>
              <a:t>Noise Patterns: IKpsk2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F61A8A-8431-44CD-A80A-1CB64AA23DAA}"/>
              </a:ext>
            </a:extLst>
          </p:cNvPr>
          <p:cNvSpPr txBox="1">
            <a:spLocks/>
          </p:cNvSpPr>
          <p:nvPr/>
        </p:nvSpPr>
        <p:spPr>
          <a:xfrm>
            <a:off x="4568167" y="2599381"/>
            <a:ext cx="2183751" cy="208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IKpsk2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</a:t>
            </a:r>
            <a:r>
              <a:rPr lang="en-GB" sz="1600" dirty="0">
                <a:solidFill>
                  <a:srgbClr val="0070C0"/>
                </a:solidFill>
                <a:cs typeface="Calibri"/>
              </a:rPr>
              <a:t>←</a:t>
            </a:r>
            <a:r>
              <a:rPr lang="en-GB" sz="1600" dirty="0">
                <a:cs typeface="Calibri"/>
              </a:rPr>
              <a:t>  </a:t>
            </a:r>
            <a:r>
              <a:rPr lang="en-GB" sz="1600" dirty="0">
                <a:solidFill>
                  <a:srgbClr val="0070C0"/>
                </a:solidFill>
                <a:cs typeface="Calibri"/>
              </a:rPr>
              <a:t>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</a:t>
            </a:r>
            <a:r>
              <a:rPr lang="en-GB" sz="1600" dirty="0">
                <a:solidFill>
                  <a:srgbClr val="FF0000"/>
                </a:solidFill>
                <a:cs typeface="Calibri"/>
              </a:rPr>
              <a:t>→ </a:t>
            </a:r>
            <a:r>
              <a:rPr lang="en-GB" sz="1600" dirty="0">
                <a:cs typeface="Calibri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Calibri"/>
              </a:rPr>
              <a:t>e</a:t>
            </a:r>
            <a:r>
              <a:rPr lang="en-GB" sz="1600" dirty="0">
                <a:cs typeface="Calibri"/>
              </a:rPr>
              <a:t>,  </a:t>
            </a:r>
            <a:r>
              <a:rPr lang="en-GB" sz="1600" dirty="0">
                <a:solidFill>
                  <a:srgbClr val="FF0000"/>
                </a:solidFill>
                <a:cs typeface="Calibri"/>
              </a:rPr>
              <a:t>e</a:t>
            </a:r>
            <a:r>
              <a:rPr lang="en-GB" sz="1600" dirty="0">
                <a:solidFill>
                  <a:srgbClr val="0070C0"/>
                </a:solidFill>
                <a:cs typeface="Calibri"/>
              </a:rPr>
              <a:t>s</a:t>
            </a:r>
            <a:r>
              <a:rPr lang="en-GB" sz="1600" dirty="0">
                <a:cs typeface="Calibri"/>
              </a:rPr>
              <a:t>,  </a:t>
            </a:r>
            <a:r>
              <a:rPr lang="en-GB" sz="1600" dirty="0">
                <a:solidFill>
                  <a:srgbClr val="FF0000"/>
                </a:solidFill>
                <a:cs typeface="Calibri"/>
              </a:rPr>
              <a:t>s</a:t>
            </a:r>
            <a:r>
              <a:rPr lang="en-GB" sz="1600" dirty="0">
                <a:cs typeface="Calibri"/>
              </a:rPr>
              <a:t>,  </a:t>
            </a:r>
            <a:r>
              <a:rPr lang="en-GB" sz="1600" dirty="0">
                <a:solidFill>
                  <a:srgbClr val="FF0000"/>
                </a:solidFill>
                <a:cs typeface="Calibri"/>
              </a:rPr>
              <a:t>s</a:t>
            </a:r>
            <a:r>
              <a:rPr lang="en-GB" sz="1600" dirty="0">
                <a:solidFill>
                  <a:srgbClr val="0070C0"/>
                </a:solidFill>
                <a:cs typeface="Calibri"/>
              </a:rPr>
              <a:t>s</a:t>
            </a:r>
            <a:r>
              <a:rPr lang="en-GB" sz="1600" dirty="0">
                <a:cs typeface="Calibri"/>
              </a:rPr>
              <a:t>,  [d0]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dirty="0">
                <a:solidFill>
                  <a:srgbClr val="0070C0"/>
                </a:solidFill>
                <a:ea typeface="+mn-lt"/>
                <a:cs typeface="+mn-lt"/>
              </a:rPr>
              <a:t>← 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>
                <a:solidFill>
                  <a:srgbClr val="0070C0"/>
                </a:solidFill>
                <a:ea typeface="+mn-lt"/>
                <a:cs typeface="+mn-lt"/>
              </a:rPr>
              <a:t>e</a:t>
            </a:r>
            <a:r>
              <a:rPr lang="en-GB" sz="1600" dirty="0">
                <a:ea typeface="+mn-lt"/>
                <a:cs typeface="+mn-lt"/>
              </a:rPr>
              <a:t>,  </a:t>
            </a:r>
            <a:r>
              <a:rPr lang="en-GB" sz="1600" dirty="0" err="1">
                <a:solidFill>
                  <a:srgbClr val="FF0000"/>
                </a:solidFill>
                <a:ea typeface="+mn-lt"/>
                <a:cs typeface="+mn-lt"/>
              </a:rPr>
              <a:t>e</a:t>
            </a:r>
            <a:r>
              <a:rPr lang="en-GB" sz="1600" dirty="0" err="1">
                <a:solidFill>
                  <a:srgbClr val="0070C0"/>
                </a:solidFill>
                <a:ea typeface="+mn-lt"/>
                <a:cs typeface="+mn-lt"/>
              </a:rPr>
              <a:t>e</a:t>
            </a:r>
            <a:r>
              <a:rPr lang="en-GB" sz="1600" dirty="0">
                <a:ea typeface="+mn-lt"/>
                <a:cs typeface="+mn-lt"/>
              </a:rPr>
              <a:t>,  </a:t>
            </a:r>
            <a:r>
              <a:rPr lang="en-GB" sz="1600" dirty="0">
                <a:solidFill>
                  <a:srgbClr val="FF0000"/>
                </a:solidFill>
                <a:ea typeface="+mn-lt"/>
                <a:cs typeface="+mn-lt"/>
              </a:rPr>
              <a:t>s</a:t>
            </a:r>
            <a:r>
              <a:rPr lang="en-GB" sz="1600" dirty="0">
                <a:solidFill>
                  <a:srgbClr val="0070C0"/>
                </a:solidFill>
                <a:ea typeface="+mn-lt"/>
                <a:cs typeface="+mn-lt"/>
              </a:rPr>
              <a:t>e</a:t>
            </a:r>
            <a:r>
              <a:rPr lang="en-GB" sz="1600" dirty="0">
                <a:ea typeface="+mn-lt"/>
                <a:cs typeface="+mn-lt"/>
              </a:rPr>
              <a:t>,  </a:t>
            </a:r>
            <a:r>
              <a:rPr lang="en-GB" sz="1600" dirty="0" err="1">
                <a:ea typeface="+mn-lt"/>
                <a:cs typeface="+mn-lt"/>
              </a:rPr>
              <a:t>psk</a:t>
            </a:r>
            <a:r>
              <a:rPr lang="en-GB" sz="1600" dirty="0">
                <a:ea typeface="+mn-lt"/>
                <a:cs typeface="+mn-lt"/>
              </a:rPr>
              <a:t>,  [d1]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↔  [d2, d3, …]</a:t>
            </a: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</a:t>
            </a:r>
          </a:p>
          <a:p>
            <a:pPr marL="0" indent="0">
              <a:buNone/>
            </a:pPr>
            <a:endParaRPr lang="en-GB" sz="16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B60D1-722E-4BD3-8780-21CD79A6E98F}"/>
              </a:ext>
            </a:extLst>
          </p:cNvPr>
          <p:cNvSpPr txBox="1"/>
          <p:nvPr/>
        </p:nvSpPr>
        <p:spPr>
          <a:xfrm>
            <a:off x="3801181" y="2053361"/>
            <a:ext cx="320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Initiator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2C2DE-35D7-447E-B5B0-54466311B1A6}"/>
              </a:ext>
            </a:extLst>
          </p:cNvPr>
          <p:cNvSpPr txBox="1"/>
          <p:nvPr/>
        </p:nvSpPr>
        <p:spPr>
          <a:xfrm>
            <a:off x="6351925" y="2053361"/>
            <a:ext cx="131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Responder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BBB7DA-5BEA-4038-AA55-E3EF06EB9462}"/>
              </a:ext>
            </a:extLst>
          </p:cNvPr>
          <p:cNvGrpSpPr/>
          <p:nvPr/>
        </p:nvGrpSpPr>
        <p:grpSpPr>
          <a:xfrm>
            <a:off x="454521" y="3042954"/>
            <a:ext cx="1811159" cy="2341866"/>
            <a:chOff x="454521" y="3042954"/>
            <a:chExt cx="1811159" cy="2341866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4C6D8C4F-4F64-48A1-99BB-016041872FD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4588" y="3492712"/>
              <a:ext cx="1929314" cy="1442350"/>
            </a:xfrm>
            <a:prstGeom prst="bentConnector3">
              <a:avLst>
                <a:gd name="adj1" fmla="val 56902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4F0813-9D95-4689-AB07-C7D968F3756D}"/>
                </a:ext>
              </a:extLst>
            </p:cNvPr>
            <p:cNvSpPr/>
            <p:nvPr/>
          </p:nvSpPr>
          <p:spPr>
            <a:xfrm>
              <a:off x="454521" y="3042954"/>
              <a:ext cx="350520" cy="2062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6B4984-CCDC-4F4A-B308-E1896FA46D39}"/>
                </a:ext>
              </a:extLst>
            </p:cNvPr>
            <p:cNvSpPr/>
            <p:nvPr/>
          </p:nvSpPr>
          <p:spPr>
            <a:xfrm>
              <a:off x="1915160" y="5178545"/>
              <a:ext cx="350520" cy="2062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896FED0-52CF-4B5F-82A2-428B3B35C1CF}"/>
              </a:ext>
            </a:extLst>
          </p:cNvPr>
          <p:cNvGrpSpPr/>
          <p:nvPr/>
        </p:nvGrpSpPr>
        <p:grpSpPr>
          <a:xfrm>
            <a:off x="454521" y="4972269"/>
            <a:ext cx="2161679" cy="412551"/>
            <a:chOff x="454521" y="4972269"/>
            <a:chExt cx="2161679" cy="4125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FB355F-C8BD-4EBD-9025-D529FDE844B0}"/>
                </a:ext>
              </a:extLst>
            </p:cNvPr>
            <p:cNvSpPr/>
            <p:nvPr/>
          </p:nvSpPr>
          <p:spPr>
            <a:xfrm>
              <a:off x="454521" y="4972269"/>
              <a:ext cx="350520" cy="2062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A22970-F3B7-48B6-87D9-48F476DABAAF}"/>
                </a:ext>
              </a:extLst>
            </p:cNvPr>
            <p:cNvSpPr/>
            <p:nvPr/>
          </p:nvSpPr>
          <p:spPr>
            <a:xfrm>
              <a:off x="2265680" y="5178545"/>
              <a:ext cx="350520" cy="2062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ECA592B6-8A45-4A64-A0CA-030F189174BF}"/>
                </a:ext>
              </a:extLst>
            </p:cNvPr>
            <p:cNvCxnSpPr>
              <a:cxnSpLocks/>
              <a:stCxn id="29" idx="0"/>
              <a:endCxn id="30" idx="0"/>
            </p:cNvCxnSpPr>
            <p:nvPr/>
          </p:nvCxnSpPr>
          <p:spPr>
            <a:xfrm rot="16200000" flipH="1">
              <a:off x="1432222" y="4169828"/>
              <a:ext cx="206276" cy="1811159"/>
            </a:xfrm>
            <a:prstGeom prst="bentConnector3">
              <a:avLst>
                <a:gd name="adj1" fmla="val -110822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59C6C9F-DFB5-4F5D-9E67-87C76AF6B4C8}"/>
              </a:ext>
            </a:extLst>
          </p:cNvPr>
          <p:cNvSpPr/>
          <p:nvPr/>
        </p:nvSpPr>
        <p:spPr>
          <a:xfrm>
            <a:off x="1917284" y="3043487"/>
            <a:ext cx="350520" cy="2062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3575949-2267-4B96-BABB-742669FFF7A9}"/>
              </a:ext>
            </a:extLst>
          </p:cNvPr>
          <p:cNvCxnSpPr>
            <a:cxnSpLocks/>
            <a:stCxn id="45" idx="2"/>
            <a:endCxn id="44" idx="0"/>
          </p:cNvCxnSpPr>
          <p:nvPr/>
        </p:nvCxnSpPr>
        <p:spPr>
          <a:xfrm rot="16200000" flipH="1">
            <a:off x="513783" y="1464726"/>
            <a:ext cx="1929848" cy="1227674"/>
          </a:xfrm>
          <a:prstGeom prst="bentConnector3">
            <a:avLst>
              <a:gd name="adj1" fmla="val 6656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D9E5175-F89B-4722-8A1C-1F36A3F80405}"/>
              </a:ext>
            </a:extLst>
          </p:cNvPr>
          <p:cNvGrpSpPr/>
          <p:nvPr/>
        </p:nvGrpSpPr>
        <p:grpSpPr>
          <a:xfrm>
            <a:off x="454520" y="2818389"/>
            <a:ext cx="2161680" cy="430841"/>
            <a:chOff x="454520" y="2818389"/>
            <a:chExt cx="2161680" cy="43084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139AC7-BFC4-4A48-B008-E881C35193C0}"/>
                </a:ext>
              </a:extLst>
            </p:cNvPr>
            <p:cNvSpPr/>
            <p:nvPr/>
          </p:nvSpPr>
          <p:spPr>
            <a:xfrm>
              <a:off x="2265680" y="3042955"/>
              <a:ext cx="350520" cy="2062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5ADFE156-66C3-4628-A249-D6459FC9059E}"/>
                </a:ext>
              </a:extLst>
            </p:cNvPr>
            <p:cNvCxnSpPr>
              <a:cxnSpLocks/>
              <a:stCxn id="53" idx="0"/>
              <a:endCxn id="25" idx="0"/>
            </p:cNvCxnSpPr>
            <p:nvPr/>
          </p:nvCxnSpPr>
          <p:spPr>
            <a:xfrm rot="16200000" flipH="1">
              <a:off x="1423077" y="2025092"/>
              <a:ext cx="224565" cy="1811160"/>
            </a:xfrm>
            <a:prstGeom prst="bentConnector3">
              <a:avLst>
                <a:gd name="adj1" fmla="val -101797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D885F6-93F4-4701-BE5C-CE6D5AC18587}"/>
                </a:ext>
              </a:extLst>
            </p:cNvPr>
            <p:cNvSpPr/>
            <p:nvPr/>
          </p:nvSpPr>
          <p:spPr>
            <a:xfrm>
              <a:off x="454520" y="2818390"/>
              <a:ext cx="350520" cy="2062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B2BD033-B075-445D-9009-36E7AF2F6420}"/>
              </a:ext>
            </a:extLst>
          </p:cNvPr>
          <p:cNvSpPr/>
          <p:nvPr/>
        </p:nvSpPr>
        <p:spPr>
          <a:xfrm>
            <a:off x="1844040" y="2850953"/>
            <a:ext cx="656728" cy="17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F76BD8-47D2-4697-A556-973A11C05DED}"/>
              </a:ext>
            </a:extLst>
          </p:cNvPr>
          <p:cNvSpPr/>
          <p:nvPr/>
        </p:nvSpPr>
        <p:spPr>
          <a:xfrm>
            <a:off x="1189149" y="2860098"/>
            <a:ext cx="656728" cy="17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C551A-6948-4578-9EF2-32C91E20B350}"/>
              </a:ext>
            </a:extLst>
          </p:cNvPr>
          <p:cNvSpPr/>
          <p:nvPr/>
        </p:nvSpPr>
        <p:spPr>
          <a:xfrm>
            <a:off x="9594379" y="2846413"/>
            <a:ext cx="656728" cy="17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08E84A0-29E3-466A-953D-BCBFFAFBB046}"/>
              </a:ext>
            </a:extLst>
          </p:cNvPr>
          <p:cNvSpPr/>
          <p:nvPr/>
        </p:nvSpPr>
        <p:spPr>
          <a:xfrm>
            <a:off x="8939488" y="2855558"/>
            <a:ext cx="656728" cy="17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pub to spriv">
            <a:extLst>
              <a:ext uri="{FF2B5EF4-FFF2-40B4-BE49-F238E27FC236}">
                <a16:creationId xmlns:a16="http://schemas.microsoft.com/office/drawing/2014/main" id="{40CF4BCC-191D-4E0E-AC90-9B34DCC1C16A}"/>
              </a:ext>
            </a:extLst>
          </p:cNvPr>
          <p:cNvCxnSpPr>
            <a:cxnSpLocks/>
            <a:stCxn id="57" idx="2"/>
            <a:endCxn id="60" idx="2"/>
          </p:cNvCxnSpPr>
          <p:nvPr/>
        </p:nvCxnSpPr>
        <p:spPr>
          <a:xfrm rot="16200000" flipH="1">
            <a:off x="5717826" y="-520757"/>
            <a:ext cx="4605" cy="7095448"/>
          </a:xfrm>
          <a:prstGeom prst="bentConnector3">
            <a:avLst>
              <a:gd name="adj1" fmla="val 8208187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k1 to sk1">
            <a:extLst>
              <a:ext uri="{FF2B5EF4-FFF2-40B4-BE49-F238E27FC236}">
                <a16:creationId xmlns:a16="http://schemas.microsoft.com/office/drawing/2014/main" id="{53B4FBD3-0D5E-4F3C-BEA4-0E2D294B6B91}"/>
              </a:ext>
            </a:extLst>
          </p:cNvPr>
          <p:cNvCxnSpPr>
            <a:cxnSpLocks/>
          </p:cNvCxnSpPr>
          <p:nvPr/>
        </p:nvCxnSpPr>
        <p:spPr>
          <a:xfrm>
            <a:off x="1060611" y="3230408"/>
            <a:ext cx="1130315" cy="671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0C6CE79-CCD9-4666-B447-53FE6FECF1E4}"/>
              </a:ext>
            </a:extLst>
          </p:cNvPr>
          <p:cNvGrpSpPr/>
          <p:nvPr/>
        </p:nvGrpSpPr>
        <p:grpSpPr>
          <a:xfrm>
            <a:off x="454521" y="5178545"/>
            <a:ext cx="1656520" cy="2154423"/>
            <a:chOff x="454521" y="5178545"/>
            <a:chExt cx="1656520" cy="215442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95F673-9C9D-4E49-9C21-FAFB495A499A}"/>
                </a:ext>
              </a:extLst>
            </p:cNvPr>
            <p:cNvSpPr/>
            <p:nvPr/>
          </p:nvSpPr>
          <p:spPr>
            <a:xfrm>
              <a:off x="454521" y="5178545"/>
              <a:ext cx="350520" cy="20627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44F53B81-D29C-43E1-82DE-0AF24C463614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rot="16200000" flipH="1">
              <a:off x="396337" y="5618264"/>
              <a:ext cx="1948148" cy="1481260"/>
            </a:xfrm>
            <a:prstGeom prst="bentConnector3">
              <a:avLst>
                <a:gd name="adj1" fmla="val 56465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ck1, sk1">
            <a:extLst>
              <a:ext uri="{FF2B5EF4-FFF2-40B4-BE49-F238E27FC236}">
                <a16:creationId xmlns:a16="http://schemas.microsoft.com/office/drawing/2014/main" id="{3059A828-2DE7-4998-8FF7-7AB65957AD11}"/>
              </a:ext>
            </a:extLst>
          </p:cNvPr>
          <p:cNvSpPr txBox="1"/>
          <p:nvPr/>
        </p:nvSpPr>
        <p:spPr>
          <a:xfrm>
            <a:off x="836728" y="3432583"/>
            <a:ext cx="2761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ck1, sk1: DH(</a:t>
            </a:r>
            <a:r>
              <a:rPr lang="en-US" sz="1600" dirty="0" err="1">
                <a:solidFill>
                  <a:srgbClr val="FF0000"/>
                </a:solidFill>
              </a:rPr>
              <a:t>E_i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70C0"/>
                </a:solidFill>
              </a:rPr>
              <a:t>S_r</a:t>
            </a:r>
            <a:r>
              <a:rPr lang="en-US" sz="1600" dirty="0"/>
              <a:t>)</a:t>
            </a:r>
          </a:p>
        </p:txBody>
      </p:sp>
      <p:sp>
        <p:nvSpPr>
          <p:cNvPr id="81" name="ck2, sk2">
            <a:extLst>
              <a:ext uri="{FF2B5EF4-FFF2-40B4-BE49-F238E27FC236}">
                <a16:creationId xmlns:a16="http://schemas.microsoft.com/office/drawing/2014/main" id="{75C3544F-39BC-4A30-BA80-48F3B6B25917}"/>
              </a:ext>
            </a:extLst>
          </p:cNvPr>
          <p:cNvSpPr txBox="1"/>
          <p:nvPr/>
        </p:nvSpPr>
        <p:spPr>
          <a:xfrm>
            <a:off x="836728" y="5536618"/>
            <a:ext cx="401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ck2, sk2: DH(</a:t>
            </a:r>
            <a:r>
              <a:rPr lang="en-US" sz="1600" dirty="0" err="1">
                <a:solidFill>
                  <a:srgbClr val="FF0000"/>
                </a:solidFill>
              </a:rPr>
              <a:t>E_i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70C0"/>
                </a:solidFill>
              </a:rPr>
              <a:t>S_r</a:t>
            </a:r>
            <a:r>
              <a:rPr lang="en-US" sz="1600" dirty="0"/>
              <a:t>), DH(</a:t>
            </a:r>
            <a:r>
              <a:rPr lang="en-US" sz="1600" dirty="0" err="1">
                <a:solidFill>
                  <a:srgbClr val="FF0000"/>
                </a:solidFill>
              </a:rPr>
              <a:t>S_i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0070C0"/>
                </a:solidFill>
              </a:rPr>
              <a:t>S_r</a:t>
            </a:r>
            <a:r>
              <a:rPr lang="en-US" sz="1600" dirty="0"/>
              <a:t>)</a:t>
            </a:r>
          </a:p>
        </p:txBody>
      </p:sp>
      <p:grpSp>
        <p:nvGrpSpPr>
          <p:cNvPr id="10" name="&quot;Use authentication data&quot;">
            <a:extLst>
              <a:ext uri="{FF2B5EF4-FFF2-40B4-BE49-F238E27FC236}">
                <a16:creationId xmlns:a16="http://schemas.microsoft.com/office/drawing/2014/main" id="{5770F74F-CB6C-40FE-AB00-1B18C81D5333}"/>
              </a:ext>
            </a:extLst>
          </p:cNvPr>
          <p:cNvGrpSpPr/>
          <p:nvPr/>
        </p:nvGrpSpPr>
        <p:grpSpPr>
          <a:xfrm>
            <a:off x="8728397" y="4320541"/>
            <a:ext cx="2761942" cy="835858"/>
            <a:chOff x="8728397" y="4320541"/>
            <a:chExt cx="2761942" cy="83585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CF2FA49-7BEB-4931-8444-3B7B41E51F33}"/>
                </a:ext>
              </a:extLst>
            </p:cNvPr>
            <p:cNvSpPr txBox="1"/>
            <p:nvPr/>
          </p:nvSpPr>
          <p:spPr>
            <a:xfrm>
              <a:off x="8728397" y="4417735"/>
              <a:ext cx="27619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Uses authentication data: may fail (if message is corrupted or if not same symmetric key)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DCDD8CD-95D8-4993-A934-E993B50D1C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4520" y="4320541"/>
              <a:ext cx="255270" cy="140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&quot;Chaining key&quot;">
            <a:extLst>
              <a:ext uri="{FF2B5EF4-FFF2-40B4-BE49-F238E27FC236}">
                <a16:creationId xmlns:a16="http://schemas.microsoft.com/office/drawing/2014/main" id="{4C218F32-FBF3-454E-BD36-81BD4AF7EA1C}"/>
              </a:ext>
            </a:extLst>
          </p:cNvPr>
          <p:cNvGrpSpPr/>
          <p:nvPr/>
        </p:nvGrpSpPr>
        <p:grpSpPr>
          <a:xfrm>
            <a:off x="534189" y="620951"/>
            <a:ext cx="2761942" cy="319067"/>
            <a:chOff x="534189" y="620951"/>
            <a:chExt cx="2761942" cy="31906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F7EF5D4-3725-4992-8888-C3BC671DA094}"/>
                </a:ext>
              </a:extLst>
            </p:cNvPr>
            <p:cNvSpPr txBox="1"/>
            <p:nvPr/>
          </p:nvSpPr>
          <p:spPr>
            <a:xfrm>
              <a:off x="534189" y="620951"/>
              <a:ext cx="2761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Initial chaining Key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34107D6-72BB-4511-B490-A22B119FF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272" y="850236"/>
              <a:ext cx="228448" cy="897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&quot;ck0&quot; green rect">
            <a:extLst>
              <a:ext uri="{FF2B5EF4-FFF2-40B4-BE49-F238E27FC236}">
                <a16:creationId xmlns:a16="http://schemas.microsoft.com/office/drawing/2014/main" id="{C8091723-6E99-4E40-A04B-71AFC3A363B3}"/>
              </a:ext>
            </a:extLst>
          </p:cNvPr>
          <p:cNvSpPr/>
          <p:nvPr/>
        </p:nvSpPr>
        <p:spPr>
          <a:xfrm>
            <a:off x="689610" y="907364"/>
            <a:ext cx="350520" cy="2062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k2 to sk2">
            <a:extLst>
              <a:ext uri="{FF2B5EF4-FFF2-40B4-BE49-F238E27FC236}">
                <a16:creationId xmlns:a16="http://schemas.microsoft.com/office/drawing/2014/main" id="{3AC781FE-13DA-4849-8C47-110FC502266A}"/>
              </a:ext>
            </a:extLst>
          </p:cNvPr>
          <p:cNvCxnSpPr>
            <a:cxnSpLocks/>
          </p:cNvCxnSpPr>
          <p:nvPr/>
        </p:nvCxnSpPr>
        <p:spPr>
          <a:xfrm>
            <a:off x="1053587" y="5335962"/>
            <a:ext cx="1130315" cy="671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dh0 == dh0">
            <a:extLst>
              <a:ext uri="{FF2B5EF4-FFF2-40B4-BE49-F238E27FC236}">
                <a16:creationId xmlns:a16="http://schemas.microsoft.com/office/drawing/2014/main" id="{2BDA11AB-5D7A-4636-8FC7-5902C47EA532}"/>
              </a:ext>
            </a:extLst>
          </p:cNvPr>
          <p:cNvGrpSpPr/>
          <p:nvPr/>
        </p:nvGrpSpPr>
        <p:grpSpPr>
          <a:xfrm>
            <a:off x="648069" y="2993136"/>
            <a:ext cx="7713614" cy="1784003"/>
            <a:chOff x="648069" y="2993136"/>
            <a:chExt cx="7713614" cy="1784003"/>
          </a:xfrm>
        </p:grpSpPr>
        <p:sp>
          <p:nvSpPr>
            <p:cNvPr id="121" name="Right Bracket 120">
              <a:extLst>
                <a:ext uri="{FF2B5EF4-FFF2-40B4-BE49-F238E27FC236}">
                  <a16:creationId xmlns:a16="http://schemas.microsoft.com/office/drawing/2014/main" id="{2E2DF3B4-7CA1-4BD0-AFCB-EBA506E9BF8B}"/>
                </a:ext>
              </a:extLst>
            </p:cNvPr>
            <p:cNvSpPr/>
            <p:nvPr/>
          </p:nvSpPr>
          <p:spPr>
            <a:xfrm rot="5400000">
              <a:off x="3791218" y="-150013"/>
              <a:ext cx="1427316" cy="7713614"/>
            </a:xfrm>
            <a:prstGeom prst="rightBracket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6F82D8E-849B-417E-9B3B-A52F2AD1BA78}"/>
                </a:ext>
              </a:extLst>
            </p:cNvPr>
            <p:cNvSpPr txBox="1"/>
            <p:nvPr/>
          </p:nvSpPr>
          <p:spPr>
            <a:xfrm>
              <a:off x="3714215" y="4438585"/>
              <a:ext cx="4011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dh0 (initiator) == dh0 (responder)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69B401B3-F90A-484A-A569-BA3399A2EC1C}"/>
              </a:ext>
            </a:extLst>
          </p:cNvPr>
          <p:cNvSpPr/>
          <p:nvPr/>
        </p:nvSpPr>
        <p:spPr>
          <a:xfrm>
            <a:off x="4876800" y="3742645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[d0] rectangle">
            <a:extLst>
              <a:ext uri="{FF2B5EF4-FFF2-40B4-BE49-F238E27FC236}">
                <a16:creationId xmlns:a16="http://schemas.microsoft.com/office/drawing/2014/main" id="{DBCE97F3-CFA0-4CB8-8B7D-827D8013875E}"/>
              </a:ext>
            </a:extLst>
          </p:cNvPr>
          <p:cNvSpPr/>
          <p:nvPr/>
        </p:nvSpPr>
        <p:spPr>
          <a:xfrm>
            <a:off x="5948284" y="3451862"/>
            <a:ext cx="385661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&quot;e&quot; rectangle">
            <a:extLst>
              <a:ext uri="{FF2B5EF4-FFF2-40B4-BE49-F238E27FC236}">
                <a16:creationId xmlns:a16="http://schemas.microsoft.com/office/drawing/2014/main" id="{BB81C932-A163-4C54-A0F5-8168D1A76C14}"/>
              </a:ext>
            </a:extLst>
          </p:cNvPr>
          <p:cNvSpPr/>
          <p:nvPr/>
        </p:nvSpPr>
        <p:spPr>
          <a:xfrm>
            <a:off x="4876800" y="3453766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&quot;s&quot; rectangle">
            <a:extLst>
              <a:ext uri="{FF2B5EF4-FFF2-40B4-BE49-F238E27FC236}">
                <a16:creationId xmlns:a16="http://schemas.microsoft.com/office/drawing/2014/main" id="{A6F6AFF7-0F48-40D8-A55A-55B631D999CF}"/>
              </a:ext>
            </a:extLst>
          </p:cNvPr>
          <p:cNvSpPr/>
          <p:nvPr/>
        </p:nvSpPr>
        <p:spPr>
          <a:xfrm>
            <a:off x="5404867" y="3451862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&quot;es&quot; rectangle">
            <a:extLst>
              <a:ext uri="{FF2B5EF4-FFF2-40B4-BE49-F238E27FC236}">
                <a16:creationId xmlns:a16="http://schemas.microsoft.com/office/drawing/2014/main" id="{533A28EE-EA3C-4F54-B18D-4F403966082B}"/>
              </a:ext>
            </a:extLst>
          </p:cNvPr>
          <p:cNvSpPr/>
          <p:nvPr/>
        </p:nvSpPr>
        <p:spPr>
          <a:xfrm>
            <a:off x="5140834" y="3451862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&quot;ss&quot; rectangle">
            <a:extLst>
              <a:ext uri="{FF2B5EF4-FFF2-40B4-BE49-F238E27FC236}">
                <a16:creationId xmlns:a16="http://schemas.microsoft.com/office/drawing/2014/main" id="{1C74E0F0-EBAB-44C8-8808-BB93C07C132E}"/>
              </a:ext>
            </a:extLst>
          </p:cNvPr>
          <p:cNvSpPr/>
          <p:nvPr/>
        </p:nvSpPr>
        <p:spPr>
          <a:xfrm>
            <a:off x="5630864" y="3451862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CDFE98-7493-452D-95D4-9AE96F32C766}"/>
              </a:ext>
            </a:extLst>
          </p:cNvPr>
          <p:cNvSpPr/>
          <p:nvPr/>
        </p:nvSpPr>
        <p:spPr>
          <a:xfrm>
            <a:off x="5140834" y="3741423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319DFF-CC45-42D8-9D43-B1FADA220365}"/>
              </a:ext>
            </a:extLst>
          </p:cNvPr>
          <p:cNvSpPr/>
          <p:nvPr/>
        </p:nvSpPr>
        <p:spPr>
          <a:xfrm>
            <a:off x="5451021" y="3741423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Premessage explanations">
            <a:extLst>
              <a:ext uri="{FF2B5EF4-FFF2-40B4-BE49-F238E27FC236}">
                <a16:creationId xmlns:a16="http://schemas.microsoft.com/office/drawing/2014/main" id="{60FBED1A-3F0D-42AF-8F9B-F6789831361D}"/>
              </a:ext>
            </a:extLst>
          </p:cNvPr>
          <p:cNvGrpSpPr/>
          <p:nvPr/>
        </p:nvGrpSpPr>
        <p:grpSpPr>
          <a:xfrm>
            <a:off x="3714216" y="1463622"/>
            <a:ext cx="3565424" cy="1433472"/>
            <a:chOff x="-754224" y="2913669"/>
            <a:chExt cx="3565424" cy="143347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A526517-7901-4328-9961-D6F61221C61E}"/>
                </a:ext>
              </a:extLst>
            </p:cNvPr>
            <p:cNvSpPr txBox="1"/>
            <p:nvPr/>
          </p:nvSpPr>
          <p:spPr>
            <a:xfrm>
              <a:off x="-754224" y="2913669"/>
              <a:ext cx="3565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responder sends </a:t>
              </a:r>
              <a:r>
                <a:rPr lang="en-US" sz="1400" b="1" dirty="0" err="1">
                  <a:solidFill>
                    <a:srgbClr val="0070C0"/>
                  </a:solidFill>
                </a:rPr>
                <a:t>S_r_pub</a:t>
              </a:r>
              <a:r>
                <a:rPr lang="en-US" sz="1400" dirty="0"/>
                <a:t> before handshake (uses Public Key Infrastructure…)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01E6C09-598C-48D9-9ABB-62D0B1202ABA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V="1">
              <a:off x="577970" y="3436889"/>
              <a:ext cx="450518" cy="9102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remessage &quot;s&quot; rectangle">
            <a:extLst>
              <a:ext uri="{FF2B5EF4-FFF2-40B4-BE49-F238E27FC236}">
                <a16:creationId xmlns:a16="http://schemas.microsoft.com/office/drawing/2014/main" id="{E78AF8D2-0F74-4842-80CC-0FCFFCCE3BE1}"/>
              </a:ext>
            </a:extLst>
          </p:cNvPr>
          <p:cNvSpPr/>
          <p:nvPr/>
        </p:nvSpPr>
        <p:spPr>
          <a:xfrm>
            <a:off x="4876800" y="2875576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7D2C00-135D-4ECB-9F75-CED5AC9EC590}"/>
              </a:ext>
            </a:extLst>
          </p:cNvPr>
          <p:cNvGrpSpPr/>
          <p:nvPr/>
        </p:nvGrpSpPr>
        <p:grpSpPr>
          <a:xfrm>
            <a:off x="6705600" y="2845285"/>
            <a:ext cx="1672526" cy="517130"/>
            <a:chOff x="6705600" y="2845285"/>
            <a:chExt cx="1672526" cy="517130"/>
          </a:xfrm>
        </p:grpSpPr>
        <p:sp>
          <p:nvSpPr>
            <p:cNvPr id="74" name="Right Brace 73">
              <a:extLst>
                <a:ext uri="{FF2B5EF4-FFF2-40B4-BE49-F238E27FC236}">
                  <a16:creationId xmlns:a16="http://schemas.microsoft.com/office/drawing/2014/main" id="{1F3F3811-B85C-4414-A1D4-FFAE678936EF}"/>
                </a:ext>
              </a:extLst>
            </p:cNvPr>
            <p:cNvSpPr/>
            <p:nvPr/>
          </p:nvSpPr>
          <p:spPr>
            <a:xfrm>
              <a:off x="6705600" y="2845285"/>
              <a:ext cx="90622" cy="51713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4BF58C-88F4-424E-B48F-0180D1EA53E4}"/>
                </a:ext>
              </a:extLst>
            </p:cNvPr>
            <p:cNvSpPr txBox="1"/>
            <p:nvPr/>
          </p:nvSpPr>
          <p:spPr>
            <a:xfrm>
              <a:off x="6879021" y="2923116"/>
              <a:ext cx="1499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Premessages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C8B68E-8104-4AD2-AB52-B15013C5C90A}"/>
              </a:ext>
            </a:extLst>
          </p:cNvPr>
          <p:cNvGrpSpPr/>
          <p:nvPr/>
        </p:nvGrpSpPr>
        <p:grpSpPr>
          <a:xfrm>
            <a:off x="6705600" y="3983681"/>
            <a:ext cx="1649851" cy="307777"/>
            <a:chOff x="6705600" y="3983681"/>
            <a:chExt cx="1649851" cy="307777"/>
          </a:xfrm>
        </p:grpSpPr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id="{DF9AF316-52D4-41D8-A1B2-B396F775C594}"/>
                </a:ext>
              </a:extLst>
            </p:cNvPr>
            <p:cNvSpPr/>
            <p:nvPr/>
          </p:nvSpPr>
          <p:spPr>
            <a:xfrm>
              <a:off x="6705600" y="4022022"/>
              <a:ext cx="90622" cy="24767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5EF1AA8-1B9F-4EAB-B003-90E50B3BA49F}"/>
                </a:ext>
              </a:extLst>
            </p:cNvPr>
            <p:cNvSpPr txBox="1"/>
            <p:nvPr/>
          </p:nvSpPr>
          <p:spPr>
            <a:xfrm>
              <a:off x="6856346" y="3983681"/>
              <a:ext cx="1499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Transport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6" name="&quot;New symmetric key&quot;">
            <a:extLst>
              <a:ext uri="{FF2B5EF4-FFF2-40B4-BE49-F238E27FC236}">
                <a16:creationId xmlns:a16="http://schemas.microsoft.com/office/drawing/2014/main" id="{1ABDC12F-5AE3-4D01-A08A-57E88A9B71EB}"/>
              </a:ext>
            </a:extLst>
          </p:cNvPr>
          <p:cNvGrpSpPr/>
          <p:nvPr/>
        </p:nvGrpSpPr>
        <p:grpSpPr>
          <a:xfrm>
            <a:off x="588826" y="3221640"/>
            <a:ext cx="2599339" cy="954270"/>
            <a:chOff x="588826" y="3221640"/>
            <a:chExt cx="2599339" cy="95427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EF51476-DB01-41A0-AB92-A3D23C48FDED}"/>
                </a:ext>
              </a:extLst>
            </p:cNvPr>
            <p:cNvSpPr txBox="1"/>
            <p:nvPr/>
          </p:nvSpPr>
          <p:spPr>
            <a:xfrm>
              <a:off x="588826" y="3868133"/>
              <a:ext cx="2599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Symmetric encrypt/decrypt key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6442937-3F33-41E6-9870-CE690E822E30}"/>
                </a:ext>
              </a:extLst>
            </p:cNvPr>
            <p:cNvCxnSpPr>
              <a:cxnSpLocks/>
              <a:endCxn id="102" idx="0"/>
            </p:cNvCxnSpPr>
            <p:nvPr/>
          </p:nvCxnSpPr>
          <p:spPr>
            <a:xfrm>
              <a:off x="994237" y="3221640"/>
              <a:ext cx="894259" cy="6464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Epriv to Epub">
            <a:extLst>
              <a:ext uri="{FF2B5EF4-FFF2-40B4-BE49-F238E27FC236}">
                <a16:creationId xmlns:a16="http://schemas.microsoft.com/office/drawing/2014/main" id="{39DBBA66-D2A8-40AA-B3A1-07F36B134E55}"/>
              </a:ext>
            </a:extLst>
          </p:cNvPr>
          <p:cNvCxnSpPr>
            <a:cxnSpLocks/>
            <a:stCxn id="58" idx="0"/>
            <a:endCxn id="59" idx="0"/>
          </p:cNvCxnSpPr>
          <p:nvPr/>
        </p:nvCxnSpPr>
        <p:spPr>
          <a:xfrm rot="5400000" flipH="1" flipV="1">
            <a:off x="5713286" y="-1349359"/>
            <a:ext cx="13685" cy="8405230"/>
          </a:xfrm>
          <a:prstGeom prst="bentConnector3">
            <a:avLst>
              <a:gd name="adj1" fmla="val 248159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&quot;New chaining key&quot;">
            <a:extLst>
              <a:ext uri="{FF2B5EF4-FFF2-40B4-BE49-F238E27FC236}">
                <a16:creationId xmlns:a16="http://schemas.microsoft.com/office/drawing/2014/main" id="{44116085-4C74-4798-9804-45F748A4A4BE}"/>
              </a:ext>
            </a:extLst>
          </p:cNvPr>
          <p:cNvGrpSpPr/>
          <p:nvPr/>
        </p:nvGrpSpPr>
        <p:grpSpPr>
          <a:xfrm>
            <a:off x="69648" y="3249229"/>
            <a:ext cx="1597581" cy="701801"/>
            <a:chOff x="-82752" y="3096829"/>
            <a:chExt cx="1597581" cy="701801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0E6E0A5-041B-4DA0-AF97-F4FF32F15915}"/>
                </a:ext>
              </a:extLst>
            </p:cNvPr>
            <p:cNvSpPr txBox="1"/>
            <p:nvPr/>
          </p:nvSpPr>
          <p:spPr>
            <a:xfrm>
              <a:off x="-82752" y="3490853"/>
              <a:ext cx="1597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New chaining key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B8209C1-DE30-4070-BE78-7D752B814398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477381" y="3096829"/>
              <a:ext cx="132129" cy="4532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&quot;Diffie-Hellman result&quot;">
            <a:extLst>
              <a:ext uri="{FF2B5EF4-FFF2-40B4-BE49-F238E27FC236}">
                <a16:creationId xmlns:a16="http://schemas.microsoft.com/office/drawing/2014/main" id="{6EE86299-D1AD-476B-A8E2-BD6E872029B5}"/>
              </a:ext>
            </a:extLst>
          </p:cNvPr>
          <p:cNvGrpSpPr/>
          <p:nvPr/>
        </p:nvGrpSpPr>
        <p:grpSpPr>
          <a:xfrm>
            <a:off x="2580154" y="3198969"/>
            <a:ext cx="2119090" cy="307777"/>
            <a:chOff x="193474" y="3623976"/>
            <a:chExt cx="2119090" cy="30777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22B048D-6861-4D8B-BA7E-D418D2FA4E32}"/>
                </a:ext>
              </a:extLst>
            </p:cNvPr>
            <p:cNvSpPr txBox="1"/>
            <p:nvPr/>
          </p:nvSpPr>
          <p:spPr>
            <a:xfrm>
              <a:off x="512729" y="3623976"/>
              <a:ext cx="1799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Diffie-Hellman result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EBC6E9D-4A56-4CD5-B704-793582D8E32D}"/>
                </a:ext>
              </a:extLst>
            </p:cNvPr>
            <p:cNvCxnSpPr>
              <a:cxnSpLocks/>
            </p:cNvCxnSpPr>
            <p:nvPr/>
          </p:nvCxnSpPr>
          <p:spPr>
            <a:xfrm>
              <a:off x="193474" y="3663026"/>
              <a:ext cx="444986" cy="110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&quot;Initial chaining key&quot;">
            <a:extLst>
              <a:ext uri="{FF2B5EF4-FFF2-40B4-BE49-F238E27FC236}">
                <a16:creationId xmlns:a16="http://schemas.microsoft.com/office/drawing/2014/main" id="{E6F38D7C-7BA0-4966-8367-07E8104C5257}"/>
              </a:ext>
            </a:extLst>
          </p:cNvPr>
          <p:cNvGrpSpPr/>
          <p:nvPr/>
        </p:nvGrpSpPr>
        <p:grpSpPr>
          <a:xfrm>
            <a:off x="1473758" y="3239070"/>
            <a:ext cx="2075451" cy="510826"/>
            <a:chOff x="324866" y="3212548"/>
            <a:chExt cx="2075451" cy="510826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7A0B5A7-349C-44EE-A654-F2D2290B2BD0}"/>
                </a:ext>
              </a:extLst>
            </p:cNvPr>
            <p:cNvSpPr txBox="1"/>
            <p:nvPr/>
          </p:nvSpPr>
          <p:spPr>
            <a:xfrm>
              <a:off x="324866" y="3415597"/>
              <a:ext cx="20754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Initial chaining key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08BC036-87CA-447E-A6FC-9C694C504A89}"/>
                </a:ext>
              </a:extLst>
            </p:cNvPr>
            <p:cNvCxnSpPr>
              <a:cxnSpLocks/>
            </p:cNvCxnSpPr>
            <p:nvPr/>
          </p:nvCxnSpPr>
          <p:spPr>
            <a:xfrm>
              <a:off x="937039" y="3212548"/>
              <a:ext cx="104995" cy="2584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High-level explanations">
            <a:extLst>
              <a:ext uri="{FF2B5EF4-FFF2-40B4-BE49-F238E27FC236}">
                <a16:creationId xmlns:a16="http://schemas.microsoft.com/office/drawing/2014/main" id="{6389C75B-3861-4FE3-959B-D82935AA3564}"/>
              </a:ext>
            </a:extLst>
          </p:cNvPr>
          <p:cNvSpPr txBox="1"/>
          <p:nvPr/>
        </p:nvSpPr>
        <p:spPr>
          <a:xfrm>
            <a:off x="3763625" y="4798741"/>
            <a:ext cx="4374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exchange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derive same values for ck, </a:t>
            </a:r>
            <a:r>
              <a:rPr lang="en-US" sz="1600" dirty="0" err="1"/>
              <a:t>sk</a:t>
            </a:r>
            <a:r>
              <a:rPr lang="en-US" sz="1600" dirty="0"/>
              <a:t> at every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ck, </a:t>
            </a:r>
            <a:r>
              <a:rPr lang="en-US" sz="1600" dirty="0" err="1"/>
              <a:t>sk</a:t>
            </a:r>
            <a:r>
              <a:rPr lang="en-US" sz="1600" dirty="0"/>
              <a:t> become “more secret” at every DH</a:t>
            </a:r>
          </a:p>
        </p:txBody>
      </p:sp>
      <p:sp>
        <p:nvSpPr>
          <p:cNvPr id="127" name="Hide high-level explanation">
            <a:extLst>
              <a:ext uri="{FF2B5EF4-FFF2-40B4-BE49-F238E27FC236}">
                <a16:creationId xmlns:a16="http://schemas.microsoft.com/office/drawing/2014/main" id="{8896A4EF-1F46-4434-A63B-D1A52D6781B6}"/>
              </a:ext>
            </a:extLst>
          </p:cNvPr>
          <p:cNvSpPr/>
          <p:nvPr/>
        </p:nvSpPr>
        <p:spPr>
          <a:xfrm>
            <a:off x="3802876" y="5340244"/>
            <a:ext cx="4486806" cy="410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3C76F17-0500-4533-BE53-11083509C7B4}"/>
              </a:ext>
            </a:extLst>
          </p:cNvPr>
          <p:cNvGrpSpPr/>
          <p:nvPr/>
        </p:nvGrpSpPr>
        <p:grpSpPr>
          <a:xfrm>
            <a:off x="6705600" y="3431669"/>
            <a:ext cx="1660212" cy="555810"/>
            <a:chOff x="6705600" y="3431669"/>
            <a:chExt cx="1660212" cy="555810"/>
          </a:xfrm>
        </p:grpSpPr>
        <p:sp>
          <p:nvSpPr>
            <p:cNvPr id="129" name="Right Brace 128">
              <a:extLst>
                <a:ext uri="{FF2B5EF4-FFF2-40B4-BE49-F238E27FC236}">
                  <a16:creationId xmlns:a16="http://schemas.microsoft.com/office/drawing/2014/main" id="{EF148CB4-0E90-4D12-99A6-5328D1DBDF33}"/>
                </a:ext>
              </a:extLst>
            </p:cNvPr>
            <p:cNvSpPr/>
            <p:nvPr/>
          </p:nvSpPr>
          <p:spPr>
            <a:xfrm>
              <a:off x="6705600" y="3451862"/>
              <a:ext cx="90622" cy="53561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CF62F85-45C7-4404-97E8-59BE4E895191}"/>
                </a:ext>
              </a:extLst>
            </p:cNvPr>
            <p:cNvSpPr txBox="1"/>
            <p:nvPr/>
          </p:nvSpPr>
          <p:spPr>
            <a:xfrm>
              <a:off x="6866707" y="3431669"/>
              <a:ext cx="1499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Handshake Messages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1" name="Start handshake rectangle">
            <a:extLst>
              <a:ext uri="{FF2B5EF4-FFF2-40B4-BE49-F238E27FC236}">
                <a16:creationId xmlns:a16="http://schemas.microsoft.com/office/drawing/2014/main" id="{D0FF6163-F01C-4107-AD14-E3A077493C35}"/>
              </a:ext>
            </a:extLst>
          </p:cNvPr>
          <p:cNvSpPr/>
          <p:nvPr/>
        </p:nvSpPr>
        <p:spPr>
          <a:xfrm>
            <a:off x="4647052" y="3451435"/>
            <a:ext cx="281940" cy="250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2DB8-9058-4ED3-A97F-E795D33D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4" grpId="0" animBg="1"/>
      <p:bldP spid="101" grpId="0" animBg="1"/>
      <p:bldP spid="100" grpId="0" animBg="1"/>
      <p:bldP spid="93" grpId="0" animBg="1"/>
      <p:bldP spid="92" grpId="0" animBg="1"/>
      <p:bldP spid="107" grpId="0" animBg="1"/>
      <p:bldP spid="106" grpId="0" animBg="1"/>
      <p:bldP spid="91" grpId="0" animBg="1"/>
      <p:bldP spid="90" grpId="0" animBg="1"/>
      <p:bldP spid="89" grpId="0" animBg="1"/>
      <p:bldP spid="87" grpId="0" animBg="1"/>
      <p:bldP spid="83" grpId="0" animBg="1"/>
      <p:bldP spid="3" grpId="0" animBg="1"/>
      <p:bldP spid="44" grpId="0" animBg="1"/>
      <p:bldP spid="80" grpId="0"/>
      <p:bldP spid="81" grpId="0"/>
      <p:bldP spid="45" grpId="0" animBg="1"/>
      <p:bldP spid="55" grpId="0" animBg="1"/>
      <p:bldP spid="55" grpId="1" animBg="1"/>
      <p:bldP spid="108" grpId="0" animBg="1"/>
      <p:bldP spid="108" grpId="1" animBg="1"/>
      <p:bldP spid="5" grpId="0" animBg="1"/>
      <p:bldP spid="5" grpId="1" animBg="1"/>
      <p:bldP spid="5" grpId="2" animBg="1"/>
      <p:bldP spid="5" grpId="3" animBg="1"/>
      <p:bldP spid="54" grpId="0" animBg="1"/>
      <p:bldP spid="54" grpId="1" animBg="1"/>
      <p:bldP spid="54" grpId="2" animBg="1"/>
      <p:bldP spid="54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5" grpId="0" animBg="1"/>
      <p:bldP spid="65" grpId="1" animBg="1"/>
      <p:bldP spid="73" grpId="0" animBg="1"/>
      <p:bldP spid="73" grpId="1" animBg="1"/>
      <p:bldP spid="73" grpId="2" animBg="1"/>
      <p:bldP spid="73" grpId="3" animBg="1"/>
      <p:bldP spid="56" grpId="0"/>
      <p:bldP spid="127" grpId="0" animBg="1"/>
      <p:bldP spid="131" grpId="0" animBg="1"/>
      <p:bldP spid="1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A3DEEF4E-8675-4F51-AFFA-1FECCA571883}"/>
              </a:ext>
            </a:extLst>
          </p:cNvPr>
          <p:cNvSpPr txBox="1">
            <a:spLocks/>
          </p:cNvSpPr>
          <p:nvPr/>
        </p:nvSpPr>
        <p:spPr>
          <a:xfrm>
            <a:off x="352698" y="-40949"/>
            <a:ext cx="11145579" cy="15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Verification portfolio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74" name="AutoShape 2" descr="Image result for windows logo">
            <a:extLst>
              <a:ext uri="{FF2B5EF4-FFF2-40B4-BE49-F238E27FC236}">
                <a16:creationId xmlns:a16="http://schemas.microsoft.com/office/drawing/2014/main" id="{243F4E48-6129-4CDE-B7A3-3F0B07805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0707" y="-86315"/>
            <a:ext cx="64516" cy="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2505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F3443967-4089-BE41-8EC5-98F688484083}"/>
              </a:ext>
            </a:extLst>
          </p:cNvPr>
          <p:cNvSpPr txBox="1">
            <a:spLocks/>
          </p:cNvSpPr>
          <p:nvPr/>
        </p:nvSpPr>
        <p:spPr>
          <a:xfrm>
            <a:off x="1697772" y="1662429"/>
            <a:ext cx="4850780" cy="497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HACL*/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EverCrypt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HACLxN</a:t>
            </a:r>
            <a:r>
              <a:rPr lang="en-US" sz="2400" dirty="0"/>
              <a:t>: verified crypto library now with vectorization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Signal*</a:t>
            </a:r>
            <a:r>
              <a:rPr lang="en-US" sz="2400" dirty="0"/>
              <a:t>: a messaging protocol used in WhatsApp, Facebook Messenger, Signal, Skype</a:t>
            </a:r>
          </a:p>
          <a:p>
            <a:pPr lvl="1"/>
            <a:r>
              <a:rPr lang="en-US" sz="2000" dirty="0"/>
              <a:t>A verified implementation compiled to C and </a:t>
            </a:r>
            <a:r>
              <a:rPr lang="en-US" sz="2000" b="1" dirty="0"/>
              <a:t>Web Assembly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DICE*</a:t>
            </a:r>
            <a:r>
              <a:rPr lang="en-US" sz="2400" dirty="0"/>
              <a:t>: secure boot for IOT devices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C87318-3830-DD49-BD52-7AD5150AE214}"/>
              </a:ext>
            </a:extLst>
          </p:cNvPr>
          <p:cNvGrpSpPr/>
          <p:nvPr/>
        </p:nvGrpSpPr>
        <p:grpSpPr>
          <a:xfrm>
            <a:off x="370424" y="3263121"/>
            <a:ext cx="975432" cy="475338"/>
            <a:chOff x="7580295" y="2221909"/>
            <a:chExt cx="1422593" cy="655369"/>
          </a:xfrm>
        </p:grpSpPr>
        <p:pic>
          <p:nvPicPr>
            <p:cNvPr id="27" name="Content Placeholder 4">
              <a:extLst>
                <a:ext uri="{FF2B5EF4-FFF2-40B4-BE49-F238E27FC236}">
                  <a16:creationId xmlns:a16="http://schemas.microsoft.com/office/drawing/2014/main" id="{6065FEC7-204B-1647-B893-FCD3DD704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295" y="2221909"/>
              <a:ext cx="636955" cy="6369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653E24-8288-014A-A073-9A2B48E2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7519" y="2221909"/>
              <a:ext cx="655369" cy="655369"/>
            </a:xfrm>
            <a:prstGeom prst="rect">
              <a:avLst/>
            </a:prstGeom>
          </p:spPr>
        </p:pic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814916B3-FAE8-7C42-BB2F-EDED9274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67" y="3035063"/>
            <a:ext cx="784018" cy="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6FD548-904D-544D-8C45-A74F8C60890F}"/>
              </a:ext>
            </a:extLst>
          </p:cNvPr>
          <p:cNvSpPr txBox="1"/>
          <p:nvPr/>
        </p:nvSpPr>
        <p:spPr>
          <a:xfrm>
            <a:off x="7484185" y="1662429"/>
            <a:ext cx="48507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EverParse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/>
              <a:t>parsers and serializers, free of double fetches, in Hyper-V now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EverQUIC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/>
              <a:t>replacement for TLS and TCP</a:t>
            </a:r>
          </a:p>
          <a:p>
            <a:pPr lvl="1"/>
            <a:r>
              <a:rPr lang="en-US" dirty="0"/>
              <a:t>verified implementation of packet encryption, uses </a:t>
            </a:r>
            <a:r>
              <a:rPr lang="en-US" dirty="0" err="1"/>
              <a:t>EverCrypt</a:t>
            </a:r>
            <a:r>
              <a:rPr lang="en-US" dirty="0"/>
              <a:t> and </a:t>
            </a:r>
            <a:r>
              <a:rPr lang="en-US" dirty="0" err="1"/>
              <a:t>EverParse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17AA7EF1-7551-4647-972A-DE58A0AD0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4" y="1512435"/>
            <a:ext cx="946222" cy="1109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694CC3-1360-7941-8026-B01F15C3F4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83" y="1630411"/>
            <a:ext cx="2364752" cy="457247"/>
          </a:xfrm>
          <a:prstGeom prst="rect">
            <a:avLst/>
          </a:prstGeom>
        </p:spPr>
      </p:pic>
      <p:pic>
        <p:nvPicPr>
          <p:cNvPr id="19" name="Picture 18" descr="Diagram, icon&#10;&#10;Description automatically generated">
            <a:extLst>
              <a:ext uri="{FF2B5EF4-FFF2-40B4-BE49-F238E27FC236}">
                <a16:creationId xmlns:a16="http://schemas.microsoft.com/office/drawing/2014/main" id="{68B36106-4EFD-2B48-8739-9A48FD6DB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" y="5287815"/>
            <a:ext cx="1459335" cy="10055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B3C194-AC50-4A47-A0C0-30F475C591A6}"/>
              </a:ext>
            </a:extLst>
          </p:cNvPr>
          <p:cNvSpPr txBox="1"/>
          <p:nvPr/>
        </p:nvSpPr>
        <p:spPr>
          <a:xfrm>
            <a:off x="7176433" y="5559768"/>
            <a:ext cx="501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... and more in the pipeline (MLS...)!</a:t>
            </a:r>
          </a:p>
        </p:txBody>
      </p:sp>
    </p:spTree>
    <p:extLst>
      <p:ext uri="{BB962C8B-B14F-4D97-AF65-F5344CB8AC3E}">
        <p14:creationId xmlns:p14="http://schemas.microsoft.com/office/powerpoint/2010/main" val="2301447646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Compilation">
            <a:extLst>
              <a:ext uri="{FF2B5EF4-FFF2-40B4-BE49-F238E27FC236}">
                <a16:creationId xmlns:a16="http://schemas.microsoft.com/office/drawing/2014/main" id="{BFFAFD2C-0BF8-429C-A2DF-24F8F31A3CC7}"/>
              </a:ext>
            </a:extLst>
          </p:cNvPr>
          <p:cNvGrpSpPr/>
          <p:nvPr/>
        </p:nvGrpSpPr>
        <p:grpSpPr>
          <a:xfrm>
            <a:off x="2148194" y="5393330"/>
            <a:ext cx="4964503" cy="1227389"/>
            <a:chOff x="1041797" y="5022565"/>
            <a:chExt cx="6241255" cy="1513937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91CF918-2624-43A9-8F4B-1C03550F6EC5}"/>
                </a:ext>
              </a:extLst>
            </p:cNvPr>
            <p:cNvCxnSpPr>
              <a:cxnSpLocks/>
            </p:cNvCxnSpPr>
            <p:nvPr/>
          </p:nvCxnSpPr>
          <p:spPr>
            <a:xfrm>
              <a:off x="4838700" y="5338180"/>
              <a:ext cx="9525" cy="6794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8CD35A-B476-45D9-915D-62738D1FFA10}"/>
                </a:ext>
              </a:extLst>
            </p:cNvPr>
            <p:cNvSpPr txBox="1"/>
            <p:nvPr/>
          </p:nvSpPr>
          <p:spPr>
            <a:xfrm>
              <a:off x="4286249" y="5484230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Yes</a:t>
              </a:r>
              <a:endParaRPr lang="en-US" sz="14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CB9E6A8-7BBB-46BF-B983-889D9978A5D9}"/>
                </a:ext>
              </a:extLst>
            </p:cNvPr>
            <p:cNvCxnSpPr>
              <a:cxnSpLocks/>
            </p:cNvCxnSpPr>
            <p:nvPr/>
          </p:nvCxnSpPr>
          <p:spPr>
            <a:xfrm>
              <a:off x="5191125" y="5341355"/>
              <a:ext cx="542925" cy="488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70DB830-289A-42ED-AE60-0A3314C4D460}"/>
                </a:ext>
              </a:extLst>
            </p:cNvPr>
            <p:cNvCxnSpPr/>
            <p:nvPr/>
          </p:nvCxnSpPr>
          <p:spPr>
            <a:xfrm flipH="1">
              <a:off x="3454400" y="5242930"/>
              <a:ext cx="990600" cy="5873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F4BFA3-309A-4C87-9832-305F17FC8CD1}"/>
                </a:ext>
              </a:extLst>
            </p:cNvPr>
            <p:cNvSpPr txBox="1"/>
            <p:nvPr/>
          </p:nvSpPr>
          <p:spPr>
            <a:xfrm>
              <a:off x="1063754" y="5022565"/>
              <a:ext cx="3025646" cy="64537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Compile protocol pattern to high performance C code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0C28CE8-F669-4F7F-9066-10E057B6C5E7}"/>
                </a:ext>
              </a:extLst>
            </p:cNvPr>
            <p:cNvSpPr/>
            <p:nvPr/>
          </p:nvSpPr>
          <p:spPr>
            <a:xfrm>
              <a:off x="5509021" y="5863487"/>
              <a:ext cx="1774031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Noise-... C Code</a:t>
              </a:r>
              <a:endParaRPr lang="en-US" sz="1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E746B4-997C-4C83-99E2-16822B81978C}"/>
                </a:ext>
              </a:extLst>
            </p:cNvPr>
            <p:cNvSpPr/>
            <p:nvPr/>
          </p:nvSpPr>
          <p:spPr>
            <a:xfrm>
              <a:off x="1041797" y="5711088"/>
              <a:ext cx="2164556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Noise-X C Code</a:t>
              </a:r>
              <a:endParaRPr lang="en-US" sz="1400" dirty="0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A09863A-12BF-4241-8D27-5CCEA4385C51}"/>
                </a:ext>
              </a:extLst>
            </p:cNvPr>
            <p:cNvSpPr/>
            <p:nvPr/>
          </p:nvSpPr>
          <p:spPr>
            <a:xfrm>
              <a:off x="1540670" y="5882521"/>
              <a:ext cx="2164556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Noise-NX C Code</a:t>
              </a:r>
              <a:endParaRPr lang="en-US" sz="1400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8D9197F-EB50-42E5-8E63-C27043970BE7}"/>
                </a:ext>
              </a:extLst>
            </p:cNvPr>
            <p:cNvSpPr/>
            <p:nvPr/>
          </p:nvSpPr>
          <p:spPr>
            <a:xfrm>
              <a:off x="2107407" y="6068810"/>
              <a:ext cx="2164556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Noise-XX C Code</a:t>
              </a:r>
              <a:endParaRPr lang="en-US" sz="1400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DA8A212B-57FD-474F-B7C9-ABE60DE74C96}"/>
                </a:ext>
              </a:extLst>
            </p:cNvPr>
            <p:cNvSpPr/>
            <p:nvPr/>
          </p:nvSpPr>
          <p:spPr>
            <a:xfrm>
              <a:off x="3009304" y="6163923"/>
              <a:ext cx="2307431" cy="37257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b="1" dirty="0">
                  <a:cs typeface="Calibri"/>
                </a:rPr>
                <a:t>Noise-IKpsk2 C Code</a:t>
              </a:r>
              <a:endParaRPr lang="en-US" sz="1400" dirty="0"/>
            </a:p>
          </p:txBody>
        </p:sp>
      </p:grpSp>
      <p:grpSp>
        <p:nvGrpSpPr>
          <p:cNvPr id="42" name="F*">
            <a:extLst>
              <a:ext uri="{FF2B5EF4-FFF2-40B4-BE49-F238E27FC236}">
                <a16:creationId xmlns:a16="http://schemas.microsoft.com/office/drawing/2014/main" id="{80C8A95E-0594-4CD9-AFA5-B1CFCC065E44}"/>
              </a:ext>
            </a:extLst>
          </p:cNvPr>
          <p:cNvGrpSpPr/>
          <p:nvPr/>
        </p:nvGrpSpPr>
        <p:grpSpPr>
          <a:xfrm>
            <a:off x="3928785" y="4963770"/>
            <a:ext cx="2989765" cy="772956"/>
            <a:chOff x="3280313" y="4492719"/>
            <a:chExt cx="3758661" cy="953411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F4B408D-36D5-4672-9E67-B65538355422}"/>
                </a:ext>
              </a:extLst>
            </p:cNvPr>
            <p:cNvSpPr/>
            <p:nvPr/>
          </p:nvSpPr>
          <p:spPr>
            <a:xfrm rot="1800000">
              <a:off x="3280313" y="4492720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502661E0-C13F-49BA-8D5F-7BA851DB7331}"/>
                </a:ext>
              </a:extLst>
            </p:cNvPr>
            <p:cNvSpPr/>
            <p:nvPr/>
          </p:nvSpPr>
          <p:spPr>
            <a:xfrm rot="9000000">
              <a:off x="5404389" y="4492719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676EBDD6-9C60-44AE-91DB-06AD49DB0B8A}"/>
                </a:ext>
              </a:extLst>
            </p:cNvPr>
            <p:cNvSpPr/>
            <p:nvPr/>
          </p:nvSpPr>
          <p:spPr>
            <a:xfrm>
              <a:off x="5253576" y="5143563"/>
              <a:ext cx="946150" cy="142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B4F89B-91BB-4FF8-B337-1300AEE32874}"/>
                </a:ext>
              </a:extLst>
            </p:cNvPr>
            <p:cNvSpPr txBox="1"/>
            <p:nvPr/>
          </p:nvSpPr>
          <p:spPr>
            <a:xfrm>
              <a:off x="5619749" y="4807955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No</a:t>
              </a:r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F40C6A-CED2-401B-8CB8-E0EE505D896B}"/>
                </a:ext>
              </a:extLst>
            </p:cNvPr>
            <p:cNvSpPr txBox="1"/>
            <p:nvPr/>
          </p:nvSpPr>
          <p:spPr>
            <a:xfrm>
              <a:off x="6238874" y="5027030"/>
              <a:ext cx="800100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FF0000"/>
                  </a:solidFill>
                </a:rPr>
                <a:t>Bug?</a:t>
              </a:r>
              <a:endParaRPr lang="en-US" sz="1600" b="1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CA6877F0-8F77-4F8C-9407-41DBFB03D000}"/>
                </a:ext>
              </a:extLst>
            </p:cNvPr>
            <p:cNvSpPr/>
            <p:nvPr/>
          </p:nvSpPr>
          <p:spPr>
            <a:xfrm>
              <a:off x="4203572" y="4531730"/>
              <a:ext cx="127635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cs typeface="Calibri"/>
                </a:rPr>
                <a:t>Verify (F*)</a:t>
              </a:r>
            </a:p>
          </p:txBody>
        </p:sp>
      </p:grpSp>
      <p:grpSp>
        <p:nvGrpSpPr>
          <p:cNvPr id="19" name="DY*">
            <a:extLst>
              <a:ext uri="{FF2B5EF4-FFF2-40B4-BE49-F238E27FC236}">
                <a16:creationId xmlns:a16="http://schemas.microsoft.com/office/drawing/2014/main" id="{F2D3CE89-BE06-4664-A3DC-4D33F6F09AA5}"/>
              </a:ext>
            </a:extLst>
          </p:cNvPr>
          <p:cNvGrpSpPr/>
          <p:nvPr/>
        </p:nvGrpSpPr>
        <p:grpSpPr>
          <a:xfrm>
            <a:off x="6701785" y="2122748"/>
            <a:ext cx="3808028" cy="4392694"/>
            <a:chOff x="6766463" y="1162049"/>
            <a:chExt cx="4787362" cy="5418218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D80D3D00-0D25-4525-A573-3A4225BEDC91}"/>
                </a:ext>
              </a:extLst>
            </p:cNvPr>
            <p:cNvSpPr/>
            <p:nvPr/>
          </p:nvSpPr>
          <p:spPr>
            <a:xfrm rot="5400000">
              <a:off x="8082501" y="5799783"/>
              <a:ext cx="539750" cy="857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91795D18-B69E-4287-9F06-5D50AD7F5FBB}"/>
                </a:ext>
              </a:extLst>
            </p:cNvPr>
            <p:cNvSpPr/>
            <p:nvPr/>
          </p:nvSpPr>
          <p:spPr>
            <a:xfrm rot="1800000">
              <a:off x="6766463" y="4666339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6B15F914-8EAB-4A44-8FAE-3D5AD458FE8A}"/>
                </a:ext>
              </a:extLst>
            </p:cNvPr>
            <p:cNvSpPr/>
            <p:nvPr/>
          </p:nvSpPr>
          <p:spPr>
            <a:xfrm rot="9000000">
              <a:off x="8890539" y="4666339"/>
              <a:ext cx="981075" cy="1524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EA5CB83D-CF3F-4809-A552-0DDC9A7F4BF2}"/>
                </a:ext>
              </a:extLst>
            </p:cNvPr>
            <p:cNvSpPr/>
            <p:nvPr/>
          </p:nvSpPr>
          <p:spPr>
            <a:xfrm>
              <a:off x="8768301" y="5317183"/>
              <a:ext cx="946150" cy="142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2CE683-88A8-4081-B8D2-1BE8E2D7E33C}"/>
                </a:ext>
              </a:extLst>
            </p:cNvPr>
            <p:cNvSpPr/>
            <p:nvPr/>
          </p:nvSpPr>
          <p:spPr>
            <a:xfrm>
              <a:off x="8820150" y="1609724"/>
              <a:ext cx="2733675" cy="2914650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8B5CC9-1BD6-4496-B0C2-E5AD90C20F01}"/>
                </a:ext>
              </a:extLst>
            </p:cNvPr>
            <p:cNvGrpSpPr/>
            <p:nvPr/>
          </p:nvGrpSpPr>
          <p:grpSpPr>
            <a:xfrm>
              <a:off x="8943974" y="1724024"/>
              <a:ext cx="2514601" cy="2695575"/>
              <a:chOff x="8391524" y="2038349"/>
              <a:chExt cx="2876551" cy="289560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FBB9D3D-D891-43EE-A5D7-8A05BD04D1C4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b="1" dirty="0">
                    <a:cs typeface="Calibri"/>
                  </a:rPr>
                  <a:t>Security Levels</a:t>
                </a:r>
                <a:endParaRPr lang="en-US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842A492-E081-42EA-AB9B-C5DC7717111C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PKI Assumptions</a:t>
                </a:r>
                <a:endParaRPr lang="en-US" sz="1600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DEAC9E2-5E86-4CE4-9082-8D28CAEE8F5D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Secrecy Labels + Invariants</a:t>
                </a:r>
                <a:endParaRPr lang="en-US" sz="1600" dirty="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6A856CB-63D8-457D-8DF8-57A129EEFC73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Symbolic Model</a:t>
                </a:r>
                <a:endParaRPr lang="en-US" sz="1600" dirty="0"/>
              </a:p>
            </p:txBody>
          </p:sp>
        </p:grp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08CF7753-41E4-4B19-8BB9-3CA49C97B089}"/>
                </a:ext>
              </a:extLst>
            </p:cNvPr>
            <p:cNvSpPr/>
            <p:nvPr/>
          </p:nvSpPr>
          <p:spPr>
            <a:xfrm>
              <a:off x="7718297" y="4705350"/>
              <a:ext cx="127635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Verify (DY*)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8F448E-219B-477B-A85C-334680EDEBDA}"/>
                </a:ext>
              </a:extLst>
            </p:cNvPr>
            <p:cNvSpPr txBox="1"/>
            <p:nvPr/>
          </p:nvSpPr>
          <p:spPr>
            <a:xfrm>
              <a:off x="7791450" y="5705475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Yes</a:t>
              </a:r>
              <a:endParaRPr lang="en-US" sz="1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BFEDA4-BF37-42EE-8BE4-3E916133288E}"/>
                </a:ext>
              </a:extLst>
            </p:cNvPr>
            <p:cNvSpPr txBox="1"/>
            <p:nvPr/>
          </p:nvSpPr>
          <p:spPr>
            <a:xfrm>
              <a:off x="9134474" y="4943475"/>
              <a:ext cx="552450" cy="3796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400" dirty="0"/>
                <a:t>No</a:t>
              </a:r>
              <a:endParaRPr lang="en-US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4F89D1-BFA8-440B-B712-D6D571F838D9}"/>
                </a:ext>
              </a:extLst>
            </p:cNvPr>
            <p:cNvSpPr txBox="1"/>
            <p:nvPr/>
          </p:nvSpPr>
          <p:spPr>
            <a:xfrm>
              <a:off x="9715499" y="5200649"/>
              <a:ext cx="1495425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600" b="1" dirty="0">
                  <a:solidFill>
                    <a:srgbClr val="FF0000"/>
                  </a:solidFill>
                </a:rPr>
                <a:t>Attack?</a:t>
              </a:r>
              <a:endParaRPr lang="en-US" sz="1600" b="1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DC173-1E09-4928-A1D8-9DE303A0405A}"/>
                </a:ext>
              </a:extLst>
            </p:cNvPr>
            <p:cNvSpPr txBox="1"/>
            <p:nvPr/>
          </p:nvSpPr>
          <p:spPr>
            <a:xfrm>
              <a:off x="7667624" y="6162674"/>
              <a:ext cx="2114550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 dirty="0"/>
                <a:t>Security Proof</a:t>
              </a:r>
              <a:endParaRPr lang="en-US" sz="1600" dirty="0"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280E42-03BB-42F4-974C-99CA04180E7F}"/>
                </a:ext>
              </a:extLst>
            </p:cNvPr>
            <p:cNvSpPr txBox="1"/>
            <p:nvPr/>
          </p:nvSpPr>
          <p:spPr>
            <a:xfrm>
              <a:off x="9239249" y="1162049"/>
              <a:ext cx="2114550" cy="4175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 b="1" dirty="0">
                  <a:cs typeface="Calibri"/>
                </a:rPr>
                <a:t>Security Analysis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7F18B-2AED-41D1-B04B-5B4706F3606C}"/>
              </a:ext>
            </a:extLst>
          </p:cNvPr>
          <p:cNvSpPr/>
          <p:nvPr/>
        </p:nvSpPr>
        <p:spPr>
          <a:xfrm>
            <a:off x="5501744" y="2485691"/>
            <a:ext cx="2174457" cy="2362985"/>
          </a:xfrm>
          <a:prstGeom prst="rect">
            <a:avLst/>
          </a:prstGeom>
          <a:solidFill>
            <a:srgbClr val="6FF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5B8278-4706-42ED-B69E-06CDEDB0C5BE}"/>
              </a:ext>
            </a:extLst>
          </p:cNvPr>
          <p:cNvSpPr/>
          <p:nvPr/>
        </p:nvSpPr>
        <p:spPr>
          <a:xfrm>
            <a:off x="2683285" y="2485691"/>
            <a:ext cx="2174457" cy="2362985"/>
          </a:xfrm>
          <a:prstGeom prst="rect">
            <a:avLst/>
          </a:prstGeom>
          <a:solidFill>
            <a:srgbClr val="6FD4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4EC75D-1804-490A-938B-0FDAE6EC6EE5}"/>
              </a:ext>
            </a:extLst>
          </p:cNvPr>
          <p:cNvSpPr txBox="1"/>
          <p:nvPr/>
        </p:nvSpPr>
        <p:spPr>
          <a:xfrm>
            <a:off x="5600237" y="2122748"/>
            <a:ext cx="200019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/>
              <a:t>Formal Specification</a:t>
            </a:r>
            <a:endParaRPr lang="en-US" sz="1600" dirty="0">
              <a:cs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8A024EC-8B64-47D0-A820-89D7C298FA39}"/>
              </a:ext>
            </a:extLst>
          </p:cNvPr>
          <p:cNvSpPr txBox="1"/>
          <p:nvPr/>
        </p:nvSpPr>
        <p:spPr>
          <a:xfrm>
            <a:off x="2918155" y="2122748"/>
            <a:ext cx="1681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/>
              <a:t>Low-Level Code</a:t>
            </a:r>
            <a:endParaRPr lang="en-US" sz="1600" dirty="0"/>
          </a:p>
        </p:txBody>
      </p:sp>
      <p:grpSp>
        <p:nvGrpSpPr>
          <p:cNvPr id="23" name="HACL*">
            <a:extLst>
              <a:ext uri="{FF2B5EF4-FFF2-40B4-BE49-F238E27FC236}">
                <a16:creationId xmlns:a16="http://schemas.microsoft.com/office/drawing/2014/main" id="{562C226F-6FF0-49B2-BD01-3CDAE553FDBD}"/>
              </a:ext>
            </a:extLst>
          </p:cNvPr>
          <p:cNvGrpSpPr/>
          <p:nvPr/>
        </p:nvGrpSpPr>
        <p:grpSpPr>
          <a:xfrm>
            <a:off x="1319514" y="4319224"/>
            <a:ext cx="6280921" cy="646331"/>
            <a:chOff x="0" y="3871317"/>
            <a:chExt cx="7896224" cy="79722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1B998B3-E892-4A8F-8930-FDEA0DEA7E7E}"/>
                </a:ext>
              </a:extLst>
            </p:cNvPr>
            <p:cNvSpPr/>
            <p:nvPr/>
          </p:nvSpPr>
          <p:spPr>
            <a:xfrm>
              <a:off x="1822846" y="3902345"/>
              <a:ext cx="2516981" cy="51539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Crypto Library</a:t>
              </a:r>
              <a:endParaRPr lang="en-US" sz="16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F4D8DBC-43F8-4EE8-9279-635109FA4F6E}"/>
                </a:ext>
              </a:extLst>
            </p:cNvPr>
            <p:cNvSpPr/>
            <p:nvPr/>
          </p:nvSpPr>
          <p:spPr>
            <a:xfrm>
              <a:off x="5381624" y="3905312"/>
              <a:ext cx="2514600" cy="51428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Crypto Algorithms</a:t>
              </a:r>
              <a:endParaRPr lang="en-US" sz="1600" dirty="0"/>
            </a:p>
          </p:txBody>
        </p:sp>
        <p:sp>
          <p:nvSpPr>
            <p:cNvPr id="31" name="Arrow: Left-Right 30">
              <a:extLst>
                <a:ext uri="{FF2B5EF4-FFF2-40B4-BE49-F238E27FC236}">
                  <a16:creationId xmlns:a16="http://schemas.microsoft.com/office/drawing/2014/main" id="{130F1C0A-7807-4C95-8D4D-FA71FCD39640}"/>
                </a:ext>
              </a:extLst>
            </p:cNvPr>
            <p:cNvSpPr/>
            <p:nvPr/>
          </p:nvSpPr>
          <p:spPr>
            <a:xfrm>
              <a:off x="4325871" y="4093125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B6C61B0-5587-40CF-8A78-35874ADA3F22}"/>
                </a:ext>
              </a:extLst>
            </p:cNvPr>
            <p:cNvSpPr txBox="1"/>
            <p:nvPr/>
          </p:nvSpPr>
          <p:spPr>
            <a:xfrm>
              <a:off x="0" y="3871317"/>
              <a:ext cx="1762123" cy="7972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/>
                <a:t>HACL* Verified Cryptographic Library</a:t>
              </a:r>
              <a:endParaRPr lang="en-US" sz="1200" dirty="0">
                <a:cs typeface="Calibri"/>
              </a:endParaRPr>
            </a:p>
          </p:txBody>
        </p:sp>
      </p:grpSp>
      <p:grpSp>
        <p:nvGrpSpPr>
          <p:cNvPr id="26" name="Noise Protocol">
            <a:extLst>
              <a:ext uri="{FF2B5EF4-FFF2-40B4-BE49-F238E27FC236}">
                <a16:creationId xmlns:a16="http://schemas.microsoft.com/office/drawing/2014/main" id="{7A89388E-7EBF-44DC-A487-4A7A8DC1AC4E}"/>
              </a:ext>
            </a:extLst>
          </p:cNvPr>
          <p:cNvGrpSpPr/>
          <p:nvPr/>
        </p:nvGrpSpPr>
        <p:grpSpPr>
          <a:xfrm>
            <a:off x="1380125" y="3753633"/>
            <a:ext cx="6220310" cy="476360"/>
            <a:chOff x="76199" y="3173683"/>
            <a:chExt cx="7820025" cy="5875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0BCEFB-2A9B-4D30-B802-AC7DB223CBD7}"/>
                </a:ext>
              </a:extLst>
            </p:cNvPr>
            <p:cNvSpPr/>
            <p:nvPr/>
          </p:nvSpPr>
          <p:spPr>
            <a:xfrm>
              <a:off x="1822846" y="3173683"/>
              <a:ext cx="2516981" cy="51539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Messaging Code</a:t>
              </a:r>
              <a:endParaRPr lang="en-US" sz="1600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F064AA4-D4D8-4963-B129-A031981A4955}"/>
                </a:ext>
              </a:extLst>
            </p:cNvPr>
            <p:cNvSpPr/>
            <p:nvPr/>
          </p:nvSpPr>
          <p:spPr>
            <a:xfrm>
              <a:off x="5381624" y="3178216"/>
              <a:ext cx="2514600" cy="51428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Noise Protocol Spec</a:t>
              </a:r>
              <a:endParaRPr lang="en-US" sz="1600" dirty="0"/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F1C0B253-592A-4EDE-9F09-C9BE9BA03C64}"/>
                </a:ext>
              </a:extLst>
            </p:cNvPr>
            <p:cNvSpPr/>
            <p:nvPr/>
          </p:nvSpPr>
          <p:spPr>
            <a:xfrm>
              <a:off x="4325873" y="3381402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744E44E-5D72-4DA5-931D-73ABB6A6667B}"/>
                </a:ext>
              </a:extLst>
            </p:cNvPr>
            <p:cNvSpPr txBox="1"/>
            <p:nvPr/>
          </p:nvSpPr>
          <p:spPr>
            <a:xfrm>
              <a:off x="76199" y="3191809"/>
              <a:ext cx="1714500" cy="5694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>
                  <a:cs typeface="Calibri"/>
                </a:rPr>
                <a:t>Verified Noise Protocol Code</a:t>
              </a:r>
              <a:endParaRPr lang="en-US" sz="1200" dirty="0">
                <a:cs typeface="Calibri"/>
              </a:endParaRPr>
            </a:p>
          </p:txBody>
        </p:sp>
      </p:grpSp>
      <p:grpSp>
        <p:nvGrpSpPr>
          <p:cNvPr id="13" name="Noise API">
            <a:extLst>
              <a:ext uri="{FF2B5EF4-FFF2-40B4-BE49-F238E27FC236}">
                <a16:creationId xmlns:a16="http://schemas.microsoft.com/office/drawing/2014/main" id="{77598480-AC1E-44D7-87AB-9368116D1CCB}"/>
              </a:ext>
            </a:extLst>
          </p:cNvPr>
          <p:cNvGrpSpPr/>
          <p:nvPr/>
        </p:nvGrpSpPr>
        <p:grpSpPr>
          <a:xfrm>
            <a:off x="1380125" y="2572142"/>
            <a:ext cx="6220310" cy="1012637"/>
            <a:chOff x="76199" y="1716359"/>
            <a:chExt cx="7820026" cy="12490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C75F05-2D00-4EA9-B5D1-1277A1594618}"/>
                </a:ext>
              </a:extLst>
            </p:cNvPr>
            <p:cNvSpPr/>
            <p:nvPr/>
          </p:nvSpPr>
          <p:spPr>
            <a:xfrm>
              <a:off x="1822847" y="1716359"/>
              <a:ext cx="2516981" cy="51539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cs typeface="Calibri"/>
                </a:rPr>
                <a:t>Session API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E19E4B3-82DC-482B-BD9B-549965640433}"/>
                </a:ext>
              </a:extLst>
            </p:cNvPr>
            <p:cNvSpPr/>
            <p:nvPr/>
          </p:nvSpPr>
          <p:spPr>
            <a:xfrm>
              <a:off x="1822846" y="2445021"/>
              <a:ext cx="2516981" cy="51539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Key Management</a:t>
              </a:r>
              <a:endParaRPr lang="en-US" sz="1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790982-01C3-4574-A1EA-B2FAECBE0A34}"/>
                </a:ext>
              </a:extLst>
            </p:cNvPr>
            <p:cNvSpPr/>
            <p:nvPr/>
          </p:nvSpPr>
          <p:spPr>
            <a:xfrm>
              <a:off x="5381625" y="1724024"/>
              <a:ext cx="2514600" cy="51428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Secure Channel API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D3F4629-C207-464B-980E-7D1F855E484E}"/>
                </a:ext>
              </a:extLst>
            </p:cNvPr>
            <p:cNvSpPr/>
            <p:nvPr/>
          </p:nvSpPr>
          <p:spPr>
            <a:xfrm>
              <a:off x="5381624" y="2451121"/>
              <a:ext cx="2514600" cy="51428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600" b="1" dirty="0">
                  <a:cs typeface="Calibri"/>
                </a:rPr>
                <a:t>Abstract Device API</a:t>
              </a:r>
              <a:endParaRPr lang="en-US" sz="1600" dirty="0"/>
            </a:p>
          </p:txBody>
        </p:sp>
        <p:sp>
          <p:nvSpPr>
            <p:cNvPr id="28" name="Arrow: Left-Right 27">
              <a:extLst>
                <a:ext uri="{FF2B5EF4-FFF2-40B4-BE49-F238E27FC236}">
                  <a16:creationId xmlns:a16="http://schemas.microsoft.com/office/drawing/2014/main" id="{9B06C845-F29C-4461-A3E8-2C15A318965C}"/>
                </a:ext>
              </a:extLst>
            </p:cNvPr>
            <p:cNvSpPr/>
            <p:nvPr/>
          </p:nvSpPr>
          <p:spPr>
            <a:xfrm>
              <a:off x="4325876" y="1957958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15F754AA-1905-4CED-B53E-52C135723BC9}"/>
                </a:ext>
              </a:extLst>
            </p:cNvPr>
            <p:cNvSpPr/>
            <p:nvPr/>
          </p:nvSpPr>
          <p:spPr>
            <a:xfrm>
              <a:off x="4325874" y="2669681"/>
              <a:ext cx="1057274" cy="146068"/>
            </a:xfrm>
            <a:prstGeom prst="left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71B98C6-E94F-4DD2-A22A-D0E17AA58E77}"/>
                </a:ext>
              </a:extLst>
            </p:cNvPr>
            <p:cNvSpPr txBox="1"/>
            <p:nvPr/>
          </p:nvSpPr>
          <p:spPr>
            <a:xfrm>
              <a:off x="76199" y="1966760"/>
              <a:ext cx="1714501" cy="7972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 b="1" dirty="0"/>
                <a:t>Verified Noise Library Stack &amp; High-Level API</a:t>
              </a:r>
              <a:endParaRPr lang="en-US" sz="1600" dirty="0">
                <a:cs typeface="Calibri" panose="020F0502020204030204"/>
              </a:endParaRP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2F1A9144-4BB2-4192-827C-EE6149913C42}"/>
              </a:ext>
            </a:extLst>
          </p:cNvPr>
          <p:cNvSpPr txBox="1">
            <a:spLocks/>
          </p:cNvSpPr>
          <p:nvPr/>
        </p:nvSpPr>
        <p:spPr>
          <a:xfrm>
            <a:off x="838200" y="-978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</a:t>
            </a:r>
            <a:r>
              <a:rPr lang="en-US" b="1" dirty="0"/>
              <a:t>Noise</a:t>
            </a:r>
            <a:r>
              <a:rPr lang="en-US" dirty="0"/>
              <a:t>*?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5D0415-83DD-4522-AE00-DD93617AB616}"/>
              </a:ext>
            </a:extLst>
          </p:cNvPr>
          <p:cNvSpPr txBox="1"/>
          <p:nvPr/>
        </p:nvSpPr>
        <p:spPr>
          <a:xfrm>
            <a:off x="1113892" y="944326"/>
            <a:ext cx="9789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Correctly implemented protocols?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Noise* compiler</a:t>
            </a:r>
            <a:r>
              <a:rPr lang="en-US" sz="1600" dirty="0"/>
              <a:t>: Noise protocol “pattern” </a:t>
            </a:r>
            <a:r>
              <a:rPr lang="en-GB" sz="1600" dirty="0">
                <a:cs typeface="Calibri"/>
              </a:rPr>
              <a:t>→ verified specialized C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 top: complete, verified </a:t>
            </a:r>
            <a:r>
              <a:rPr lang="en-US" sz="1600" b="1" dirty="0"/>
              <a:t>library stack</a:t>
            </a:r>
            <a:r>
              <a:rPr lang="en-US" sz="1600" dirty="0"/>
              <a:t> exposed through a </a:t>
            </a:r>
            <a:r>
              <a:rPr lang="en-US" sz="1600" b="1" dirty="0"/>
              <a:t>high-level, defensive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Complemented with a formal </a:t>
            </a:r>
            <a:r>
              <a:rPr lang="en-US" sz="1600" b="1" dirty="0"/>
              <a:t>symbolic security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5AC0E-C789-4B99-B02E-1BD1E13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55" grpId="0"/>
      <p:bldP spid="5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9D101-D878-4CED-8262-50AE556E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826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Noise Protocol Framework : Examples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39062-7770-49D5-90E4-97C79403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899" y="1561061"/>
            <a:ext cx="2709162" cy="1639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b="1" dirty="0">
                <a:cs typeface="Calibri"/>
              </a:rPr>
              <a:t>X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. . .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</a:t>
            </a:r>
            <a:endParaRPr lang="en-GB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1600" dirty="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02080-C9D8-4CA3-9DD9-6E1F0BA18E1D}"/>
              </a:ext>
            </a:extLst>
          </p:cNvPr>
          <p:cNvSpPr txBox="1">
            <a:spLocks/>
          </p:cNvSpPr>
          <p:nvPr/>
        </p:nvSpPr>
        <p:spPr>
          <a:xfrm>
            <a:off x="8190795" y="1561061"/>
            <a:ext cx="2479517" cy="2082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IKpsk2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se,  </a:t>
            </a:r>
            <a:r>
              <a:rPr lang="en-GB" sz="1600" dirty="0" err="1">
                <a:ea typeface="+mn-lt"/>
                <a:cs typeface="+mn-lt"/>
              </a:rPr>
              <a:t>psk</a:t>
            </a:r>
            <a:endParaRPr lang="en-GB" sz="16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35D42-4758-4FE4-AF85-084FDFB7FADC}"/>
              </a:ext>
            </a:extLst>
          </p:cNvPr>
          <p:cNvSpPr txBox="1"/>
          <p:nvPr/>
        </p:nvSpPr>
        <p:spPr>
          <a:xfrm>
            <a:off x="1060165" y="6126180"/>
            <a:ext cx="104489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Today: </a:t>
            </a:r>
            <a:r>
              <a:rPr lang="en-GB" sz="2000" b="1" dirty="0"/>
              <a:t>59+ protocols</a:t>
            </a:r>
            <a:r>
              <a:rPr lang="en-GB" sz="2000" dirty="0"/>
              <a:t> (but might increase)</a:t>
            </a:r>
            <a:endParaRPr lang="en-US" sz="2000" dirty="0">
              <a:cs typeface="Calibri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755ACC2-CFA8-49AF-9495-88442C32F2C6}"/>
              </a:ext>
            </a:extLst>
          </p:cNvPr>
          <p:cNvSpPr txBox="1">
            <a:spLocks/>
          </p:cNvSpPr>
          <p:nvPr/>
        </p:nvSpPr>
        <p:spPr>
          <a:xfrm>
            <a:off x="1694729" y="3931020"/>
            <a:ext cx="2215891" cy="138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NX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 →  e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s,  es</a:t>
            </a:r>
            <a:endParaRPr lang="en-GB" sz="1600" dirty="0"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CF7E7F-1057-4E0E-9A30-0FE1CD1D5854}"/>
              </a:ext>
            </a:extLst>
          </p:cNvPr>
          <p:cNvSpPr txBox="1">
            <a:spLocks/>
          </p:cNvSpPr>
          <p:nvPr/>
        </p:nvSpPr>
        <p:spPr>
          <a:xfrm>
            <a:off x="7421184" y="3329930"/>
            <a:ext cx="4087906" cy="792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cs typeface="Calibri"/>
              </a:rPr>
              <a:t>(mutual authentication and 0-RTT)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5C2D163-9C1F-4FE1-8BFE-75656E7EF599}"/>
              </a:ext>
            </a:extLst>
          </p:cNvPr>
          <p:cNvSpPr txBox="1">
            <a:spLocks/>
          </p:cNvSpPr>
          <p:nvPr/>
        </p:nvSpPr>
        <p:spPr>
          <a:xfrm>
            <a:off x="658217" y="3034447"/>
            <a:ext cx="4136568" cy="449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cs typeface="Calibri"/>
              </a:rPr>
              <a:t>(one-way encryption: NaCl Box, HPKE...)</a:t>
            </a:r>
            <a:endParaRPr lang="en-GB" sz="1800" b="1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1ADB6037-4AE3-4E63-913A-9FBDEB2E8F53}"/>
              </a:ext>
            </a:extLst>
          </p:cNvPr>
          <p:cNvSpPr txBox="1">
            <a:spLocks/>
          </p:cNvSpPr>
          <p:nvPr/>
        </p:nvSpPr>
        <p:spPr>
          <a:xfrm>
            <a:off x="1063398" y="5072433"/>
            <a:ext cx="2978966" cy="449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cs typeface="Calibri"/>
              </a:rPr>
              <a:t>(authenticated server)</a:t>
            </a:r>
            <a:endParaRPr lang="en-US" sz="1800" b="1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B388DB48-23EE-4A78-9B96-DC205AC984DE}"/>
              </a:ext>
            </a:extLst>
          </p:cNvPr>
          <p:cNvSpPr txBox="1">
            <a:spLocks/>
          </p:cNvSpPr>
          <p:nvPr/>
        </p:nvSpPr>
        <p:spPr>
          <a:xfrm>
            <a:off x="8238129" y="3931020"/>
            <a:ext cx="2978965" cy="2168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XK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←  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. . 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e,  es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←  e,  </a:t>
            </a:r>
            <a:r>
              <a:rPr lang="en-GB" sz="1600" dirty="0" err="1">
                <a:cs typeface="Calibri"/>
              </a:rPr>
              <a:t>ee</a:t>
            </a:r>
            <a:endParaRPr lang="en-GB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s,  se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76D75C9-C52C-4D3B-A108-E784B35BDB31}"/>
              </a:ext>
            </a:extLst>
          </p:cNvPr>
          <p:cNvSpPr txBox="1">
            <a:spLocks/>
          </p:cNvSpPr>
          <p:nvPr/>
        </p:nvSpPr>
        <p:spPr>
          <a:xfrm>
            <a:off x="5189706" y="3931020"/>
            <a:ext cx="1769337" cy="1845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XX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e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←  e,  </a:t>
            </a:r>
            <a:r>
              <a:rPr lang="en-GB" sz="1600" dirty="0" err="1">
                <a:cs typeface="Calibri"/>
              </a:rPr>
              <a:t>ee</a:t>
            </a:r>
            <a:r>
              <a:rPr lang="en-GB" sz="1600" dirty="0">
                <a:cs typeface="Calibri"/>
              </a:rPr>
              <a:t>, s,  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cs typeface="Calibri"/>
              </a:rPr>
              <a:t>→  s,  se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0849AB1-B976-4CC9-95E4-0669BD50F7DE}"/>
              </a:ext>
            </a:extLst>
          </p:cNvPr>
          <p:cNvSpPr txBox="1">
            <a:spLocks/>
          </p:cNvSpPr>
          <p:nvPr/>
        </p:nvSpPr>
        <p:spPr>
          <a:xfrm>
            <a:off x="5194017" y="1561061"/>
            <a:ext cx="2073823" cy="1768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IK</a:t>
            </a:r>
            <a:r>
              <a:rPr lang="en-GB" sz="1600" dirty="0">
                <a:cs typeface="Calibri"/>
              </a:rPr>
              <a:t>: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se</a:t>
            </a:r>
            <a:endParaRPr lang="en-GB" sz="1600" dirty="0">
              <a:cs typeface="Calibri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B7CA6AAE-5FCE-49BF-928C-9A9EEC672C7E}"/>
              </a:ext>
            </a:extLst>
          </p:cNvPr>
          <p:cNvSpPr txBox="1">
            <a:spLocks/>
          </p:cNvSpPr>
          <p:nvPr/>
        </p:nvSpPr>
        <p:spPr>
          <a:xfrm>
            <a:off x="5174743" y="1522920"/>
            <a:ext cx="2073823" cy="444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  <a:cs typeface="Calibri"/>
              </a:rPr>
              <a:t>WhatsApp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928359A-0964-465F-B820-4967E32A2088}"/>
              </a:ext>
            </a:extLst>
          </p:cNvPr>
          <p:cNvSpPr txBox="1">
            <a:spLocks/>
          </p:cNvSpPr>
          <p:nvPr/>
        </p:nvSpPr>
        <p:spPr>
          <a:xfrm>
            <a:off x="8808302" y="1523698"/>
            <a:ext cx="2073823" cy="444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err="1">
                <a:solidFill>
                  <a:srgbClr val="FF0000"/>
                </a:solidFill>
                <a:cs typeface="Calibri"/>
              </a:rPr>
              <a:t>Wireguard</a:t>
            </a:r>
            <a:r>
              <a:rPr lang="en-GB" sz="2000" b="1" dirty="0">
                <a:solidFill>
                  <a:srgbClr val="FF0000"/>
                </a:solidFill>
                <a:cs typeface="Calibri"/>
              </a:rPr>
              <a:t> VPN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87295806-0837-426A-B838-39B5D9710FAF}"/>
              </a:ext>
            </a:extLst>
          </p:cNvPr>
          <p:cNvSpPr txBox="1">
            <a:spLocks/>
          </p:cNvSpPr>
          <p:nvPr/>
        </p:nvSpPr>
        <p:spPr>
          <a:xfrm>
            <a:off x="8287114" y="3898364"/>
            <a:ext cx="2356046" cy="733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  <a:cs typeface="Calibri"/>
              </a:rPr>
              <a:t>Lightning, I2P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185913-29E3-47E1-9DAD-742AA33D2836}"/>
              </a:ext>
            </a:extLst>
          </p:cNvPr>
          <p:cNvGrpSpPr/>
          <p:nvPr/>
        </p:nvGrpSpPr>
        <p:grpSpPr>
          <a:xfrm>
            <a:off x="5489562" y="4003128"/>
            <a:ext cx="2503002" cy="564236"/>
            <a:chOff x="5489562" y="4003128"/>
            <a:chExt cx="2503002" cy="564236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B0F3C22E-0F4B-412F-A371-B44A8E2AE32C}"/>
                </a:ext>
              </a:extLst>
            </p:cNvPr>
            <p:cNvSpPr/>
            <p:nvPr/>
          </p:nvSpPr>
          <p:spPr>
            <a:xfrm>
              <a:off x="5489562" y="4305300"/>
              <a:ext cx="239293" cy="26206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FAFC3F62-DB30-4D7F-9762-2334F700FDE2}"/>
                </a:ext>
              </a:extLst>
            </p:cNvPr>
            <p:cNvSpPr txBox="1">
              <a:spLocks/>
            </p:cNvSpPr>
            <p:nvPr/>
          </p:nvSpPr>
          <p:spPr>
            <a:xfrm>
              <a:off x="5636518" y="4003128"/>
              <a:ext cx="2356046" cy="4443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Send key (</a:t>
              </a:r>
              <a:r>
                <a:rPr lang="en-GB" sz="1800" b="1" dirty="0">
                  <a:solidFill>
                    <a:srgbClr val="FF0000"/>
                  </a:solidFill>
                  <a:cs typeface="Calibri"/>
                </a:rPr>
                <a:t>E</a:t>
              </a: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phemeral)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023AC2-D05D-4F77-B85D-325B9F744A9B}"/>
              </a:ext>
            </a:extLst>
          </p:cNvPr>
          <p:cNvGrpSpPr/>
          <p:nvPr/>
        </p:nvGrpSpPr>
        <p:grpSpPr>
          <a:xfrm>
            <a:off x="5473611" y="5008615"/>
            <a:ext cx="2356046" cy="980093"/>
            <a:chOff x="5473611" y="5008615"/>
            <a:chExt cx="2356046" cy="980093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2DA7810F-F7AB-47DF-B17E-93560F0A1FBD}"/>
                </a:ext>
              </a:extLst>
            </p:cNvPr>
            <p:cNvSpPr/>
            <p:nvPr/>
          </p:nvSpPr>
          <p:spPr>
            <a:xfrm>
              <a:off x="5749176" y="5008615"/>
              <a:ext cx="279745" cy="26521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03D85BEB-01AD-49EE-9FB9-CB279A386682}"/>
                </a:ext>
              </a:extLst>
            </p:cNvPr>
            <p:cNvSpPr txBox="1">
              <a:spLocks/>
            </p:cNvSpPr>
            <p:nvPr/>
          </p:nvSpPr>
          <p:spPr>
            <a:xfrm>
              <a:off x="5473611" y="5310881"/>
              <a:ext cx="2356046" cy="67782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Diffie-Hellman</a:t>
              </a:r>
              <a:br>
                <a:rPr lang="en-GB" sz="1800" dirty="0">
                  <a:solidFill>
                    <a:srgbClr val="FF0000"/>
                  </a:solidFill>
                  <a:cs typeface="Calibri"/>
                </a:rPr>
              </a:b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(</a:t>
              </a:r>
              <a:r>
                <a:rPr lang="en-GB" sz="1800" b="1" dirty="0">
                  <a:solidFill>
                    <a:srgbClr val="FF0000"/>
                  </a:solidFill>
                  <a:cs typeface="Calibri"/>
                </a:rPr>
                <a:t>S</a:t>
              </a: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tatic-</a:t>
              </a:r>
              <a:r>
                <a:rPr lang="en-GB" sz="1800" b="1" dirty="0">
                  <a:solidFill>
                    <a:srgbClr val="FF0000"/>
                  </a:solidFill>
                  <a:cs typeface="Calibri"/>
                </a:rPr>
                <a:t>E</a:t>
              </a: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phemeral)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4CD66E-84EC-465E-84F8-E8139EF2FABB}"/>
              </a:ext>
            </a:extLst>
          </p:cNvPr>
          <p:cNvGrpSpPr/>
          <p:nvPr/>
        </p:nvGrpSpPr>
        <p:grpSpPr>
          <a:xfrm>
            <a:off x="2872000" y="4421159"/>
            <a:ext cx="3914880" cy="526761"/>
            <a:chOff x="2872000" y="4421159"/>
            <a:chExt cx="3914880" cy="52676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74BD117-100C-4226-93CA-A0BA53F3EE88}"/>
                </a:ext>
              </a:extLst>
            </p:cNvPr>
            <p:cNvSpPr/>
            <p:nvPr/>
          </p:nvSpPr>
          <p:spPr>
            <a:xfrm>
              <a:off x="5189706" y="4632960"/>
              <a:ext cx="1597174" cy="3149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4E44B9A7-9970-47B6-80B1-9B3F596D0BE6}"/>
                </a:ext>
              </a:extLst>
            </p:cNvPr>
            <p:cNvSpPr txBox="1">
              <a:spLocks/>
            </p:cNvSpPr>
            <p:nvPr/>
          </p:nvSpPr>
          <p:spPr>
            <a:xfrm>
              <a:off x="2872000" y="4421159"/>
              <a:ext cx="2356046" cy="4443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Handshake message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4BA13-83FE-47E5-8D07-A14F4E266ECF}"/>
              </a:ext>
            </a:extLst>
          </p:cNvPr>
          <p:cNvGrpSpPr/>
          <p:nvPr/>
        </p:nvGrpSpPr>
        <p:grpSpPr>
          <a:xfrm>
            <a:off x="9488318" y="2642591"/>
            <a:ext cx="2405474" cy="616362"/>
            <a:chOff x="9488318" y="2642591"/>
            <a:chExt cx="2405474" cy="6163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CF2A8F1-D78C-4F74-A16B-E5BD3A9B13B8}"/>
                </a:ext>
              </a:extLst>
            </p:cNvPr>
            <p:cNvSpPr/>
            <p:nvPr/>
          </p:nvSpPr>
          <p:spPr>
            <a:xfrm>
              <a:off x="9488318" y="2971801"/>
              <a:ext cx="357018" cy="28715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25E6A977-5B80-4C25-8284-D4C91536FBD3}"/>
                </a:ext>
              </a:extLst>
            </p:cNvPr>
            <p:cNvSpPr txBox="1">
              <a:spLocks/>
            </p:cNvSpPr>
            <p:nvPr/>
          </p:nvSpPr>
          <p:spPr>
            <a:xfrm>
              <a:off x="9537746" y="2642591"/>
              <a:ext cx="2356046" cy="4443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Use </a:t>
              </a:r>
              <a:r>
                <a:rPr lang="en-GB" sz="1800" b="1" dirty="0">
                  <a:solidFill>
                    <a:srgbClr val="FF0000"/>
                  </a:solidFill>
                  <a:cs typeface="Calibri"/>
                </a:rPr>
                <a:t>P</a:t>
              </a: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re-</a:t>
              </a:r>
              <a:r>
                <a:rPr lang="en-GB" sz="1800" b="1" dirty="0">
                  <a:solidFill>
                    <a:srgbClr val="FF0000"/>
                  </a:solidFill>
                  <a:cs typeface="Calibri"/>
                </a:rPr>
                <a:t>S</a:t>
              </a: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hared </a:t>
              </a:r>
              <a:r>
                <a:rPr lang="en-GB" sz="1800" b="1" dirty="0">
                  <a:solidFill>
                    <a:srgbClr val="FF0000"/>
                  </a:solidFill>
                  <a:cs typeface="Calibri"/>
                </a:rPr>
                <a:t>K</a:t>
              </a: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ey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C12DBE-55B7-4B6E-9763-A3274747F3E6}"/>
              </a:ext>
            </a:extLst>
          </p:cNvPr>
          <p:cNvGrpSpPr/>
          <p:nvPr/>
        </p:nvGrpSpPr>
        <p:grpSpPr>
          <a:xfrm>
            <a:off x="3681286" y="5011771"/>
            <a:ext cx="2356046" cy="706760"/>
            <a:chOff x="5865249" y="3704967"/>
            <a:chExt cx="2356046" cy="70676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C3C9AC8-B41D-48FE-9982-4DAF17A89E91}"/>
                </a:ext>
              </a:extLst>
            </p:cNvPr>
            <p:cNvSpPr/>
            <p:nvPr/>
          </p:nvSpPr>
          <p:spPr>
            <a:xfrm>
              <a:off x="7651360" y="3704967"/>
              <a:ext cx="239293" cy="26206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A8DA904-ED0E-431E-B947-B8D1B36F9EF6}"/>
                </a:ext>
              </a:extLst>
            </p:cNvPr>
            <p:cNvSpPr txBox="1">
              <a:spLocks/>
            </p:cNvSpPr>
            <p:nvPr/>
          </p:nvSpPr>
          <p:spPr>
            <a:xfrm>
              <a:off x="5865249" y="3967361"/>
              <a:ext cx="2356046" cy="4443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Send key (</a:t>
              </a:r>
              <a:r>
                <a:rPr lang="en-GB" sz="1800" b="1" dirty="0">
                  <a:solidFill>
                    <a:srgbClr val="FF0000"/>
                  </a:solidFill>
                  <a:cs typeface="Calibri"/>
                </a:rPr>
                <a:t>S</a:t>
              </a:r>
              <a:r>
                <a:rPr lang="en-GB" sz="1800" dirty="0">
                  <a:solidFill>
                    <a:srgbClr val="FF0000"/>
                  </a:solidFill>
                  <a:cs typeface="Calibri"/>
                </a:rPr>
                <a:t>tatic)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4236-EA4E-4C2D-B9DF-8E814D57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62" grpId="0"/>
      <p:bldP spid="65" grpId="0"/>
      <p:bldP spid="6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C8CE-959F-4055-A62C-AC393AC6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Formal Functional Specification of Noise</a:t>
            </a:r>
          </a:p>
        </p:txBody>
      </p:sp>
      <p:sp>
        <p:nvSpPr>
          <p:cNvPr id="7" name="types">
            <a:extLst>
              <a:ext uri="{FF2B5EF4-FFF2-40B4-BE49-F238E27FC236}">
                <a16:creationId xmlns:a16="http://schemas.microsoft.com/office/drawing/2014/main" id="{6BDBAEDF-BF85-4528-AFBC-A574A976E724}"/>
              </a:ext>
            </a:extLst>
          </p:cNvPr>
          <p:cNvSpPr txBox="1"/>
          <p:nvPr/>
        </p:nvSpPr>
        <p:spPr>
          <a:xfrm>
            <a:off x="601762" y="1413605"/>
            <a:ext cx="492382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cipher_state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`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sk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` becomes `Some ...` after the first DH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aead_key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Nonce: incremented for each encryption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send_message_token">
            <a:extLst>
              <a:ext uri="{FF2B5EF4-FFF2-40B4-BE49-F238E27FC236}">
                <a16:creationId xmlns:a16="http://schemas.microsoft.com/office/drawing/2014/main" id="{9578D8FA-253C-4C2F-9F7C-7AC599470772}"/>
              </a:ext>
            </a:extLst>
          </p:cNvPr>
          <p:cNvSpPr txBox="1"/>
          <p:nvPr/>
        </p:nvSpPr>
        <p:spPr>
          <a:xfrm>
            <a:off x="5866094" y="1314386"/>
            <a:ext cx="592966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Process one token</a:t>
            </a:r>
            <a:endParaRPr lang="en-US" sz="12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send_message_token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#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nc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initiator </a:t>
            </a:r>
            <a:r>
              <a:rPr lang="en-U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is_psk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267F99"/>
                </a:solidFill>
                <a:latin typeface="Consolas" panose="020B0609020204030204" pitchFamily="49" charset="0"/>
              </a:rPr>
              <a:t>bool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tk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267F99"/>
                </a:solidFill>
                <a:latin typeface="Consolas" panose="020B0609020204030204" pitchFamily="49" charset="0"/>
              </a:rPr>
              <a:t>message_token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st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 err="1">
                <a:solidFill>
                  <a:srgbClr val="267F99"/>
                </a:solidFill>
                <a:latin typeface="Consolas" panose="020B0609020204030204" pitchFamily="49" charset="0"/>
              </a:rPr>
              <a:t>handshake_state</a:t>
            </a:r>
            <a:r>
              <a:rPr lang="en-US" sz="12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267F99"/>
                </a:solidFill>
                <a:latin typeface="Consolas" panose="020B0609020204030204" pitchFamily="49" charset="0"/>
              </a:rPr>
              <a:t>nc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result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bytes 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&amp; </a:t>
            </a:r>
            <a:r>
              <a:rPr lang="en-U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handshake_state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nc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=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-&gt; ..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Code for 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Code for 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EE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..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Code for EE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ES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..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.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Code for ES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..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21" name="Picture 2" descr="F* Logo">
            <a:extLst>
              <a:ext uri="{FF2B5EF4-FFF2-40B4-BE49-F238E27FC236}">
                <a16:creationId xmlns:a16="http://schemas.microsoft.com/office/drawing/2014/main" id="{6305FBA3-90C5-4680-9143-3CF95EFA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126" y="96798"/>
            <a:ext cx="1048583" cy="1048583"/>
          </a:xfrm>
          <a:prstGeom prst="rect">
            <a:avLst/>
          </a:prstGeom>
          <a:ln w="28575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994F84-865A-457A-AF38-1EEB78F660F3}"/>
              </a:ext>
            </a:extLst>
          </p:cNvPr>
          <p:cNvSpPr txBox="1"/>
          <p:nvPr/>
        </p:nvSpPr>
        <p:spPr>
          <a:xfrm>
            <a:off x="5866094" y="3632200"/>
            <a:ext cx="5929666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Process a message (without its payload)</a:t>
            </a:r>
            <a:b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 rec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send_message_tokens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 initiator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is_psk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tokens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tokens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lbytes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empty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tokens1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First token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initiator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   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Remaining tokens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initiator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tokens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ypes">
            <a:extLst>
              <a:ext uri="{FF2B5EF4-FFF2-40B4-BE49-F238E27FC236}">
                <a16:creationId xmlns:a16="http://schemas.microsoft.com/office/drawing/2014/main" id="{953E1EEA-3E7D-4ABF-B320-7F17BE2ACE2C}"/>
              </a:ext>
            </a:extLst>
          </p:cNvPr>
          <p:cNvSpPr txBox="1"/>
          <p:nvPr/>
        </p:nvSpPr>
        <p:spPr>
          <a:xfrm>
            <a:off x="601762" y="2985986"/>
            <a:ext cx="492382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cipher_state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ck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chaining_key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Hash: authentication data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h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hash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types">
            <a:extLst>
              <a:ext uri="{FF2B5EF4-FFF2-40B4-BE49-F238E27FC236}">
                <a16:creationId xmlns:a16="http://schemas.microsoft.com/office/drawing/2014/main" id="{8C9036C7-67BA-4941-905A-1E9098C62BA6}"/>
              </a:ext>
            </a:extLst>
          </p:cNvPr>
          <p:cNvSpPr txBox="1"/>
          <p:nvPr/>
        </p:nvSpPr>
        <p:spPr>
          <a:xfrm>
            <a:off x="601762" y="4558368"/>
            <a:ext cx="492382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Various keys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static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ephemeral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preshared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preshared_key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4C9F05-481D-47B8-BD3F-BB4F31324753}"/>
              </a:ext>
            </a:extLst>
          </p:cNvPr>
          <p:cNvGrpSpPr/>
          <p:nvPr/>
        </p:nvGrpSpPr>
        <p:grpSpPr>
          <a:xfrm>
            <a:off x="1660434" y="2708987"/>
            <a:ext cx="3500120" cy="544391"/>
            <a:chOff x="1686560" y="2708987"/>
            <a:chExt cx="3500120" cy="5443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DB3671-8F69-411D-A3DB-46B1FC337D6D}"/>
                </a:ext>
              </a:extLst>
            </p:cNvPr>
            <p:cNvSpPr/>
            <p:nvPr/>
          </p:nvSpPr>
          <p:spPr>
            <a:xfrm>
              <a:off x="2474976" y="2985986"/>
              <a:ext cx="1109472" cy="267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07619A-5F00-4674-9A8B-2E43BD80DE13}"/>
                </a:ext>
              </a:extLst>
            </p:cNvPr>
            <p:cNvSpPr txBox="1"/>
            <p:nvPr/>
          </p:nvSpPr>
          <p:spPr>
            <a:xfrm>
              <a:off x="1686560" y="2708987"/>
              <a:ext cx="350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Ciphersuite</a:t>
              </a:r>
              <a:r>
                <a:rPr lang="en-US" sz="1200" dirty="0">
                  <a:solidFill>
                    <a:srgbClr val="FF0000"/>
                  </a:solidFill>
                </a:rPr>
                <a:t> (choice of primitives for hash, DH, AEAD)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92EA809-D04F-4CC6-9266-6F3CB93976F2}"/>
              </a:ext>
            </a:extLst>
          </p:cNvPr>
          <p:cNvSpPr txBox="1"/>
          <p:nvPr/>
        </p:nvSpPr>
        <p:spPr>
          <a:xfrm>
            <a:off x="2595880" y="3355201"/>
            <a:ext cx="350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// length varies with hash primitive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77395-2CEB-4600-BFD3-C8DBA40A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12" grpId="0" animBg="1"/>
      <p:bldP spid="14" grpId="0" animBg="1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1C9A-FBAC-4A89-9A3D-876B4F91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7"/>
            <a:ext cx="10515600" cy="1325563"/>
          </a:xfrm>
        </p:spPr>
        <p:txBody>
          <a:bodyPr/>
          <a:lstStyle/>
          <a:p>
            <a:r>
              <a:rPr lang="en-US" dirty="0"/>
              <a:t>Shallow embedding in Low*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C8BA9-D6BF-4A8C-8290-DCBD2A7B9FA9}"/>
              </a:ext>
            </a:extLst>
          </p:cNvPr>
          <p:cNvSpPr txBox="1"/>
          <p:nvPr/>
        </p:nvSpPr>
        <p:spPr>
          <a:xfrm>
            <a:off x="193548" y="1636513"/>
            <a:ext cx="4923028" cy="5001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 signature</a:t>
            </a:r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aead_encrypt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 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nonce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alen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alen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tag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lbuffer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uint8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Stack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unit</a:t>
            </a:r>
            <a:endParaRPr lang="en-US" sz="1100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h0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live h0 key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live h0 nonce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…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disjoint key output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disjoint nonce output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 … 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ensures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h0 _ h1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modifies2 output tag h0 h1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Seq.append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output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tag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Spec.aead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key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nonce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 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input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)))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Low* implementation</a:t>
            </a:r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aead_encrypt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k n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aadlen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mlen</a:t>
            </a:r>
            <a:r>
              <a:rPr lang="en-US" sz="11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m cipher mac 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chacha20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encrypt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mlen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cipher m k n </a:t>
            </a:r>
            <a:r>
              <a:rPr lang="en-US" sz="11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derive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poly1305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 k n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aadlen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aad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1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mlen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cipher mac</a:t>
            </a:r>
          </a:p>
        </p:txBody>
      </p:sp>
      <p:grpSp>
        <p:nvGrpSpPr>
          <p:cNvPr id="32" name="Extraction">
            <a:extLst>
              <a:ext uri="{FF2B5EF4-FFF2-40B4-BE49-F238E27FC236}">
                <a16:creationId xmlns:a16="http://schemas.microsoft.com/office/drawing/2014/main" id="{6118AB0E-2B55-4B92-A2F8-1B6B9AA2AE12}"/>
              </a:ext>
            </a:extLst>
          </p:cNvPr>
          <p:cNvGrpSpPr/>
          <p:nvPr/>
        </p:nvGrpSpPr>
        <p:grpSpPr>
          <a:xfrm>
            <a:off x="5468874" y="1152498"/>
            <a:ext cx="6311646" cy="3845046"/>
            <a:chOff x="5468874" y="1569058"/>
            <a:chExt cx="6311646" cy="38450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6B13F8-750C-4E71-AC70-EF44D553D957}"/>
                </a:ext>
              </a:extLst>
            </p:cNvPr>
            <p:cNvSpPr txBox="1"/>
            <p:nvPr/>
          </p:nvSpPr>
          <p:spPr>
            <a:xfrm>
              <a:off x="5493258" y="2105506"/>
              <a:ext cx="6287262" cy="3308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1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 Generated C code</a:t>
              </a:r>
              <a:endPara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void</a:t>
              </a:r>
              <a:endPara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Hacl_Chacha20Poly1305_32_aead_encrypt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k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aadlen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aad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mlen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m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</a:t>
              </a:r>
              <a:r>
                <a:rPr lang="en-US" sz="11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cipher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*mac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{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Hacl_Chacha20_chacha20_encrypt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cipher, m, k, n, (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1U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1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64U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] = { 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};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Hacl_Chacha20_chacha20_encrypt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((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64U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k, n, (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uint32_t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1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0U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uint8_t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*key =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tmp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100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poly1305_do_32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(key,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aadlen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aad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</a:t>
              </a:r>
              <a:r>
                <a:rPr lang="en-US" sz="11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mlen</a:t>
              </a:r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 cipher, mac);</a:t>
              </a:r>
            </a:p>
            <a:p>
              <a:r>
                <a:rPr lang="en-US" sz="11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C29672-D8E8-49C9-A9C4-3606EA49102D}"/>
                </a:ext>
              </a:extLst>
            </p:cNvPr>
            <p:cNvSpPr txBox="1"/>
            <p:nvPr/>
          </p:nvSpPr>
          <p:spPr>
            <a:xfrm>
              <a:off x="5468874" y="1569058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KreMLin</a:t>
              </a:r>
              <a:r>
                <a:rPr lang="en-US" dirty="0"/>
                <a:t>: Low* </a:t>
              </a:r>
              <a:r>
                <a:rPr lang="en-GB" sz="1800" dirty="0">
                  <a:cs typeface="Calibri"/>
                </a:rPr>
                <a:t>→</a:t>
              </a:r>
              <a:r>
                <a:rPr lang="en-US" dirty="0"/>
                <a:t> C              (erasure, </a:t>
              </a:r>
              <a:r>
                <a:rPr lang="en-US" dirty="0" err="1"/>
                <a:t>monomorphization</a:t>
              </a:r>
              <a:r>
                <a:rPr lang="en-US" dirty="0"/>
                <a:t>…)</a:t>
              </a:r>
            </a:p>
          </p:txBody>
        </p:sp>
      </p:grpSp>
      <p:grpSp>
        <p:nvGrpSpPr>
          <p:cNvPr id="24" name="lbuffer">
            <a:extLst>
              <a:ext uri="{FF2B5EF4-FFF2-40B4-BE49-F238E27FC236}">
                <a16:creationId xmlns:a16="http://schemas.microsoft.com/office/drawing/2014/main" id="{F8F8994E-C578-4CE0-A494-9BCCA723D44A}"/>
              </a:ext>
            </a:extLst>
          </p:cNvPr>
          <p:cNvGrpSpPr/>
          <p:nvPr/>
        </p:nvGrpSpPr>
        <p:grpSpPr>
          <a:xfrm>
            <a:off x="970280" y="2462446"/>
            <a:ext cx="3186684" cy="287249"/>
            <a:chOff x="906780" y="2394991"/>
            <a:chExt cx="3250184" cy="2872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155A254-D2F1-41CA-BEDC-65E1D2C8B650}"/>
                </a:ext>
              </a:extLst>
            </p:cNvPr>
            <p:cNvSpPr/>
            <p:nvPr/>
          </p:nvSpPr>
          <p:spPr>
            <a:xfrm>
              <a:off x="906780" y="2407920"/>
              <a:ext cx="1508760" cy="2743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FF9F2E-2C1A-4E9D-B6D0-9AABDF339D75}"/>
                </a:ext>
              </a:extLst>
            </p:cNvPr>
            <p:cNvSpPr txBox="1"/>
            <p:nvPr/>
          </p:nvSpPr>
          <p:spPr>
            <a:xfrm>
              <a:off x="2415540" y="2394991"/>
              <a:ext cx="17414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buffer of fixed length</a:t>
              </a:r>
            </a:p>
          </p:txBody>
        </p:sp>
      </p:grpSp>
      <p:grpSp>
        <p:nvGrpSpPr>
          <p:cNvPr id="25" name="Stack effect">
            <a:extLst>
              <a:ext uri="{FF2B5EF4-FFF2-40B4-BE49-F238E27FC236}">
                <a16:creationId xmlns:a16="http://schemas.microsoft.com/office/drawing/2014/main" id="{248E7CEB-388B-4C6A-943B-831F57E115E6}"/>
              </a:ext>
            </a:extLst>
          </p:cNvPr>
          <p:cNvGrpSpPr/>
          <p:nvPr/>
        </p:nvGrpSpPr>
        <p:grpSpPr>
          <a:xfrm>
            <a:off x="411480" y="3357955"/>
            <a:ext cx="4940039" cy="405241"/>
            <a:chOff x="411480" y="3290500"/>
            <a:chExt cx="4940039" cy="40524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0B13D53-56CD-406E-8E40-601C39B55879}"/>
                </a:ext>
              </a:extLst>
            </p:cNvPr>
            <p:cNvSpPr/>
            <p:nvPr/>
          </p:nvSpPr>
          <p:spPr>
            <a:xfrm>
              <a:off x="411480" y="3421421"/>
              <a:ext cx="876300" cy="2743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AA6698-F61D-4606-A23D-C1DC8E1936E9}"/>
                </a:ext>
              </a:extLst>
            </p:cNvPr>
            <p:cNvSpPr txBox="1"/>
            <p:nvPr/>
          </p:nvSpPr>
          <p:spPr>
            <a:xfrm>
              <a:off x="1255007" y="3290500"/>
              <a:ext cx="4096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Stack effect: no heap allocation (no leakage)</a:t>
              </a:r>
            </a:p>
          </p:txBody>
        </p:sp>
      </p:grpSp>
      <p:grpSp>
        <p:nvGrpSpPr>
          <p:cNvPr id="26" name="h0">
            <a:extLst>
              <a:ext uri="{FF2B5EF4-FFF2-40B4-BE49-F238E27FC236}">
                <a16:creationId xmlns:a16="http://schemas.microsoft.com/office/drawing/2014/main" id="{A28765D5-298B-4386-BD29-A7765799B99C}"/>
              </a:ext>
            </a:extLst>
          </p:cNvPr>
          <p:cNvGrpSpPr/>
          <p:nvPr/>
        </p:nvGrpSpPr>
        <p:grpSpPr>
          <a:xfrm>
            <a:off x="1158240" y="3600115"/>
            <a:ext cx="2152657" cy="439900"/>
            <a:chOff x="1158240" y="3532660"/>
            <a:chExt cx="2152657" cy="4399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9EC15C2-99F6-4365-9A1E-C20E747FC34F}"/>
                </a:ext>
              </a:extLst>
            </p:cNvPr>
            <p:cNvSpPr/>
            <p:nvPr/>
          </p:nvSpPr>
          <p:spPr>
            <a:xfrm>
              <a:off x="1158240" y="3760470"/>
              <a:ext cx="876300" cy="21209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13C915-F58E-4282-902F-659952D241C0}"/>
                </a:ext>
              </a:extLst>
            </p:cNvPr>
            <p:cNvSpPr txBox="1"/>
            <p:nvPr/>
          </p:nvSpPr>
          <p:spPr>
            <a:xfrm>
              <a:off x="1429519" y="3532660"/>
              <a:ext cx="1881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h0: memory snapshot</a:t>
              </a:r>
            </a:p>
          </p:txBody>
        </p:sp>
      </p:grpSp>
      <p:grpSp>
        <p:nvGrpSpPr>
          <p:cNvPr id="27" name="liveness, disjointness">
            <a:extLst>
              <a:ext uri="{FF2B5EF4-FFF2-40B4-BE49-F238E27FC236}">
                <a16:creationId xmlns:a16="http://schemas.microsoft.com/office/drawing/2014/main" id="{8D1C271A-57BF-421F-BBED-F7CBFD5EAC55}"/>
              </a:ext>
            </a:extLst>
          </p:cNvPr>
          <p:cNvGrpSpPr/>
          <p:nvPr/>
        </p:nvGrpSpPr>
        <p:grpSpPr>
          <a:xfrm>
            <a:off x="563880" y="3784006"/>
            <a:ext cx="4904994" cy="619228"/>
            <a:chOff x="563880" y="3716551"/>
            <a:chExt cx="4904994" cy="61922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85650E-BF4D-49A8-97F8-810564CFAFA1}"/>
                </a:ext>
              </a:extLst>
            </p:cNvPr>
            <p:cNvSpPr/>
            <p:nvPr/>
          </p:nvSpPr>
          <p:spPr>
            <a:xfrm>
              <a:off x="563880" y="3972560"/>
              <a:ext cx="3813810" cy="36321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095554-373B-43C5-9726-1BCDC2C6E7D3}"/>
                </a:ext>
              </a:extLst>
            </p:cNvPr>
            <p:cNvSpPr txBox="1"/>
            <p:nvPr/>
          </p:nvSpPr>
          <p:spPr>
            <a:xfrm>
              <a:off x="3117342" y="3716551"/>
              <a:ext cx="2351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Liveness and </a:t>
              </a:r>
              <a:r>
                <a:rPr lang="en-US" sz="1200" dirty="0" err="1">
                  <a:solidFill>
                    <a:srgbClr val="FF0000"/>
                  </a:solidFill>
                </a:rPr>
                <a:t>disjointness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modifies_clause">
            <a:extLst>
              <a:ext uri="{FF2B5EF4-FFF2-40B4-BE49-F238E27FC236}">
                <a16:creationId xmlns:a16="http://schemas.microsoft.com/office/drawing/2014/main" id="{F085F8AE-56DA-4316-BDF3-210183F1F872}"/>
              </a:ext>
            </a:extLst>
          </p:cNvPr>
          <p:cNvGrpSpPr/>
          <p:nvPr/>
        </p:nvGrpSpPr>
        <p:grpSpPr>
          <a:xfrm>
            <a:off x="512064" y="4442710"/>
            <a:ext cx="4813570" cy="461665"/>
            <a:chOff x="512064" y="4375255"/>
            <a:chExt cx="4813570" cy="46166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55DC4BF-F8A5-4700-B1D1-D283F8BCC531}"/>
                </a:ext>
              </a:extLst>
            </p:cNvPr>
            <p:cNvSpPr/>
            <p:nvPr/>
          </p:nvSpPr>
          <p:spPr>
            <a:xfrm>
              <a:off x="512064" y="4612598"/>
              <a:ext cx="2115312" cy="20046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A1F6FB-FA8A-4C94-BA9D-46FE83F6E8E2}"/>
                </a:ext>
              </a:extLst>
            </p:cNvPr>
            <p:cNvSpPr txBox="1"/>
            <p:nvPr/>
          </p:nvSpPr>
          <p:spPr>
            <a:xfrm>
              <a:off x="2719848" y="4375255"/>
              <a:ext cx="260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Only `output` and `tag` are modified between h0 and h1</a:t>
              </a:r>
            </a:p>
          </p:txBody>
        </p:sp>
      </p:grpSp>
      <p:grpSp>
        <p:nvGrpSpPr>
          <p:cNvPr id="30" name="Z3">
            <a:extLst>
              <a:ext uri="{FF2B5EF4-FFF2-40B4-BE49-F238E27FC236}">
                <a16:creationId xmlns:a16="http://schemas.microsoft.com/office/drawing/2014/main" id="{23AC42B3-64EE-4726-A677-FBB09109CCB2}"/>
              </a:ext>
            </a:extLst>
          </p:cNvPr>
          <p:cNvGrpSpPr/>
          <p:nvPr/>
        </p:nvGrpSpPr>
        <p:grpSpPr>
          <a:xfrm>
            <a:off x="4978162" y="5832980"/>
            <a:ext cx="1745010" cy="646331"/>
            <a:chOff x="4504942" y="5941350"/>
            <a:chExt cx="3510882" cy="646331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A81C52DC-00DC-436B-910B-BC5DD4DCC36A}"/>
                </a:ext>
              </a:extLst>
            </p:cNvPr>
            <p:cNvSpPr/>
            <p:nvPr/>
          </p:nvSpPr>
          <p:spPr>
            <a:xfrm>
              <a:off x="4504942" y="5966431"/>
              <a:ext cx="208501" cy="603996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69F225-FADD-471C-8D71-9B3831C72209}"/>
                </a:ext>
              </a:extLst>
            </p:cNvPr>
            <p:cNvSpPr txBox="1"/>
            <p:nvPr/>
          </p:nvSpPr>
          <p:spPr>
            <a:xfrm>
              <a:off x="4713443" y="5941350"/>
              <a:ext cx="3302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F* sends proof obligations to the Z3 SMT solver</a:t>
              </a:r>
            </a:p>
          </p:txBody>
        </p:sp>
      </p:grpSp>
      <p:grpSp>
        <p:nvGrpSpPr>
          <p:cNvPr id="29" name="Functional correctness">
            <a:extLst>
              <a:ext uri="{FF2B5EF4-FFF2-40B4-BE49-F238E27FC236}">
                <a16:creationId xmlns:a16="http://schemas.microsoft.com/office/drawing/2014/main" id="{EE90135E-CDC4-48D8-A745-73B5EE48A5CC}"/>
              </a:ext>
            </a:extLst>
          </p:cNvPr>
          <p:cNvGrpSpPr/>
          <p:nvPr/>
        </p:nvGrpSpPr>
        <p:grpSpPr>
          <a:xfrm>
            <a:off x="512064" y="4880519"/>
            <a:ext cx="4604512" cy="787266"/>
            <a:chOff x="512064" y="4813064"/>
            <a:chExt cx="4604512" cy="78726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DA157A-0C46-4C81-9EC1-9855B9809273}"/>
                </a:ext>
              </a:extLst>
            </p:cNvPr>
            <p:cNvSpPr/>
            <p:nvPr/>
          </p:nvSpPr>
          <p:spPr>
            <a:xfrm>
              <a:off x="512064" y="4813064"/>
              <a:ext cx="3992880" cy="5270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A83239-91F8-48D1-8B4A-DFE43F411266}"/>
                </a:ext>
              </a:extLst>
            </p:cNvPr>
            <p:cNvSpPr txBox="1"/>
            <p:nvPr/>
          </p:nvSpPr>
          <p:spPr>
            <a:xfrm>
              <a:off x="2510790" y="5323331"/>
              <a:ext cx="2605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Functional correctness</a:t>
              </a:r>
            </a:p>
          </p:txBody>
        </p:sp>
      </p:grpSp>
      <p:grpSp>
        <p:nvGrpSpPr>
          <p:cNvPr id="31" name="has been inlined">
            <a:extLst>
              <a:ext uri="{FF2B5EF4-FFF2-40B4-BE49-F238E27FC236}">
                <a16:creationId xmlns:a16="http://schemas.microsoft.com/office/drawing/2014/main" id="{6AF325D6-7223-4BF6-B1F2-AC75F8E64E21}"/>
              </a:ext>
            </a:extLst>
          </p:cNvPr>
          <p:cNvGrpSpPr/>
          <p:nvPr/>
        </p:nvGrpSpPr>
        <p:grpSpPr>
          <a:xfrm>
            <a:off x="5674232" y="4068921"/>
            <a:ext cx="5890641" cy="1161257"/>
            <a:chOff x="5674232" y="4485481"/>
            <a:chExt cx="5890641" cy="11612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77AED1-1CB4-41C2-B5E9-AE2027CC89BC}"/>
                </a:ext>
              </a:extLst>
            </p:cNvPr>
            <p:cNvSpPr txBox="1"/>
            <p:nvPr/>
          </p:nvSpPr>
          <p:spPr>
            <a:xfrm>
              <a:off x="6385083" y="5369739"/>
              <a:ext cx="4263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`derive_key_poly1305_do` has been </a:t>
              </a:r>
              <a:r>
                <a:rPr lang="en-US" sz="1200" dirty="0" err="1">
                  <a:solidFill>
                    <a:srgbClr val="FF0000"/>
                  </a:solidFill>
                </a:rPr>
                <a:t>inlined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5E7ECE-9CCA-46AA-8705-4D69F4B2E1EB}"/>
                </a:ext>
              </a:extLst>
            </p:cNvPr>
            <p:cNvSpPr/>
            <p:nvPr/>
          </p:nvSpPr>
          <p:spPr>
            <a:xfrm>
              <a:off x="5674232" y="4485481"/>
              <a:ext cx="5890641" cy="77473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25D6BD-88F8-4261-A25B-D3ACABEDBE9A}"/>
              </a:ext>
            </a:extLst>
          </p:cNvPr>
          <p:cNvSpPr txBox="1"/>
          <p:nvPr/>
        </p:nvSpPr>
        <p:spPr>
          <a:xfrm>
            <a:off x="193548" y="115401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Low*</a:t>
            </a:r>
            <a:r>
              <a:rPr lang="en-US" dirty="0"/>
              <a:t>: effectful subset of F* modelling 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801BDD-A9B6-45B5-AA11-726811165CDB}"/>
              </a:ext>
            </a:extLst>
          </p:cNvPr>
          <p:cNvSpPr txBox="1"/>
          <p:nvPr/>
        </p:nvSpPr>
        <p:spPr>
          <a:xfrm>
            <a:off x="6005322" y="5462128"/>
            <a:ext cx="618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⇒ We can implement an interpreter for Noise in Low*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2D910-31F4-4168-9649-A1AEA699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itiation: no unfold">
            <a:extLst>
              <a:ext uri="{FF2B5EF4-FFF2-40B4-BE49-F238E27FC236}">
                <a16:creationId xmlns:a16="http://schemas.microsoft.com/office/drawing/2014/main" id="{D7B45F1A-AFC3-4BD4-BECB-9E9ADC40C744}"/>
              </a:ext>
            </a:extLst>
          </p:cNvPr>
          <p:cNvSpPr txBox="1"/>
          <p:nvPr/>
        </p:nvSpPr>
        <p:spPr>
          <a:xfrm>
            <a:off x="338424" y="1685640"/>
            <a:ext cx="560806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send_IKpsk2_message0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0" name="[E;ES;S;SS] Rect">
            <a:extLst>
              <a:ext uri="{FF2B5EF4-FFF2-40B4-BE49-F238E27FC236}">
                <a16:creationId xmlns:a16="http://schemas.microsoft.com/office/drawing/2014/main" id="{1C7B49EC-A39D-4A6D-9603-07622B3535DC}"/>
              </a:ext>
            </a:extLst>
          </p:cNvPr>
          <p:cNvSpPr/>
          <p:nvPr/>
        </p:nvSpPr>
        <p:spPr>
          <a:xfrm>
            <a:off x="3099912" y="1914649"/>
            <a:ext cx="1219200" cy="199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Unfold1 no beta">
            <a:extLst>
              <a:ext uri="{FF2B5EF4-FFF2-40B4-BE49-F238E27FC236}">
                <a16:creationId xmlns:a16="http://schemas.microsoft.com/office/drawing/2014/main" id="{52508B28-31C9-455C-ABF1-0AFF160041AD}"/>
              </a:ext>
            </a:extLst>
          </p:cNvPr>
          <p:cNvGrpSpPr/>
          <p:nvPr/>
        </p:nvGrpSpPr>
        <p:grpSpPr>
          <a:xfrm>
            <a:off x="338424" y="1685640"/>
            <a:ext cx="5608063" cy="2123658"/>
            <a:chOff x="6306274" y="1485345"/>
            <a:chExt cx="5917852" cy="21236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0827D2-C051-4531-AEB8-2716659585DE}"/>
                </a:ext>
              </a:extLst>
            </p:cNvPr>
            <p:cNvSpPr txBox="1"/>
            <p:nvPr/>
          </p:nvSpPr>
          <p:spPr>
            <a:xfrm>
              <a:off x="6306274" y="1485345"/>
              <a:ext cx="5917852" cy="2123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send_IKpsk2_message0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]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[]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empty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tokens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tokens1 st1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0CD2B-3D13-4DAE-A814-9301F0772227}"/>
                </a:ext>
              </a:extLst>
            </p:cNvPr>
            <p:cNvSpPr/>
            <p:nvPr/>
          </p:nvSpPr>
          <p:spPr>
            <a:xfrm>
              <a:off x="7093276" y="1708582"/>
              <a:ext cx="1286549" cy="2384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79A874A-9B8C-404C-B3F5-8B21F23560F0}"/>
                </a:ext>
              </a:extLst>
            </p:cNvPr>
            <p:cNvSpPr/>
            <p:nvPr/>
          </p:nvSpPr>
          <p:spPr>
            <a:xfrm>
              <a:off x="9803916" y="2257013"/>
              <a:ext cx="306256" cy="2208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5E8F2A-064E-4E82-B545-0BF6D0D05225}"/>
                </a:ext>
              </a:extLst>
            </p:cNvPr>
            <p:cNvSpPr/>
            <p:nvPr/>
          </p:nvSpPr>
          <p:spPr>
            <a:xfrm>
              <a:off x="10116320" y="2809826"/>
              <a:ext cx="658475" cy="2208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1AEDC6-AE41-4771-B653-C148EDCF2211}"/>
                </a:ext>
              </a:extLst>
            </p:cNvPr>
            <p:cNvSpPr/>
            <p:nvPr/>
          </p:nvSpPr>
          <p:spPr>
            <a:xfrm>
              <a:off x="6715544" y="2077182"/>
              <a:ext cx="1220604" cy="2208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Unfold1 beta">
            <a:extLst>
              <a:ext uri="{FF2B5EF4-FFF2-40B4-BE49-F238E27FC236}">
                <a16:creationId xmlns:a16="http://schemas.microsoft.com/office/drawing/2014/main" id="{62B27670-D431-45F2-A523-DEDCBCD6BB12}"/>
              </a:ext>
            </a:extLst>
          </p:cNvPr>
          <p:cNvGrpSpPr/>
          <p:nvPr/>
        </p:nvGrpSpPr>
        <p:grpSpPr>
          <a:xfrm>
            <a:off x="338424" y="1685640"/>
            <a:ext cx="5608063" cy="1569660"/>
            <a:chOff x="4519294" y="3904280"/>
            <a:chExt cx="5608063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93286F-9092-4D48-883C-9B76230E51F4}"/>
                </a:ext>
              </a:extLst>
            </p:cNvPr>
            <p:cNvSpPr txBox="1"/>
            <p:nvPr/>
          </p:nvSpPr>
          <p:spPr>
            <a:xfrm>
              <a:off x="4519294" y="3904280"/>
              <a:ext cx="5608063" cy="15696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send_IKpsk2_message0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tokens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ES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SS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]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5F75D9A-68E8-4ABF-B1FE-D85289B3481E}"/>
                </a:ext>
              </a:extLst>
            </p:cNvPr>
            <p:cNvSpPr/>
            <p:nvPr/>
          </p:nvSpPr>
          <p:spPr>
            <a:xfrm>
              <a:off x="7663235" y="4131668"/>
              <a:ext cx="201930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ED96E3-C288-4B7D-A401-50C153E32560}"/>
                </a:ext>
              </a:extLst>
            </p:cNvPr>
            <p:cNvSpPr/>
            <p:nvPr/>
          </p:nvSpPr>
          <p:spPr>
            <a:xfrm>
              <a:off x="7938769" y="4667955"/>
              <a:ext cx="986791" cy="2468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initiation: unfold all rec">
            <a:extLst>
              <a:ext uri="{FF2B5EF4-FFF2-40B4-BE49-F238E27FC236}">
                <a16:creationId xmlns:a16="http://schemas.microsoft.com/office/drawing/2014/main" id="{800A8CC0-8729-4250-974D-41DAE62C6687}"/>
              </a:ext>
            </a:extLst>
          </p:cNvPr>
          <p:cNvGrpSpPr/>
          <p:nvPr/>
        </p:nvGrpSpPr>
        <p:grpSpPr>
          <a:xfrm>
            <a:off x="338424" y="1685640"/>
            <a:ext cx="5608063" cy="2677656"/>
            <a:chOff x="334720" y="1951376"/>
            <a:chExt cx="5608063" cy="2677656"/>
          </a:xfrm>
          <a:solidFill>
            <a:schemeClr val="bg1">
              <a:lumMod val="95000"/>
            </a:schemeClr>
          </a:solidFill>
        </p:grpSpPr>
        <p:sp>
          <p:nvSpPr>
            <p:cNvPr id="23" name="initiation: unfold all rec">
              <a:extLst>
                <a:ext uri="{FF2B5EF4-FFF2-40B4-BE49-F238E27FC236}">
                  <a16:creationId xmlns:a16="http://schemas.microsoft.com/office/drawing/2014/main" id="{A6416927-B898-4BC4-BC11-2550F2F2A34C}"/>
                </a:ext>
              </a:extLst>
            </p:cNvPr>
            <p:cNvSpPr txBox="1"/>
            <p:nvPr/>
          </p:nvSpPr>
          <p:spPr>
            <a:xfrm>
              <a:off x="334720" y="1951376"/>
              <a:ext cx="5608063" cy="26776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send_IKpsk2_message0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handshake_state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st1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ES st1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st2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 st2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msg3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st3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true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true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SS st3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Fail e</a:t>
              </a: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      Res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msg1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msg2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msg3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@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msg4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,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st4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)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070D9A-5C30-48F8-B81C-ABE7F884CC2E}"/>
                </a:ext>
              </a:extLst>
            </p:cNvPr>
            <p:cNvSpPr/>
            <p:nvPr/>
          </p:nvSpPr>
          <p:spPr>
            <a:xfrm>
              <a:off x="3484895" y="2171329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448000-3E86-4DCA-947C-2CB7B28CBEC9}"/>
                </a:ext>
              </a:extLst>
            </p:cNvPr>
            <p:cNvSpPr/>
            <p:nvPr/>
          </p:nvSpPr>
          <p:spPr>
            <a:xfrm>
              <a:off x="3693175" y="2722671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BBA5496-F2F0-4F42-A219-F81E2B44E9FF}"/>
                </a:ext>
              </a:extLst>
            </p:cNvPr>
            <p:cNvSpPr/>
            <p:nvPr/>
          </p:nvSpPr>
          <p:spPr>
            <a:xfrm>
              <a:off x="3822715" y="3268771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6CE8F7D-0451-4396-90B0-D80AC6E320CF}"/>
                </a:ext>
              </a:extLst>
            </p:cNvPr>
            <p:cNvSpPr/>
            <p:nvPr/>
          </p:nvSpPr>
          <p:spPr>
            <a:xfrm>
              <a:off x="4028455" y="3817411"/>
              <a:ext cx="193812" cy="199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initiation: unfold all">
            <a:extLst>
              <a:ext uri="{FF2B5EF4-FFF2-40B4-BE49-F238E27FC236}">
                <a16:creationId xmlns:a16="http://schemas.microsoft.com/office/drawing/2014/main" id="{33FFFAC5-BBA0-4D0B-977B-C58144F6BACC}"/>
              </a:ext>
            </a:extLst>
          </p:cNvPr>
          <p:cNvSpPr txBox="1"/>
          <p:nvPr/>
        </p:nvSpPr>
        <p:spPr>
          <a:xfrm>
            <a:off x="338424" y="1685640"/>
            <a:ext cx="5608063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send_IKpsk2_message0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None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k.pub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This is `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is_psk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st1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st1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20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Other tokens:</a:t>
            </a:r>
            <a:endParaRPr lang="en-US" sz="12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ES st1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st2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…</a:t>
            </a:r>
          </a:p>
        </p:txBody>
      </p:sp>
      <p:sp>
        <p:nvSpPr>
          <p:cNvPr id="26" name="initiation: unfold all simpl E">
            <a:extLst>
              <a:ext uri="{FF2B5EF4-FFF2-40B4-BE49-F238E27FC236}">
                <a16:creationId xmlns:a16="http://schemas.microsoft.com/office/drawing/2014/main" id="{E2029235-00FB-401E-A77B-6A373031B93B}"/>
              </a:ext>
            </a:extLst>
          </p:cNvPr>
          <p:cNvSpPr txBox="1"/>
          <p:nvPr/>
        </p:nvSpPr>
        <p:spPr>
          <a:xfrm>
            <a:off x="338424" y="1685640"/>
            <a:ext cx="5608063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dirty="0">
                <a:solidFill>
                  <a:srgbClr val="001080"/>
                </a:solidFill>
                <a:latin typeface="Consolas" panose="020B0609020204030204" pitchFamily="49" charset="0"/>
              </a:rPr>
              <a:t>send_IKpsk2_message0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None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Unreachable if proper precondition</a:t>
            </a:r>
            <a:endParaRPr lang="en-US" sz="1200" b="1" dirty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Some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k.pub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st.sym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sym_st2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mix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st1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sym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e.pub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 Unreachable if proper precondition</a:t>
            </a:r>
            <a:endParaRPr lang="en-US" sz="1200" b="1" dirty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Other tokens: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ES st1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st2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st2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 st2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msg4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st4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msg2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msg3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msg4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st3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11" name="Staging explanations">
            <a:extLst>
              <a:ext uri="{FF2B5EF4-FFF2-40B4-BE49-F238E27FC236}">
                <a16:creationId xmlns:a16="http://schemas.microsoft.com/office/drawing/2014/main" id="{5A466A91-5B16-477B-B5E8-A3744C3BE089}"/>
              </a:ext>
            </a:extLst>
          </p:cNvPr>
          <p:cNvGrpSpPr/>
          <p:nvPr/>
        </p:nvGrpSpPr>
        <p:grpSpPr>
          <a:xfrm>
            <a:off x="6202485" y="2911206"/>
            <a:ext cx="6372399" cy="2747221"/>
            <a:chOff x="6230275" y="2144866"/>
            <a:chExt cx="6372399" cy="274722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D61E06-7AC0-4AA4-82CA-5FB49D7049CF}"/>
                </a:ext>
              </a:extLst>
            </p:cNvPr>
            <p:cNvSpPr txBox="1"/>
            <p:nvPr/>
          </p:nvSpPr>
          <p:spPr>
            <a:xfrm>
              <a:off x="6307584" y="2514198"/>
              <a:ext cx="5596004" cy="1938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 Simplified</a:t>
              </a:r>
              <a:endParaRPr lang="en-US" sz="1200" dirty="0">
                <a:solidFill>
                  <a:srgbClr val="0000FF"/>
                </a:solidFill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 rec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send_message_tokens_m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fun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smi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initiator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is_psk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tokens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st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outlen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 out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match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with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Nil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success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|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::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tokens'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-&gt;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tk_outlen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vs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nc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smi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in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tk_out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sub out </a:t>
              </a:r>
              <a:r>
                <a:rPr lang="en-US" sz="1200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ul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tk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outlen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in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  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let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r1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send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message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token</a:t>
              </a:r>
              <a:r>
                <a:rPr lang="en-US" sz="1200" b="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m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</a:t>
              </a:r>
              <a:r>
                <a:rPr lang="en-US" sz="1200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smi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initiator </a:t>
              </a:r>
              <a:r>
                <a:rPr lang="en-US" sz="1200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..</a:t>
              </a:r>
              <a:r>
                <a:rPr lang="en-US" sz="1200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 </a:t>
              </a:r>
              <a:r>
                <a:rPr lang="en-US" sz="1200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In</a:t>
              </a:r>
            </a:p>
            <a:p>
              <a:r>
                <a:rPr lang="en-US" sz="1200" dirty="0">
                  <a:solidFill>
                    <a:srgbClr val="AF00DB"/>
                  </a:solidFill>
                  <a:latin typeface="Consolas" panose="020B0609020204030204" pitchFamily="49" charset="0"/>
                </a:rPr>
                <a:t>    </a:t>
              </a:r>
              <a:r>
                <a:rPr lang="en-US" sz="12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..</a:t>
              </a:r>
              <a:r>
                <a:rPr lang="en-US" sz="12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.</a:t>
              </a:r>
              <a:endPara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6B1062-FF2C-4DD3-A03B-60F9DA4D10D2}"/>
                </a:ext>
              </a:extLst>
            </p:cNvPr>
            <p:cNvSpPr txBox="1"/>
            <p:nvPr/>
          </p:nvSpPr>
          <p:spPr>
            <a:xfrm>
              <a:off x="6294472" y="2144866"/>
              <a:ext cx="63082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Embeddings in Low* are </a:t>
              </a:r>
              <a:r>
                <a:rPr lang="en-US" b="1" dirty="0"/>
                <a:t>shallow</a:t>
              </a:r>
              <a:r>
                <a:rPr lang="en-US" dirty="0"/>
                <a:t>: partial reduction applies!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5718F2-9D37-45FD-8B90-640F339AD7A3}"/>
                </a:ext>
              </a:extLst>
            </p:cNvPr>
            <p:cNvSpPr txBox="1"/>
            <p:nvPr/>
          </p:nvSpPr>
          <p:spPr>
            <a:xfrm>
              <a:off x="6230275" y="4522755"/>
              <a:ext cx="5822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⇒ </a:t>
              </a:r>
              <a:r>
                <a:rPr lang="en-US" dirty="0"/>
                <a:t>Compilation through </a:t>
              </a:r>
              <a:r>
                <a:rPr lang="en-US" b="1" dirty="0"/>
                <a:t>staging</a:t>
              </a:r>
              <a:r>
                <a:rPr lang="en-US" dirty="0"/>
                <a:t>: first step with F* normalizer</a:t>
              </a:r>
            </a:p>
          </p:txBody>
        </p:sp>
      </p:grpSp>
      <p:grpSp>
        <p:nvGrpSpPr>
          <p:cNvPr id="3" name="Meta params explanations">
            <a:extLst>
              <a:ext uri="{FF2B5EF4-FFF2-40B4-BE49-F238E27FC236}">
                <a16:creationId xmlns:a16="http://schemas.microsoft.com/office/drawing/2014/main" id="{CCB17335-BFBB-4B23-83A7-1D3E0176287A}"/>
              </a:ext>
            </a:extLst>
          </p:cNvPr>
          <p:cNvGrpSpPr/>
          <p:nvPr/>
        </p:nvGrpSpPr>
        <p:grpSpPr>
          <a:xfrm>
            <a:off x="4637317" y="1685640"/>
            <a:ext cx="6804030" cy="995384"/>
            <a:chOff x="4661701" y="1578960"/>
            <a:chExt cx="6804030" cy="9953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CBB9A6-2C2F-4BCA-AE6F-369336ED74FA}"/>
                </a:ext>
              </a:extLst>
            </p:cNvPr>
            <p:cNvSpPr txBox="1"/>
            <p:nvPr/>
          </p:nvSpPr>
          <p:spPr>
            <a:xfrm>
              <a:off x="6365345" y="1578960"/>
              <a:ext cx="51003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 disappeared!</a:t>
              </a:r>
            </a:p>
            <a:p>
              <a:r>
                <a:rPr lang="en-US" dirty="0"/>
                <a:t>⇒ “</a:t>
              </a:r>
              <a:r>
                <a:rPr lang="en-US" b="1" dirty="0"/>
                <a:t>meta</a:t>
              </a:r>
              <a:r>
                <a:rPr lang="en-US" dirty="0"/>
                <a:t>” parameters (and computations) vs “runtime” parameters (and computations)</a:t>
              </a: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7257ACA7-E875-485A-9BA8-F41EE5780B15}"/>
                </a:ext>
              </a:extLst>
            </p:cNvPr>
            <p:cNvSpPr/>
            <p:nvPr/>
          </p:nvSpPr>
          <p:spPr>
            <a:xfrm rot="9528980">
              <a:off x="4661701" y="2153940"/>
              <a:ext cx="1684602" cy="42040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FFFEE14C-FABA-4F6C-8E57-D2E9DFE0E889}"/>
              </a:ext>
            </a:extLst>
          </p:cNvPr>
          <p:cNvSpPr txBox="1">
            <a:spLocks/>
          </p:cNvSpPr>
          <p:nvPr/>
        </p:nvSpPr>
        <p:spPr>
          <a:xfrm>
            <a:off x="990600" y="3102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Hybrid Embeddings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4D9936-E9BA-4985-905E-8F3C3988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7" grpId="1" animBg="1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8F0E-0ADD-4981-9295-DF9D935E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send_message_tokens</a:t>
            </a:r>
            <a:r>
              <a:rPr lang="en-US" dirty="0"/>
              <a:t> (simplified)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B7AE8-3CFF-46A8-BE27-361209DB2F47}"/>
              </a:ext>
            </a:extLst>
          </p:cNvPr>
          <p:cNvSpPr txBox="1"/>
          <p:nvPr/>
        </p:nvSpPr>
        <p:spPr>
          <a:xfrm>
            <a:off x="248920" y="1009948"/>
            <a:ext cx="9858737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"_m" for "meta"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[@(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strict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on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arguments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])]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We must precisely control normalization during post-processing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 rec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send_message_tokens_m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send_message_tokens_st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fun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initiator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is_psk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tokens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out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tokens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Nil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success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tokens'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The [out] buffer must have the proper lengths. The offsets are statically known.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tk_outlen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This reduces to a constant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tk_out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sub out </a:t>
            </a:r>
            <a:r>
              <a:rPr lang="en-US" sz="1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ul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initiator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r1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This statically reduces to true if 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send_message_token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always 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succeeeds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-!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out'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sub out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Take the end of the [out] buffer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Update the 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and inline it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[@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'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r2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 initiator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               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tokens'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 out'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r2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r1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C21D9-D38B-4A19-8FF7-A85BDEB77160}"/>
              </a:ext>
            </a:extLst>
          </p:cNvPr>
          <p:cNvSpPr txBox="1"/>
          <p:nvPr/>
        </p:nvSpPr>
        <p:spPr>
          <a:xfrm>
            <a:off x="248919" y="5627043"/>
            <a:ext cx="11194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normalizer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Calls to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normalize_term</a:t>
            </a:r>
            <a:r>
              <a:rPr lang="en-US" dirty="0"/>
              <a:t> inside the function bodies</a:t>
            </a:r>
            <a:endParaRPr lang="en-US" sz="1800" b="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Annotations like </a:t>
            </a:r>
            <a:r>
              <a:rPr lang="en-US" dirty="0" err="1"/>
              <a:t>strict_on_arguments</a:t>
            </a:r>
            <a:r>
              <a:rPr lang="en-US" dirty="0"/>
              <a:t>, </a:t>
            </a:r>
            <a:r>
              <a:rPr lang="en-US" dirty="0" err="1"/>
              <a:t>inline_for_extraction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bit of post-processing to reduce the recursive functions like </a:t>
            </a:r>
            <a:r>
              <a:rPr lang="en-US" dirty="0" err="1">
                <a:latin typeface="Consolas" panose="020B0609020204030204" pitchFamily="49" charset="0"/>
              </a:rPr>
              <a:t>send_message_tokens_m</a:t>
            </a:r>
            <a:endParaRPr lang="en-US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34AD5-DDEB-4BDC-A400-52D18C60D75D}"/>
              </a:ext>
            </a:extLst>
          </p:cNvPr>
          <p:cNvSpPr txBox="1"/>
          <p:nvPr/>
        </p:nvSpPr>
        <p:spPr>
          <a:xfrm>
            <a:off x="6896782" y="4591454"/>
            <a:ext cx="4755287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type_or_unit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Type0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a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unit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is_success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Type0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#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a_is_success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type_or_unit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a b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88A25-D3F2-4001-9C13-7410FFBC08AF}"/>
              </a:ext>
            </a:extLst>
          </p:cNvPr>
          <p:cNvSpPr txBox="1"/>
          <p:nvPr/>
        </p:nvSpPr>
        <p:spPr>
          <a:xfrm>
            <a:off x="6989263" y="6069229"/>
            <a:ext cx="702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useful for input types! (see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4F9F95-3185-4E60-AC4B-21B0ACE18C63}"/>
              </a:ext>
            </a:extLst>
          </p:cNvPr>
          <p:cNvSpPr/>
          <p:nvPr/>
        </p:nvSpPr>
        <p:spPr>
          <a:xfrm>
            <a:off x="2822138" y="1409700"/>
            <a:ext cx="130409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F9B81C-573D-4EB6-8B94-5D92CA769FB3}"/>
              </a:ext>
            </a:extLst>
          </p:cNvPr>
          <p:cNvSpPr/>
          <p:nvPr/>
        </p:nvSpPr>
        <p:spPr>
          <a:xfrm>
            <a:off x="780250" y="1596390"/>
            <a:ext cx="2397289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4D129-C610-4D81-AF06-7B1BDFC837EA}"/>
              </a:ext>
            </a:extLst>
          </p:cNvPr>
          <p:cNvSpPr txBox="1"/>
          <p:nvPr/>
        </p:nvSpPr>
        <p:spPr>
          <a:xfrm>
            <a:off x="2554740" y="1819840"/>
            <a:ext cx="434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All those parameters are meta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0CA62-D82E-4B4A-B2BA-D70106BA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82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4357-4319-41B2-8C1B-C053E9D7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send 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73128-9391-455F-B38E-96B0ACB4D26D}"/>
              </a:ext>
            </a:extLst>
          </p:cNvPr>
          <p:cNvSpPr txBox="1"/>
          <p:nvPr/>
        </p:nvSpPr>
        <p:spPr>
          <a:xfrm>
            <a:off x="838200" y="1225689"/>
            <a:ext cx="9094807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"_m" for "meta"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send_message_SS_m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#nc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iconfig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meta: Choice of algorithms (hash, DH, AEAD) + hardware preconditions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ssdhi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ssdh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impls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meta: Specialized primitive functions (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mix_hash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mix_key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meta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info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meta: State Meta Information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initiator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bool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meta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bool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meta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valid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hsm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SS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handshake state (with refinements)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Stack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meta return-type: type class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requires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(fun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h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hsm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inv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State invariant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We HAVE a local static and a remote static (no dynamic checks)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smi.s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smi.rs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Hardware preconditions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          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dh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ensures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(fun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h0 res h1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Only the symmetric state is modified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ssm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modifies0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hsm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h1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We statically know how the 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evolves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smi1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SS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st0_v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eval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h0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smi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Initial state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st1_v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eval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h1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smi1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Final state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r_v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Spec.send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message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token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initiator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SS st0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prim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code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CSuccess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Res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cipher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st1'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st1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st1'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\ …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CDH</a:t>
            </a:r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Fail DH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True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False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7AE21B-36D0-481E-8820-7475AFA9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10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61CC85-1835-4AD2-8977-31022186EC41}"/>
              </a:ext>
            </a:extLst>
          </p:cNvPr>
          <p:cNvGrpSpPr/>
          <p:nvPr/>
        </p:nvGrpSpPr>
        <p:grpSpPr>
          <a:xfrm>
            <a:off x="2612935" y="2010242"/>
            <a:ext cx="6966129" cy="2339304"/>
            <a:chOff x="2844719" y="3640924"/>
            <a:chExt cx="6966129" cy="2339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398D3E-C477-48B7-8C59-2AF746A65635}"/>
                </a:ext>
              </a:extLst>
            </p:cNvPr>
            <p:cNvSpPr/>
            <p:nvPr/>
          </p:nvSpPr>
          <p:spPr>
            <a:xfrm>
              <a:off x="7875437" y="3952389"/>
              <a:ext cx="1935411" cy="2027837"/>
            </a:xfrm>
            <a:prstGeom prst="rect">
              <a:avLst/>
            </a:prstGeom>
            <a:solidFill>
              <a:srgbClr val="C15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7A8FF8-C4E4-44FD-A0B8-A0F3E90C63CC}"/>
                </a:ext>
              </a:extLst>
            </p:cNvPr>
            <p:cNvGrpSpPr/>
            <p:nvPr/>
          </p:nvGrpSpPr>
          <p:grpSpPr>
            <a:xfrm>
              <a:off x="7963103" y="4031912"/>
              <a:ext cx="1780309" cy="1875418"/>
              <a:chOff x="8391524" y="2038349"/>
              <a:chExt cx="2876551" cy="289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3B3012D-ED9C-4F43-B751-241DAB76886A}"/>
                  </a:ext>
                </a:extLst>
              </p:cNvPr>
              <p:cNvSpPr/>
              <p:nvPr/>
            </p:nvSpPr>
            <p:spPr>
              <a:xfrm>
                <a:off x="8391525" y="20383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600" b="1" dirty="0">
                    <a:cs typeface="Calibri"/>
                  </a:rPr>
                  <a:t>Security Levels</a:t>
                </a:r>
                <a:endParaRPr lang="en-US" sz="16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C088A82-46EE-4FA9-B973-415E8797B0A7}"/>
                  </a:ext>
                </a:extLst>
              </p:cNvPr>
              <p:cNvSpPr/>
              <p:nvPr/>
            </p:nvSpPr>
            <p:spPr>
              <a:xfrm>
                <a:off x="8391524" y="2819400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PKI Assumptions</a:t>
                </a:r>
                <a:endParaRPr lang="en-US" sz="14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FB6ECCA-C75D-4108-B061-81582A9CC469}"/>
                  </a:ext>
                </a:extLst>
              </p:cNvPr>
              <p:cNvSpPr/>
              <p:nvPr/>
            </p:nvSpPr>
            <p:spPr>
              <a:xfrm>
                <a:off x="8391524" y="360044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Secrecy Labels + Invariants</a:t>
                </a:r>
                <a:endParaRPr lang="en-US" sz="14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6A873EE-F5FF-45C3-BF26-969B9416D860}"/>
                  </a:ext>
                </a:extLst>
              </p:cNvPr>
              <p:cNvSpPr/>
              <p:nvPr/>
            </p:nvSpPr>
            <p:spPr>
              <a:xfrm>
                <a:off x="8391524" y="4381499"/>
                <a:ext cx="2876550" cy="55245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Symbolic Model</a:t>
                </a:r>
                <a:endParaRPr lang="en-US" sz="1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774214-E9F8-4E07-B372-4C6BDFD1C289}"/>
                </a:ext>
              </a:extLst>
            </p:cNvPr>
            <p:cNvSpPr txBox="1"/>
            <p:nvPr/>
          </p:nvSpPr>
          <p:spPr>
            <a:xfrm>
              <a:off x="8172154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>
                  <a:cs typeface="Calibri"/>
                </a:rPr>
                <a:t>Security Analysis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49BA58-CBE7-4E01-8B93-4074224D0539}"/>
                </a:ext>
              </a:extLst>
            </p:cNvPr>
            <p:cNvSpPr/>
            <p:nvPr/>
          </p:nvSpPr>
          <p:spPr>
            <a:xfrm>
              <a:off x="5353334" y="3952390"/>
              <a:ext cx="1935411" cy="2027838"/>
            </a:xfrm>
            <a:prstGeom prst="rect">
              <a:avLst/>
            </a:prstGeom>
            <a:solidFill>
              <a:srgbClr val="6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40C2A-2B1B-48E1-87A6-883988BECC0F}"/>
                </a:ext>
              </a:extLst>
            </p:cNvPr>
            <p:cNvSpPr/>
            <p:nvPr/>
          </p:nvSpPr>
          <p:spPr>
            <a:xfrm>
              <a:off x="2844719" y="3952390"/>
              <a:ext cx="1935411" cy="2027838"/>
            </a:xfrm>
            <a:prstGeom prst="rect">
              <a:avLst/>
            </a:prstGeom>
            <a:solidFill>
              <a:srgbClr val="6FD4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C8C1D-F019-4CBA-AC00-7B607F25A2F3}"/>
                </a:ext>
              </a:extLst>
            </p:cNvPr>
            <p:cNvSpPr txBox="1"/>
            <p:nvPr/>
          </p:nvSpPr>
          <p:spPr>
            <a:xfrm>
              <a:off x="5440999" y="3640924"/>
              <a:ext cx="178030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Formal Specification</a:t>
              </a:r>
              <a:endParaRPr lang="en-US" sz="1400" dirty="0"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23E71-9429-4827-8E28-86F80AA95719}"/>
                </a:ext>
              </a:extLst>
            </p:cNvPr>
            <p:cNvSpPr txBox="1"/>
            <p:nvPr/>
          </p:nvSpPr>
          <p:spPr>
            <a:xfrm>
              <a:off x="3053768" y="3640924"/>
              <a:ext cx="1497077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 dirty="0"/>
                <a:t>Low-Level Code</a:t>
              </a:r>
              <a:endParaRPr lang="en-US" sz="1400" dirty="0"/>
            </a:p>
          </p:txBody>
        </p:sp>
        <p:grpSp>
          <p:nvGrpSpPr>
            <p:cNvPr id="11" name="HACL*">
              <a:extLst>
                <a:ext uri="{FF2B5EF4-FFF2-40B4-BE49-F238E27FC236}">
                  <a16:creationId xmlns:a16="http://schemas.microsoft.com/office/drawing/2014/main" id="{C135E48A-FFDE-4D0C-AF8A-03D2AC2320DF}"/>
                </a:ext>
              </a:extLst>
            </p:cNvPr>
            <p:cNvGrpSpPr/>
            <p:nvPr/>
          </p:nvGrpSpPr>
          <p:grpSpPr>
            <a:xfrm>
              <a:off x="2921426" y="5547458"/>
              <a:ext cx="4299882" cy="359874"/>
              <a:chOff x="1822846" y="3902345"/>
              <a:chExt cx="6073378" cy="51725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9CA5B55-88DC-4E0D-A92C-F8E32EE1F837}"/>
                  </a:ext>
                </a:extLst>
              </p:cNvPr>
              <p:cNvSpPr/>
              <p:nvPr/>
            </p:nvSpPr>
            <p:spPr>
              <a:xfrm>
                <a:off x="1822846" y="3902345"/>
                <a:ext cx="2516981" cy="51539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Library</a:t>
                </a:r>
                <a:endParaRPr lang="en-US" sz="1400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C3FB23C-9889-48AA-95CA-6CA8FB97E7D6}"/>
                  </a:ext>
                </a:extLst>
              </p:cNvPr>
              <p:cNvSpPr/>
              <p:nvPr/>
            </p:nvSpPr>
            <p:spPr>
              <a:xfrm>
                <a:off x="5381624" y="3905312"/>
                <a:ext cx="2514600" cy="51428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Crypto Algorithms</a:t>
                </a:r>
                <a:endParaRPr lang="en-US" sz="1400" dirty="0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2C268C4-66F1-460F-B272-E4FC225E27F5}"/>
                  </a:ext>
                </a:extLst>
              </p:cNvPr>
              <p:cNvSpPr/>
              <p:nvPr/>
            </p:nvSpPr>
            <p:spPr>
              <a:xfrm>
                <a:off x="4325871" y="4093125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</p:grpSp>
        <p:grpSp>
          <p:nvGrpSpPr>
            <p:cNvPr id="12" name="Noise Protocol">
              <a:extLst>
                <a:ext uri="{FF2B5EF4-FFF2-40B4-BE49-F238E27FC236}">
                  <a16:creationId xmlns:a16="http://schemas.microsoft.com/office/drawing/2014/main" id="{B7FD638B-5C00-4D73-876E-D47E0E679E2E}"/>
                </a:ext>
              </a:extLst>
            </p:cNvPr>
            <p:cNvGrpSpPr/>
            <p:nvPr/>
          </p:nvGrpSpPr>
          <p:grpSpPr>
            <a:xfrm>
              <a:off x="2921425" y="5040499"/>
              <a:ext cx="4299882" cy="360964"/>
              <a:chOff x="1822846" y="3173683"/>
              <a:chExt cx="6073378" cy="51882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B94208D-321B-498E-B5A1-3E8AAE7A0DB2}"/>
                  </a:ext>
                </a:extLst>
              </p:cNvPr>
              <p:cNvSpPr/>
              <p:nvPr/>
            </p:nvSpPr>
            <p:spPr>
              <a:xfrm>
                <a:off x="1822846" y="3173683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Messaging Code</a:t>
                </a:r>
                <a:endParaRPr lang="en-US" sz="1400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C894AAE-8258-438E-B07E-2E541A315C8E}"/>
                  </a:ext>
                </a:extLst>
              </p:cNvPr>
              <p:cNvSpPr/>
              <p:nvPr/>
            </p:nvSpPr>
            <p:spPr>
              <a:xfrm>
                <a:off x="5381624" y="3178216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Noise Protocol Spec</a:t>
                </a:r>
                <a:endParaRPr lang="en-US" sz="1400" dirty="0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0B5F8B04-B29E-48F9-8522-909E1B9204B9}"/>
                  </a:ext>
                </a:extLst>
              </p:cNvPr>
              <p:cNvSpPr/>
              <p:nvPr/>
            </p:nvSpPr>
            <p:spPr>
              <a:xfrm>
                <a:off x="4325873" y="3381402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3" name="Noise API">
              <a:extLst>
                <a:ext uri="{FF2B5EF4-FFF2-40B4-BE49-F238E27FC236}">
                  <a16:creationId xmlns:a16="http://schemas.microsoft.com/office/drawing/2014/main" id="{71BA1578-D08D-44D4-89BB-189DA644FD23}"/>
                </a:ext>
              </a:extLst>
            </p:cNvPr>
            <p:cNvGrpSpPr/>
            <p:nvPr/>
          </p:nvGrpSpPr>
          <p:grpSpPr>
            <a:xfrm>
              <a:off x="2921426" y="4026579"/>
              <a:ext cx="4299883" cy="869012"/>
              <a:chOff x="1822846" y="1716359"/>
              <a:chExt cx="6073379" cy="124904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A6680F-FCFA-4079-97A3-F4221BCC2AE5}"/>
                  </a:ext>
                </a:extLst>
              </p:cNvPr>
              <p:cNvSpPr/>
              <p:nvPr/>
            </p:nvSpPr>
            <p:spPr>
              <a:xfrm>
                <a:off x="1822847" y="1716359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Session API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D232065-322C-47AF-92DF-10C31F04AA79}"/>
                  </a:ext>
                </a:extLst>
              </p:cNvPr>
              <p:cNvSpPr/>
              <p:nvPr/>
            </p:nvSpPr>
            <p:spPr>
              <a:xfrm>
                <a:off x="1822846" y="2445021"/>
                <a:ext cx="2516981" cy="51539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Key Management</a:t>
                </a:r>
                <a:endParaRPr lang="en-US" sz="1400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076AC3C-9D22-4108-98B5-025F8C011027}"/>
                  </a:ext>
                </a:extLst>
              </p:cNvPr>
              <p:cNvSpPr/>
              <p:nvPr/>
            </p:nvSpPr>
            <p:spPr>
              <a:xfrm>
                <a:off x="5381625" y="1724024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Secure Channel API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67F8E8A-388B-49AB-883D-9D9AC25589EB}"/>
                  </a:ext>
                </a:extLst>
              </p:cNvPr>
              <p:cNvSpPr/>
              <p:nvPr/>
            </p:nvSpPr>
            <p:spPr>
              <a:xfrm>
                <a:off x="5381624" y="2451121"/>
                <a:ext cx="2514600" cy="51428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GB" sz="1400" b="1" dirty="0">
                    <a:cs typeface="Calibri"/>
                  </a:rPr>
                  <a:t>Abstract Device API</a:t>
                </a:r>
                <a:endParaRPr lang="en-US" sz="1400" dirty="0"/>
              </a:p>
            </p:txBody>
          </p:sp>
          <p:sp>
            <p:nvSpPr>
              <p:cNvPr id="18" name="Arrow: Left-Right 17">
                <a:extLst>
                  <a:ext uri="{FF2B5EF4-FFF2-40B4-BE49-F238E27FC236}">
                    <a16:creationId xmlns:a16="http://schemas.microsoft.com/office/drawing/2014/main" id="{83821C43-25A3-4CF4-B85D-AF19BB6744FF}"/>
                  </a:ext>
                </a:extLst>
              </p:cNvPr>
              <p:cNvSpPr/>
              <p:nvPr/>
            </p:nvSpPr>
            <p:spPr>
              <a:xfrm>
                <a:off x="4325876" y="1957958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9" name="Arrow: Left-Right 18">
                <a:extLst>
                  <a:ext uri="{FF2B5EF4-FFF2-40B4-BE49-F238E27FC236}">
                    <a16:creationId xmlns:a16="http://schemas.microsoft.com/office/drawing/2014/main" id="{5743E5B9-4633-48DA-9582-6CD5A51E8EC5}"/>
                  </a:ext>
                </a:extLst>
              </p:cNvPr>
              <p:cNvSpPr/>
              <p:nvPr/>
            </p:nvSpPr>
            <p:spPr>
              <a:xfrm>
                <a:off x="4325874" y="2669681"/>
                <a:ext cx="1057274" cy="146068"/>
              </a:xfrm>
              <a:prstGeom prst="left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1400E-28AF-4838-B6CD-007A841970CF}"/>
              </a:ext>
            </a:extLst>
          </p:cNvPr>
          <p:cNvSpPr/>
          <p:nvPr/>
        </p:nvSpPr>
        <p:spPr>
          <a:xfrm>
            <a:off x="2612935" y="2318020"/>
            <a:ext cx="4444026" cy="1001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9394F9-8222-4E37-A1F3-828AF827765D}"/>
              </a:ext>
            </a:extLst>
          </p:cNvPr>
          <p:cNvSpPr txBox="1">
            <a:spLocks/>
          </p:cNvSpPr>
          <p:nvPr/>
        </p:nvSpPr>
        <p:spPr>
          <a:xfrm>
            <a:off x="575747" y="1089849"/>
            <a:ext cx="11040505" cy="146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does the high-level API give us?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3D149-0EC7-4CC4-AC98-E3982B55DE2F}"/>
              </a:ext>
            </a:extLst>
          </p:cNvPr>
          <p:cNvSpPr txBox="1"/>
          <p:nvPr/>
        </p:nvSpPr>
        <p:spPr>
          <a:xfrm>
            <a:off x="4104388" y="4670499"/>
            <a:ext cx="617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Peer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Key Storage &amp;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Message Encapsulation</a:t>
            </a:r>
          </a:p>
        </p:txBody>
      </p:sp>
      <p:sp>
        <p:nvSpPr>
          <p:cNvPr id="33" name="Arrow1">
            <a:extLst>
              <a:ext uri="{FF2B5EF4-FFF2-40B4-BE49-F238E27FC236}">
                <a16:creationId xmlns:a16="http://schemas.microsoft.com/office/drawing/2014/main" id="{48B020F6-2643-4C81-BB94-F91AB5669C82}"/>
              </a:ext>
            </a:extLst>
          </p:cNvPr>
          <p:cNvSpPr/>
          <p:nvPr/>
        </p:nvSpPr>
        <p:spPr>
          <a:xfrm>
            <a:off x="3692899" y="4764242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1">
            <a:extLst>
              <a:ext uri="{FF2B5EF4-FFF2-40B4-BE49-F238E27FC236}">
                <a16:creationId xmlns:a16="http://schemas.microsoft.com/office/drawing/2014/main" id="{900E56B7-284E-47DD-BF45-199DC50F55EE}"/>
              </a:ext>
            </a:extLst>
          </p:cNvPr>
          <p:cNvSpPr/>
          <p:nvPr/>
        </p:nvSpPr>
        <p:spPr>
          <a:xfrm>
            <a:off x="3692899" y="5133217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1">
            <a:extLst>
              <a:ext uri="{FF2B5EF4-FFF2-40B4-BE49-F238E27FC236}">
                <a16:creationId xmlns:a16="http://schemas.microsoft.com/office/drawing/2014/main" id="{A601B9C6-8EAB-4CF9-80CC-AEF309DFDCE1}"/>
              </a:ext>
            </a:extLst>
          </p:cNvPr>
          <p:cNvSpPr/>
          <p:nvPr/>
        </p:nvSpPr>
        <p:spPr>
          <a:xfrm>
            <a:off x="3692899" y="5502192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1">
            <a:extLst>
              <a:ext uri="{FF2B5EF4-FFF2-40B4-BE49-F238E27FC236}">
                <a16:creationId xmlns:a16="http://schemas.microsoft.com/office/drawing/2014/main" id="{7CC4FECE-ECD3-4749-A55D-E6BE307B314B}"/>
              </a:ext>
            </a:extLst>
          </p:cNvPr>
          <p:cNvSpPr/>
          <p:nvPr/>
        </p:nvSpPr>
        <p:spPr>
          <a:xfrm>
            <a:off x="3692899" y="5871167"/>
            <a:ext cx="486137" cy="2422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48EEF-AFE7-4108-B651-FE46BBD6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2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FC0B-D56E-45FA-8976-7FD342AC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340"/>
            <a:ext cx="10515600" cy="1325563"/>
          </a:xfrm>
        </p:spPr>
        <p:txBody>
          <a:bodyPr/>
          <a:lstStyle/>
          <a:p>
            <a:r>
              <a:rPr lang="en-US" dirty="0"/>
              <a:t>Meta-Programmed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F094-D073-4260-900A-9C767057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552"/>
            <a:ext cx="10515600" cy="5124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3 messages (ex.: XX):</a:t>
            </a:r>
          </a:p>
        </p:txBody>
      </p:sp>
      <p:sp>
        <p:nvSpPr>
          <p:cNvPr id="5" name="proto1">
            <a:extLst>
              <a:ext uri="{FF2B5EF4-FFF2-40B4-BE49-F238E27FC236}">
                <a16:creationId xmlns:a16="http://schemas.microsoft.com/office/drawing/2014/main" id="{E93259DA-56EF-461E-BEF2-C5EB5E6DB5BD}"/>
              </a:ext>
            </a:extLst>
          </p:cNvPr>
          <p:cNvSpPr txBox="1"/>
          <p:nvPr/>
        </p:nvSpPr>
        <p:spPr>
          <a:xfrm>
            <a:off x="334646" y="1451741"/>
            <a:ext cx="791019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...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proto2">
            <a:extLst>
              <a:ext uri="{FF2B5EF4-FFF2-40B4-BE49-F238E27FC236}">
                <a16:creationId xmlns:a16="http://schemas.microsoft.com/office/drawing/2014/main" id="{79C77434-DEE4-4053-A0E2-CF05B9743C55}"/>
              </a:ext>
            </a:extLst>
          </p:cNvPr>
          <p:cNvSpPr txBox="1"/>
          <p:nvPr/>
        </p:nvSpPr>
        <p:spPr>
          <a:xfrm>
            <a:off x="334646" y="1451741"/>
            <a:ext cx="7910192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Unreachable!!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proto3">
            <a:extLst>
              <a:ext uri="{FF2B5EF4-FFF2-40B4-BE49-F238E27FC236}">
                <a16:creationId xmlns:a16="http://schemas.microsoft.com/office/drawing/2014/main" id="{0B22541B-BBC9-4DEF-BFC2-63B327066254}"/>
              </a:ext>
            </a:extLst>
          </p:cNvPr>
          <p:cNvSpPr txBox="1"/>
          <p:nvPr/>
        </p:nvSpPr>
        <p:spPr>
          <a:xfrm>
            <a:off x="334646" y="1451741"/>
            <a:ext cx="791019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W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ith precondition: step &lt;=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 check - step ==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proto4">
            <a:extLst>
              <a:ext uri="{FF2B5EF4-FFF2-40B4-BE49-F238E27FC236}">
                <a16:creationId xmlns:a16="http://schemas.microsoft.com/office/drawing/2014/main" id="{F6CB2804-9A8E-4F39-98EB-B2C90734B66A}"/>
              </a:ext>
            </a:extLst>
          </p:cNvPr>
          <p:cNvSpPr txBox="1"/>
          <p:nvPr/>
        </p:nvSpPr>
        <p:spPr>
          <a:xfrm>
            <a:off x="334646" y="1451740"/>
            <a:ext cx="791019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With precondition: step &lt;=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initiator state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responder state!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 check - step ==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// initiator state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1" name="proto4 (bis)">
            <a:extLst>
              <a:ext uri="{FF2B5EF4-FFF2-40B4-BE49-F238E27FC236}">
                <a16:creationId xmlns:a16="http://schemas.microsoft.com/office/drawing/2014/main" id="{4D4D759A-40D2-4847-A47C-129F154973EB}"/>
              </a:ext>
            </a:extLst>
          </p:cNvPr>
          <p:cNvSpPr txBox="1"/>
          <p:nvPr/>
        </p:nvSpPr>
        <p:spPr>
          <a:xfrm>
            <a:off x="334645" y="1451739"/>
            <a:ext cx="791019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With precondition: step &lt;= 2 /\ (step % 2) == 0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...,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initiator_state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initiator state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Unreachable - but won't type check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 check - step ==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// initiator state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proto5">
            <a:extLst>
              <a:ext uri="{FF2B5EF4-FFF2-40B4-BE49-F238E27FC236}">
                <a16:creationId xmlns:a16="http://schemas.microsoft.com/office/drawing/2014/main" id="{1965813D-F6B9-4CDC-B1DB-4B81AE0613D6}"/>
              </a:ext>
            </a:extLst>
          </p:cNvPr>
          <p:cNvSpPr txBox="1"/>
          <p:nvPr/>
        </p:nvSpPr>
        <p:spPr>
          <a:xfrm>
            <a:off x="334647" y="1451741"/>
            <a:ext cx="7910194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With precondition: step &lt;= 2 /\ (step % 2) == 0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(step == 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send_message0(...);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 check - step == 2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send_message2(...);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proto5: responder handshake">
            <a:extLst>
              <a:ext uri="{FF2B5EF4-FFF2-40B4-BE49-F238E27FC236}">
                <a16:creationId xmlns:a16="http://schemas.microsoft.com/office/drawing/2014/main" id="{76274825-4D25-4B86-B2A1-58CADC057E1D}"/>
              </a:ext>
            </a:extLst>
          </p:cNvPr>
          <p:cNvSpPr txBox="1"/>
          <p:nvPr/>
        </p:nvSpPr>
        <p:spPr>
          <a:xfrm>
            <a:off x="334647" y="3267623"/>
            <a:ext cx="791019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With precondition: step &lt;= 2 /\ (step % 2) == 1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responder_handshake_send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responder_state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send_message1(...);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0" name="Full proto">
            <a:extLst>
              <a:ext uri="{FF2B5EF4-FFF2-40B4-BE49-F238E27FC236}">
                <a16:creationId xmlns:a16="http://schemas.microsoft.com/office/drawing/2014/main" id="{E838F7A5-6DB2-4629-9677-F189335DC2FE}"/>
              </a:ext>
            </a:extLst>
          </p:cNvPr>
          <p:cNvSpPr txBox="1"/>
          <p:nvPr/>
        </p:nvSpPr>
        <p:spPr>
          <a:xfrm>
            <a:off x="4289741" y="4620056"/>
            <a:ext cx="7233982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Top-level `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handshake_send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` function</a:t>
            </a:r>
            <a:b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error_code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handshake_send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(..., </a:t>
            </a:r>
            <a:r>
              <a:rPr lang="en-US" sz="1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step, ..., state*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=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// Match and call the proper function</a:t>
            </a: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state type">
            <a:extLst>
              <a:ext uri="{FF2B5EF4-FFF2-40B4-BE49-F238E27FC236}">
                <a16:creationId xmlns:a16="http://schemas.microsoft.com/office/drawing/2014/main" id="{F67DFF24-6D8B-4A5C-8538-3226686BCF95}"/>
              </a:ext>
            </a:extLst>
          </p:cNvPr>
          <p:cNvSpPr txBox="1"/>
          <p:nvPr/>
        </p:nvSpPr>
        <p:spPr>
          <a:xfrm>
            <a:off x="334645" y="4620056"/>
            <a:ext cx="3612518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Generated from an F* inductive</a:t>
            </a:r>
            <a:endParaRPr lang="en-US" sz="14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state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tag;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union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{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initiator_state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responder_state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}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state is dependent type">
            <a:extLst>
              <a:ext uri="{FF2B5EF4-FFF2-40B4-BE49-F238E27FC236}">
                <a16:creationId xmlns:a16="http://schemas.microsoft.com/office/drawing/2014/main" id="{AA73F920-93E1-41C8-BC6D-E68F464A5B69}"/>
              </a:ext>
            </a:extLst>
          </p:cNvPr>
          <p:cNvSpPr txBox="1"/>
          <p:nvPr/>
        </p:nvSpPr>
        <p:spPr>
          <a:xfrm>
            <a:off x="8179522" y="1446621"/>
            <a:ext cx="404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state</a:t>
            </a:r>
            <a:r>
              <a:rPr lang="en-US" dirty="0"/>
              <a:t> is a </a:t>
            </a:r>
            <a:r>
              <a:rPr lang="en-US" b="1" dirty="0"/>
              <a:t>dependent type</a:t>
            </a:r>
            <a:r>
              <a:rPr lang="en-US" dirty="0"/>
              <a:t>, reduced and </a:t>
            </a:r>
            <a:r>
              <a:rPr lang="en-US" dirty="0" err="1"/>
              <a:t>monomorphized</a:t>
            </a:r>
            <a:r>
              <a:rPr lang="en-US" dirty="0"/>
              <a:t> at extraction time!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57EF4-183F-4475-909F-5EE1AF87B7FC}"/>
              </a:ext>
            </a:extLst>
          </p:cNvPr>
          <p:cNvGrpSpPr/>
          <p:nvPr/>
        </p:nvGrpSpPr>
        <p:grpSpPr>
          <a:xfrm>
            <a:off x="7774574" y="2243844"/>
            <a:ext cx="3080660" cy="961038"/>
            <a:chOff x="7774574" y="2243844"/>
            <a:chExt cx="3080660" cy="961038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442AD736-730F-4CC6-923F-D2C1B70E0EE1}"/>
                </a:ext>
              </a:extLst>
            </p:cNvPr>
            <p:cNvSpPr/>
            <p:nvPr/>
          </p:nvSpPr>
          <p:spPr>
            <a:xfrm rot="12127583">
              <a:off x="7774574" y="2243844"/>
              <a:ext cx="940526" cy="2496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8B561D7-0E73-4231-8D6D-8EFD5B8980B2}"/>
                </a:ext>
              </a:extLst>
            </p:cNvPr>
            <p:cNvSpPr/>
            <p:nvPr/>
          </p:nvSpPr>
          <p:spPr>
            <a:xfrm rot="9502523">
              <a:off x="7774575" y="2955209"/>
              <a:ext cx="940526" cy="2496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te is dependent type">
              <a:extLst>
                <a:ext uri="{FF2B5EF4-FFF2-40B4-BE49-F238E27FC236}">
                  <a16:creationId xmlns:a16="http://schemas.microsoft.com/office/drawing/2014/main" id="{2A8C902E-7F07-4552-933B-2BD1AB6932F7}"/>
                </a:ext>
              </a:extLst>
            </p:cNvPr>
            <p:cNvSpPr txBox="1"/>
            <p:nvPr/>
          </p:nvSpPr>
          <p:spPr>
            <a:xfrm>
              <a:off x="8609922" y="2402905"/>
              <a:ext cx="2245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Actually </a:t>
              </a:r>
              <a:r>
                <a:rPr lang="en-US" dirty="0" err="1"/>
                <a:t>inlined</a:t>
              </a:r>
              <a:r>
                <a:rPr lang="en-US" dirty="0"/>
                <a:t>:</a:t>
              </a:r>
            </a:p>
            <a:p>
              <a:pPr algn="ctr"/>
              <a:r>
                <a:rPr lang="en-US" dirty="0"/>
                <a:t>no copies of </a:t>
              </a:r>
              <a:r>
                <a:rPr lang="en-US" dirty="0" err="1">
                  <a:latin typeface="Consolas" panose="020B0609020204030204" pitchFamily="49" charset="0"/>
                </a:rPr>
                <a:t>st</a:t>
              </a:r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F0C2C-ABA4-4373-833B-7FEB8E82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21" grpId="0" animBg="1"/>
      <p:bldP spid="21" grpId="1" animBg="1"/>
      <p:bldP spid="13" grpId="0" animBg="1"/>
      <p:bldP spid="15" grpId="0" animBg="1"/>
      <p:bldP spid="20" grpId="0" animBg="1"/>
      <p:bldP spid="19" grpId="0" animBg="1"/>
      <p:bldP spid="2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7E35-2188-4F4E-AFF8-9A258541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dirty="0"/>
              <a:t>Message Encapsulation – Security Levels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F6462-2BE4-4EC8-8C46-A3433985C380}"/>
              </a:ext>
            </a:extLst>
          </p:cNvPr>
          <p:cNvSpPr txBox="1"/>
          <p:nvPr/>
        </p:nvSpPr>
        <p:spPr>
          <a:xfrm>
            <a:off x="3474557" y="4782835"/>
            <a:ext cx="5242885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pack_with_conf_level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confidentiality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unpack_message_with_auth_level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uint32 t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uint8 t ∗∗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authentication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</p:txBody>
      </p:sp>
      <p:sp>
        <p:nvSpPr>
          <p:cNvPr id="11" name="Pattern">
            <a:extLst>
              <a:ext uri="{FF2B5EF4-FFF2-40B4-BE49-F238E27FC236}">
                <a16:creationId xmlns:a16="http://schemas.microsoft.com/office/drawing/2014/main" id="{0FA2CA18-7978-427F-9B04-2DA6BC4D92AC}"/>
              </a:ext>
            </a:extLst>
          </p:cNvPr>
          <p:cNvSpPr txBox="1">
            <a:spLocks/>
          </p:cNvSpPr>
          <p:nvPr/>
        </p:nvSpPr>
        <p:spPr>
          <a:xfrm>
            <a:off x="1145312" y="1497388"/>
            <a:ext cx="5145760" cy="2465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		  Payload Conf. Level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           IKpsk2</a:t>
            </a:r>
            <a:r>
              <a:rPr lang="en-GB" sz="1600" dirty="0">
                <a:cs typeface="Calibri"/>
              </a:rPr>
              <a:t>:	     →	</a:t>
            </a:r>
            <a:r>
              <a:rPr lang="en-GB" sz="1600" dirty="0">
                <a:ea typeface="+mn-lt"/>
                <a:cs typeface="+mn-lt"/>
              </a:rPr>
              <a:t>      ←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←  s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. . .</a:t>
            </a:r>
            <a:endParaRPr lang="en-GB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e,  es,  s,  ss	      2                   -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se,  </a:t>
            </a:r>
            <a:r>
              <a:rPr lang="en-GB" sz="1600" dirty="0" err="1">
                <a:ea typeface="+mn-lt"/>
                <a:cs typeface="+mn-lt"/>
              </a:rPr>
              <a:t>psk</a:t>
            </a:r>
            <a:r>
              <a:rPr lang="en-GB" sz="1600" dirty="0">
                <a:ea typeface="+mn-lt"/>
                <a:cs typeface="+mn-lt"/>
              </a:rPr>
              <a:t>	      -	       4</a:t>
            </a: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 →		      5	       -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Calibri"/>
              </a:rPr>
              <a:t> </a:t>
            </a:r>
            <a:r>
              <a:rPr lang="en-GB" sz="1600" dirty="0">
                <a:ea typeface="+mn-lt"/>
                <a:cs typeface="+mn-lt"/>
              </a:rPr>
              <a:t>←		      -	       5</a:t>
            </a:r>
          </a:p>
        </p:txBody>
      </p:sp>
      <p:sp>
        <p:nvSpPr>
          <p:cNvPr id="14" name="Pattern">
            <a:extLst>
              <a:ext uri="{FF2B5EF4-FFF2-40B4-BE49-F238E27FC236}">
                <a16:creationId xmlns:a16="http://schemas.microsoft.com/office/drawing/2014/main" id="{D55856F6-BD64-4A7A-84A3-893785902804}"/>
              </a:ext>
            </a:extLst>
          </p:cNvPr>
          <p:cNvSpPr txBox="1">
            <a:spLocks/>
          </p:cNvSpPr>
          <p:nvPr/>
        </p:nvSpPr>
        <p:spPr>
          <a:xfrm>
            <a:off x="6208040" y="1497388"/>
            <a:ext cx="5145760" cy="214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cs typeface="Calibri"/>
              </a:rPr>
              <a:t>		  Payload Conf. Level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cs typeface="Calibri"/>
              </a:rPr>
              <a:t>           XX</a:t>
            </a:r>
            <a:r>
              <a:rPr lang="en-GB" sz="1600" dirty="0">
                <a:cs typeface="Calibri"/>
              </a:rPr>
              <a:t>:		 Initiator	Responder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 →  e		      0	       -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 ←  e,  </a:t>
            </a:r>
            <a:r>
              <a:rPr lang="en-GB" sz="1600" dirty="0" err="1">
                <a:ea typeface="+mn-lt"/>
                <a:cs typeface="+mn-lt"/>
              </a:rPr>
              <a:t>ee</a:t>
            </a:r>
            <a:r>
              <a:rPr lang="en-GB" sz="1600" dirty="0">
                <a:ea typeface="+mn-lt"/>
                <a:cs typeface="+mn-lt"/>
              </a:rPr>
              <a:t>,  s, es	      -	       1</a:t>
            </a:r>
          </a:p>
          <a:p>
            <a:pPr marL="0" indent="0">
              <a:buNone/>
            </a:pPr>
            <a:r>
              <a:rPr lang="en-GB" sz="1600" dirty="0">
                <a:cs typeface="Calibri"/>
              </a:rPr>
              <a:t> →  s,  se		      5	       -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Calibri"/>
              </a:rPr>
              <a:t> </a:t>
            </a:r>
            <a:r>
              <a:rPr lang="en-GB" sz="1600" dirty="0">
                <a:ea typeface="+mn-lt"/>
                <a:cs typeface="+mn-lt"/>
              </a:rPr>
              <a:t>←		      -	       5</a:t>
            </a:r>
          </a:p>
          <a:p>
            <a:pPr marL="0" indent="0">
              <a:buNone/>
            </a:pP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>
                <a:cs typeface="Calibri"/>
              </a:rPr>
              <a:t>→		      5	       -</a:t>
            </a:r>
            <a:endParaRPr lang="en-GB" sz="1600" dirty="0"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5E3C8-9DC5-442A-B63D-F13B4FC4CB7A}"/>
              </a:ext>
            </a:extLst>
          </p:cNvPr>
          <p:cNvSpPr txBox="1"/>
          <p:nvPr/>
        </p:nvSpPr>
        <p:spPr>
          <a:xfrm>
            <a:off x="1145312" y="995941"/>
            <a:ext cx="99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payload has an </a:t>
            </a:r>
            <a:r>
              <a:rPr lang="en-US" b="1" dirty="0"/>
              <a:t>authentication</a:t>
            </a:r>
            <a:r>
              <a:rPr lang="en-US" dirty="0"/>
              <a:t> and a </a:t>
            </a:r>
            <a:r>
              <a:rPr lang="en-US" b="1" dirty="0"/>
              <a:t>confidentiality</a:t>
            </a:r>
            <a:r>
              <a:rPr lang="en-US" dirty="0"/>
              <a:t> level.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8D0E1-5868-4CAF-AF57-7E68FB38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* Logo">
            <a:extLst>
              <a:ext uri="{FF2B5EF4-FFF2-40B4-BE49-F238E27FC236}">
                <a16:creationId xmlns:a16="http://schemas.microsoft.com/office/drawing/2014/main" id="{91E4F74E-705A-4AC7-951D-63317EAC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49" y="4795234"/>
            <a:ext cx="1048583" cy="1048583"/>
          </a:xfrm>
          <a:prstGeom prst="rect">
            <a:avLst/>
          </a:prstGeom>
          <a:ln w="28575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75FEABD-8161-46B8-A789-7A66E7BB7D17}"/>
              </a:ext>
            </a:extLst>
          </p:cNvPr>
          <p:cNvSpPr/>
          <p:nvPr/>
        </p:nvSpPr>
        <p:spPr bwMode="auto">
          <a:xfrm>
            <a:off x="7603691" y="5150248"/>
            <a:ext cx="1448241" cy="33855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X86 Assembly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0664E-FC9A-4CC8-BEDE-706122871A4A}"/>
              </a:ext>
            </a:extLst>
          </p:cNvPr>
          <p:cNvSpPr/>
          <p:nvPr/>
        </p:nvSpPr>
        <p:spPr bwMode="auto">
          <a:xfrm>
            <a:off x="7577721" y="5743205"/>
            <a:ext cx="1481722" cy="33855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0DBCA8-B616-46A1-B447-52F37C31015A}"/>
              </a:ext>
            </a:extLst>
          </p:cNvPr>
          <p:cNvSpPr/>
          <p:nvPr/>
        </p:nvSpPr>
        <p:spPr bwMode="auto">
          <a:xfrm>
            <a:off x="7577721" y="6222451"/>
            <a:ext cx="1481722" cy="32994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WebAssembly</a:t>
            </a:r>
            <a:endParaRPr kumimoji="0" lang="en-US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97BED3-9D5F-49A9-809F-D277EB133D94}"/>
              </a:ext>
            </a:extLst>
          </p:cNvPr>
          <p:cNvSpPr/>
          <p:nvPr/>
        </p:nvSpPr>
        <p:spPr bwMode="auto">
          <a:xfrm>
            <a:off x="6096000" y="4522605"/>
            <a:ext cx="2963443" cy="33855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Ocaml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F#, …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BCF2DA-EB8E-41E7-B730-3268DCBEA863}"/>
              </a:ext>
            </a:extLst>
          </p:cNvPr>
          <p:cNvGrpSpPr/>
          <p:nvPr/>
        </p:nvGrpSpPr>
        <p:grpSpPr>
          <a:xfrm>
            <a:off x="0" y="138422"/>
            <a:ext cx="11975682" cy="3623905"/>
            <a:chOff x="216318" y="59124"/>
            <a:chExt cx="11975682" cy="362390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4E58EED-A2A5-4BA1-B48B-22A1EF0DFC5D}"/>
                </a:ext>
              </a:extLst>
            </p:cNvPr>
            <p:cNvGrpSpPr/>
            <p:nvPr/>
          </p:nvGrpSpPr>
          <p:grpSpPr>
            <a:xfrm>
              <a:off x="216318" y="59124"/>
              <a:ext cx="10860792" cy="3623905"/>
              <a:chOff x="-144831" y="89861"/>
              <a:chExt cx="10860792" cy="3623905"/>
            </a:xfrm>
          </p:grpSpPr>
          <p:sp>
            <p:nvSpPr>
              <p:cNvPr id="66" name="Arrow: Right 78">
                <a:extLst>
                  <a:ext uri="{FF2B5EF4-FFF2-40B4-BE49-F238E27FC236}">
                    <a16:creationId xmlns:a16="http://schemas.microsoft.com/office/drawing/2014/main" id="{B55F89D6-8AB2-4D5E-8091-7A646D086928}"/>
                  </a:ext>
                </a:extLst>
              </p:cNvPr>
              <p:cNvSpPr/>
              <p:nvPr/>
            </p:nvSpPr>
            <p:spPr>
              <a:xfrm>
                <a:off x="-144831" y="2676803"/>
                <a:ext cx="10860792" cy="900953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      pre-Everest era...   	2016	        2017                 2018               2019              2020                 2021      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0C091A5-0952-42D9-B9EE-6FDF40069023}"/>
                  </a:ext>
                </a:extLst>
              </p:cNvPr>
              <p:cNvSpPr txBox="1"/>
              <p:nvPr/>
            </p:nvSpPr>
            <p:spPr>
              <a:xfrm>
                <a:off x="0" y="3375212"/>
                <a:ext cx="1007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Fine, F7, F*          	                 monadic-F*        Dijkstra-F*         Monotonic F*       Relational F*       Layered F*    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781EA0A-074E-45F4-A05E-E236CFDA00F8}"/>
                  </a:ext>
                </a:extLst>
              </p:cNvPr>
              <p:cNvGrpSpPr/>
              <p:nvPr/>
            </p:nvGrpSpPr>
            <p:grpSpPr>
              <a:xfrm>
                <a:off x="71488" y="89861"/>
                <a:ext cx="10182033" cy="2813428"/>
                <a:chOff x="71488" y="89861"/>
                <a:chExt cx="10182033" cy="2813428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C85413E-745B-421E-A0E5-06D2263CDD39}"/>
                    </a:ext>
                  </a:extLst>
                </p:cNvPr>
                <p:cNvSpPr txBox="1"/>
                <p:nvPr/>
              </p:nvSpPr>
              <p:spPr>
                <a:xfrm>
                  <a:off x="71488" y="2459599"/>
                  <a:ext cx="92931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/>
                    <a:t>JavaScript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3FC3F34-1190-4700-87C2-D0025392A1D5}"/>
                    </a:ext>
                  </a:extLst>
                </p:cNvPr>
                <p:cNvSpPr txBox="1"/>
                <p:nvPr/>
              </p:nvSpPr>
              <p:spPr>
                <a:xfrm>
                  <a:off x="3870245" y="1518294"/>
                  <a:ext cx="145305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/>
                    <a:t>TLS-1.3</a:t>
                  </a:r>
                </a:p>
                <a:p>
                  <a:r>
                    <a:rPr lang="en-US" sz="1400"/>
                    <a:t>record</a:t>
                  </a:r>
                </a:p>
                <a:p>
                  <a:r>
                    <a:rPr lang="en-US" sz="1400"/>
                    <a:t>layer</a:t>
                  </a:r>
                </a:p>
                <a:p>
                  <a:endParaRPr lang="en-US" sz="1400"/>
                </a:p>
                <a:p>
                  <a:r>
                    <a:rPr lang="en-US" sz="1400"/>
                    <a:t>HACL*-v1</a:t>
                  </a:r>
                </a:p>
                <a:p>
                  <a:r>
                    <a:rPr lang="en-US" sz="1400"/>
                    <a:t>crypto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F6FEC3F-8F16-47C5-B8EF-7E7DA2A6F084}"/>
                    </a:ext>
                  </a:extLst>
                </p:cNvPr>
                <p:cNvSpPr txBox="1"/>
                <p:nvPr/>
              </p:nvSpPr>
              <p:spPr>
                <a:xfrm>
                  <a:off x="6233179" y="1730723"/>
                  <a:ext cx="92931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/>
                    <a:t>EverParse</a:t>
                  </a:r>
                  <a:endParaRPr lang="en-US" sz="1400" dirty="0"/>
                </a:p>
                <a:p>
                  <a:endParaRPr lang="en-US" sz="1400" dirty="0"/>
                </a:p>
                <a:p>
                  <a:r>
                    <a:rPr lang="en-US" sz="1400" dirty="0"/>
                    <a:t>Vale</a:t>
                  </a:r>
                </a:p>
                <a:p>
                  <a:r>
                    <a:rPr lang="en-US" sz="1400" dirty="0" err="1"/>
                    <a:t>asm</a:t>
                  </a:r>
                  <a:endParaRPr lang="en-US" sz="1400" dirty="0"/>
                </a:p>
                <a:p>
                  <a:r>
                    <a:rPr lang="en-US" sz="1400" dirty="0"/>
                    <a:t>crypto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416BC7F-83F5-45F5-B319-A44707AB72C3}"/>
                    </a:ext>
                  </a:extLst>
                </p:cNvPr>
                <p:cNvSpPr txBox="1"/>
                <p:nvPr/>
              </p:nvSpPr>
              <p:spPr>
                <a:xfrm>
                  <a:off x="7336243" y="2090267"/>
                  <a:ext cx="92931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/>
                    <a:t>EverCrypt</a:t>
                  </a:r>
                  <a:endParaRPr lang="en-US" sz="1400" dirty="0"/>
                </a:p>
                <a:p>
                  <a:endParaRPr lang="en-US" sz="1400" dirty="0"/>
                </a:p>
                <a:p>
                  <a:r>
                    <a:rPr lang="en-US" sz="1400" dirty="0"/>
                    <a:t>Signal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B1F46949-D1F6-494E-865D-04D5E2B055ED}"/>
                    </a:ext>
                  </a:extLst>
                </p:cNvPr>
                <p:cNvSpPr txBox="1"/>
                <p:nvPr/>
              </p:nvSpPr>
              <p:spPr>
                <a:xfrm>
                  <a:off x="8185622" y="1226301"/>
                  <a:ext cx="2067899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/>
                </a:p>
                <a:p>
                  <a:endParaRPr lang="en-US" sz="1400" dirty="0"/>
                </a:p>
                <a:p>
                  <a:r>
                    <a:rPr lang="en-US" sz="1400" dirty="0"/>
                    <a:t>QUIC record layer</a:t>
                  </a:r>
                </a:p>
                <a:p>
                  <a:endParaRPr lang="en-US" sz="1400" dirty="0"/>
                </a:p>
                <a:p>
                  <a:r>
                    <a:rPr lang="en-US" sz="1400" dirty="0"/>
                    <a:t>HACL-v2 </a:t>
                  </a:r>
                  <a:r>
                    <a:rPr lang="en-US" sz="1400" dirty="0" err="1"/>
                    <a:t>xN</a:t>
                  </a:r>
                  <a:endParaRPr lang="en-US" sz="1400" dirty="0"/>
                </a:p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                       Noise*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1E4C718-641E-4FF0-A520-13AE7AF8C453}"/>
                    </a:ext>
                  </a:extLst>
                </p:cNvPr>
                <p:cNvSpPr txBox="1"/>
                <p:nvPr/>
              </p:nvSpPr>
              <p:spPr>
                <a:xfrm>
                  <a:off x="1061414" y="1919845"/>
                  <a:ext cx="946826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/>
                    <a:t>TypeScript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8FE4366-3EF5-4FCF-8C31-49A8C25DF132}"/>
                    </a:ext>
                  </a:extLst>
                </p:cNvPr>
                <p:cNvSpPr txBox="1"/>
                <p:nvPr/>
              </p:nvSpPr>
              <p:spPr>
                <a:xfrm>
                  <a:off x="1061414" y="2336856"/>
                  <a:ext cx="10463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/>
                    <a:t>Secure compilation</a:t>
                  </a:r>
                </a:p>
              </p:txBody>
            </p:sp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D3CF2691-B405-4BAD-86FC-D6ADE8EF86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317FC1"/>
                    </a:clrFrom>
                    <a:clrTo>
                      <a:srgbClr val="317FC1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6799"/>
                <a:stretch/>
              </p:blipFill>
              <p:spPr>
                <a:xfrm>
                  <a:off x="4518252" y="89861"/>
                  <a:ext cx="1453055" cy="746772"/>
                </a:xfrm>
                <a:prstGeom prst="rect">
                  <a:avLst/>
                </a:prstGeom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</p:pic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8DF6CBC-5248-4CE2-B450-DD38EDBF9FBC}"/>
                </a:ext>
              </a:extLst>
            </p:cNvPr>
            <p:cNvSpPr txBox="1"/>
            <p:nvPr/>
          </p:nvSpPr>
          <p:spPr>
            <a:xfrm>
              <a:off x="10834487" y="3298263"/>
              <a:ext cx="1357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Foundations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6D232C-30B5-4436-8F5E-193F4983796D}"/>
                </a:ext>
              </a:extLst>
            </p:cNvPr>
            <p:cNvSpPr txBox="1"/>
            <p:nvPr/>
          </p:nvSpPr>
          <p:spPr>
            <a:xfrm>
              <a:off x="10834486" y="2621713"/>
              <a:ext cx="1357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B050"/>
                  </a:solidFill>
                </a:rPr>
                <a:t>Applications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3355" y="358843"/>
            <a:ext cx="4305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 timeline of Project Everest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71DAB-CC6A-A947-A2B3-22BFF66E3192}"/>
              </a:ext>
            </a:extLst>
          </p:cNvPr>
          <p:cNvSpPr txBox="1"/>
          <p:nvPr/>
        </p:nvSpPr>
        <p:spPr>
          <a:xfrm>
            <a:off x="4121541" y="3746893"/>
            <a:ext cx="142311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Vale v1</a:t>
            </a:r>
            <a:br>
              <a:rPr lang="en-US" sz="1600"/>
            </a:br>
            <a:br>
              <a:rPr lang="en-US" sz="500"/>
            </a:br>
            <a:r>
              <a:rPr lang="en-US" sz="1600"/>
              <a:t>Low*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BADFD7-E7F2-1846-8A16-0E1496CFE2D0}"/>
              </a:ext>
            </a:extLst>
          </p:cNvPr>
          <p:cNvSpPr txBox="1"/>
          <p:nvPr/>
        </p:nvSpPr>
        <p:spPr>
          <a:xfrm>
            <a:off x="6842668" y="3791288"/>
            <a:ext cx="1423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Vale v2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CB73F-A3C6-B942-8B59-630B666E5853}"/>
              </a:ext>
            </a:extLst>
          </p:cNvPr>
          <p:cNvSpPr txBox="1"/>
          <p:nvPr/>
        </p:nvSpPr>
        <p:spPr>
          <a:xfrm>
            <a:off x="2742015" y="2442305"/>
            <a:ext cx="1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pre-HACL (Ocaml)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4079E-9092-3B43-B0C5-BA2EA5F45838}"/>
              </a:ext>
            </a:extLst>
          </p:cNvPr>
          <p:cNvSpPr txBox="1"/>
          <p:nvPr/>
        </p:nvSpPr>
        <p:spPr>
          <a:xfrm>
            <a:off x="4726297" y="2068382"/>
            <a:ext cx="167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(many deployments)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7808D4-10FD-A94F-8D5F-4497AFF3F29C}"/>
              </a:ext>
            </a:extLst>
          </p:cNvPr>
          <p:cNvCxnSpPr>
            <a:cxnSpLocks/>
            <a:stCxn id="2" idx="3"/>
            <a:endCxn id="45" idx="1"/>
          </p:cNvCxnSpPr>
          <p:nvPr/>
        </p:nvCxnSpPr>
        <p:spPr>
          <a:xfrm flipV="1">
            <a:off x="3625632" y="4691883"/>
            <a:ext cx="2470368" cy="62764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2F9129F-7845-3A47-8C2A-E38540CC3CCD}"/>
              </a:ext>
            </a:extLst>
          </p:cNvPr>
          <p:cNvCxnSpPr>
            <a:cxnSpLocks/>
            <a:stCxn id="2" idx="3"/>
            <a:endCxn id="29" idx="1"/>
          </p:cNvCxnSpPr>
          <p:nvPr/>
        </p:nvCxnSpPr>
        <p:spPr>
          <a:xfrm>
            <a:off x="3625632" y="5319526"/>
            <a:ext cx="2470368" cy="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119323-15EA-0547-BFC4-BCEB5CC5DE43}"/>
              </a:ext>
            </a:extLst>
          </p:cNvPr>
          <p:cNvCxnSpPr>
            <a:cxnSpLocks/>
            <a:stCxn id="2" idx="3"/>
            <a:endCxn id="60" idx="1"/>
          </p:cNvCxnSpPr>
          <p:nvPr/>
        </p:nvCxnSpPr>
        <p:spPr>
          <a:xfrm>
            <a:off x="3625632" y="5319526"/>
            <a:ext cx="2470368" cy="82827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A9AF245-DD67-F84D-9DD0-88941AC1BE75}"/>
              </a:ext>
            </a:extLst>
          </p:cNvPr>
          <p:cNvSpPr/>
          <p:nvPr/>
        </p:nvSpPr>
        <p:spPr>
          <a:xfrm>
            <a:off x="6096000" y="5150249"/>
            <a:ext cx="1048583" cy="33855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902AC6C-3B26-EA48-8415-6C66317877FD}"/>
              </a:ext>
            </a:extLst>
          </p:cNvPr>
          <p:cNvSpPr/>
          <p:nvPr/>
        </p:nvSpPr>
        <p:spPr>
          <a:xfrm>
            <a:off x="6096000" y="5743205"/>
            <a:ext cx="1048583" cy="809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Low*</a:t>
            </a:r>
            <a:br>
              <a:rPr lang="en-US"/>
            </a:br>
            <a:r>
              <a:rPr lang="en-US" sz="1600"/>
              <a:t>(KReMLin)</a:t>
            </a:r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3DF73F-C0B4-7B41-9949-AF416793F3BE}"/>
              </a:ext>
            </a:extLst>
          </p:cNvPr>
          <p:cNvCxnSpPr>
            <a:stCxn id="29" idx="3"/>
            <a:endCxn id="17" idx="1"/>
          </p:cNvCxnSpPr>
          <p:nvPr/>
        </p:nvCxnSpPr>
        <p:spPr>
          <a:xfrm flipV="1">
            <a:off x="7144583" y="5319526"/>
            <a:ext cx="459108" cy="1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87815C-AA60-9146-8C95-6CE3D3619EA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144583" y="5912483"/>
            <a:ext cx="433138" cy="0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BC68DDA-7944-B649-942B-BBF241F94650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7144583" y="6387422"/>
            <a:ext cx="433138" cy="1"/>
          </a:xfrm>
          <a:prstGeom prst="straightConnector1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41" grpId="0" animBg="1"/>
      <p:bldP spid="45" grpId="0" animBg="1"/>
      <p:bldP spid="29" grpId="0" animBg="1"/>
      <p:bldP spid="6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7E35-2188-4F4E-AFF8-9A258541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325563"/>
          </a:xfrm>
        </p:spPr>
        <p:txBody>
          <a:bodyPr/>
          <a:lstStyle/>
          <a:p>
            <a:r>
              <a:rPr lang="en-US" dirty="0"/>
              <a:t>Message Encapsulation – Security Levels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56559-62D3-49E1-A045-715276257900}"/>
              </a:ext>
            </a:extLst>
          </p:cNvPr>
          <p:cNvSpPr txBox="1">
            <a:spLocks/>
          </p:cNvSpPr>
          <p:nvPr/>
        </p:nvSpPr>
        <p:spPr>
          <a:xfrm>
            <a:off x="208238" y="1078772"/>
            <a:ext cx="72745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XX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(from the responder’s point of view)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[d]		Initiator auth.: 2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B050"/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rgbClr val="00B050"/>
                </a:solidFill>
              </a:rPr>
              <a:t> [d]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Payload secrecy: 0 (no AEAD key: no encryption)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es, s, es, [d]	Payload secrecy: 1</a:t>
            </a: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 s, se, [d]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Initiator authentication: 2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Payload secrecy: 5 (strong forward)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Initiator auth.: 2 (authenticated, resistant to KCI)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Payload secrecy: 5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175C6-58E2-49C2-B902-E46C1E1A384A}"/>
              </a:ext>
            </a:extLst>
          </p:cNvPr>
          <p:cNvSpPr txBox="1"/>
          <p:nvPr/>
        </p:nvSpPr>
        <p:spPr>
          <a:xfrm>
            <a:off x="7613104" y="5083774"/>
            <a:ext cx="3861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We know the initiator was able to compute </a:t>
            </a:r>
            <a:r>
              <a:rPr lang="en-US" dirty="0" err="1">
                <a:solidFill>
                  <a:srgbClr val="FF0000"/>
                </a:solidFill>
              </a:rPr>
              <a:t>ee</a:t>
            </a:r>
            <a:r>
              <a:rPr lang="en-US" dirty="0">
                <a:solidFill>
                  <a:srgbClr val="FF0000"/>
                </a:solidFill>
              </a:rPr>
              <a:t>, se and </a:t>
            </a:r>
            <a:r>
              <a:rPr lang="en-US" dirty="0" err="1">
                <a:solidFill>
                  <a:srgbClr val="FF0000"/>
                </a:solidFill>
              </a:rPr>
              <a:t>psk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C41432-DB9B-4293-8843-5C273AAED1D2}"/>
              </a:ext>
            </a:extLst>
          </p:cNvPr>
          <p:cNvSpPr txBox="1">
            <a:spLocks/>
          </p:cNvSpPr>
          <p:nvPr/>
        </p:nvSpPr>
        <p:spPr>
          <a:xfrm>
            <a:off x="6899192" y="1078772"/>
            <a:ext cx="52889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IKpsk2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(from the responder’s point of view)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</a:p>
          <a:p>
            <a:pPr marL="0" indent="0">
              <a:buNone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es, s, ss, [d]</a:t>
            </a:r>
          </a:p>
          <a:p>
            <a:pPr marL="0" indent="0">
              <a:buNone/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psk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[d]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Secrecy of payload: 4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→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←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[d]		Secrecy of payload: 5!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3A847-FFD5-44B2-B231-419ED9105C1F}"/>
              </a:ext>
            </a:extLst>
          </p:cNvPr>
          <p:cNvSpPr txBox="1"/>
          <p:nvPr/>
        </p:nvSpPr>
        <p:spPr>
          <a:xfrm>
            <a:off x="8661718" y="2657407"/>
            <a:ext cx="292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Initiator needs to compute </a:t>
            </a:r>
            <a:r>
              <a:rPr lang="en-US" dirty="0" err="1">
                <a:solidFill>
                  <a:srgbClr val="FF0000"/>
                </a:solidFill>
              </a:rPr>
              <a:t>ee</a:t>
            </a:r>
            <a:r>
              <a:rPr lang="en-US" dirty="0">
                <a:solidFill>
                  <a:srgbClr val="FF0000"/>
                </a:solidFill>
              </a:rPr>
              <a:t>, se, </a:t>
            </a:r>
            <a:r>
              <a:rPr lang="en-US" dirty="0" err="1">
                <a:solidFill>
                  <a:srgbClr val="FF0000"/>
                </a:solidFill>
              </a:rPr>
              <a:t>psk</a:t>
            </a:r>
            <a:r>
              <a:rPr lang="en-US" dirty="0">
                <a:solidFill>
                  <a:srgbClr val="FF0000"/>
                </a:solidFill>
              </a:rPr>
              <a:t> to decrypt the payload (will he succeed?)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5041A0-F030-4BC7-9ED8-35DD4D3BCE6B}"/>
              </a:ext>
            </a:extLst>
          </p:cNvPr>
          <p:cNvSpPr/>
          <p:nvPr/>
        </p:nvSpPr>
        <p:spPr>
          <a:xfrm>
            <a:off x="6899192" y="3093364"/>
            <a:ext cx="1762526" cy="414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091A0-B8A5-4FA0-A0DC-BF617941360B}"/>
              </a:ext>
            </a:extLst>
          </p:cNvPr>
          <p:cNvSpPr/>
          <p:nvPr/>
        </p:nvSpPr>
        <p:spPr>
          <a:xfrm>
            <a:off x="6954520" y="4201159"/>
            <a:ext cx="563880" cy="309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3C1C04-1527-49A9-9B80-CC3059C4CA54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7518400" y="4356100"/>
            <a:ext cx="1343660" cy="730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3F6462-2BE4-4EC8-8C46-A3433985C380}"/>
              </a:ext>
            </a:extLst>
          </p:cNvPr>
          <p:cNvSpPr txBox="1"/>
          <p:nvPr/>
        </p:nvSpPr>
        <p:spPr>
          <a:xfrm>
            <a:off x="965155" y="4760609"/>
            <a:ext cx="501853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pack_with_conf_level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requested_conf_level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confidentiality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uint32_t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  <a:p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unpack_message_with_auth_level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uint32 t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out_msg_len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uint8 t ∗∗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out_msg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session_name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peer_name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requested_auth_level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&lt;--- authentication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encap_message_t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∗msg);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277A1-051A-4685-8A63-E37B1B0D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077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CA1C-7A0A-4403-8AA6-194AFEDE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Meta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57FDD-3CDE-4C51-8FA9-A8B191ACC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540" y="1385786"/>
            <a:ext cx="2499190" cy="16699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dirty="0">
                <a:cs typeface="Calibri"/>
              </a:rPr>
              <a:t>←  s</a:t>
            </a: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. . .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cs typeface="Calibri"/>
              </a:rPr>
              <a:t> →  e,  es,  s,  ss</a:t>
            </a: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 ←  e,  </a:t>
            </a:r>
            <a:r>
              <a:rPr lang="en-GB" sz="2800" dirty="0" err="1">
                <a:ea typeface="+mn-lt"/>
                <a:cs typeface="+mn-lt"/>
              </a:rPr>
              <a:t>ee</a:t>
            </a:r>
            <a:r>
              <a:rPr lang="en-GB" sz="2800" dirty="0">
                <a:ea typeface="+mn-lt"/>
                <a:cs typeface="+mn-lt"/>
              </a:rPr>
              <a:t>,  se,  </a:t>
            </a:r>
            <a:r>
              <a:rPr lang="en-GB" sz="2800" dirty="0" err="1">
                <a:ea typeface="+mn-lt"/>
                <a:cs typeface="+mn-lt"/>
              </a:rPr>
              <a:t>psk</a:t>
            </a:r>
            <a:endParaRPr lang="en-GB" sz="280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AA378-252D-4CCB-86D0-F4F3B78E4223}"/>
              </a:ext>
            </a:extLst>
          </p:cNvPr>
          <p:cNvSpPr txBox="1"/>
          <p:nvPr/>
        </p:nvSpPr>
        <p:spPr>
          <a:xfrm>
            <a:off x="996457" y="1635336"/>
            <a:ext cx="5191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Initiator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e: generate local ephemeral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local ephemeral: ok!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remote static: ok! (</a:t>
            </a:r>
            <a:r>
              <a:rPr lang="en-US" dirty="0" err="1"/>
              <a:t>premessage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2FF94-E565-4582-A1C9-0687272D1E03}"/>
              </a:ext>
            </a:extLst>
          </p:cNvPr>
          <p:cNvSpPr txBox="1"/>
          <p:nvPr/>
        </p:nvSpPr>
        <p:spPr>
          <a:xfrm>
            <a:off x="6976059" y="1584918"/>
            <a:ext cx="540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Responder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e: must NOT have remote ephemeral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remote ephemeral: ok!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local static: ok! (otherwise </a:t>
            </a:r>
            <a:r>
              <a:rPr lang="en-US" dirty="0" err="1"/>
              <a:t>premessage</a:t>
            </a:r>
            <a:r>
              <a:rPr lang="en-US" dirty="0"/>
              <a:t> fails)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092DD-7861-4DA0-A192-4BA7B6B94507}"/>
              </a:ext>
            </a:extLst>
          </p:cNvPr>
          <p:cNvSpPr txBox="1"/>
          <p:nvPr/>
        </p:nvSpPr>
        <p:spPr>
          <a:xfrm>
            <a:off x="450668" y="3279769"/>
            <a:ext cx="628323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In Spec: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static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ephemeral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preshared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option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preshared_key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D06E0-8393-4B51-B61C-1B4BF08A7700}"/>
              </a:ext>
            </a:extLst>
          </p:cNvPr>
          <p:cNvSpPr txBox="1"/>
          <p:nvPr/>
        </p:nvSpPr>
        <p:spPr>
          <a:xfrm>
            <a:off x="6760029" y="3279769"/>
            <a:ext cx="4981303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In 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Impl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: buffers are allocated at initialization time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iconfig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sym_state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symmetric_state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static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        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Not option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ephemeral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keypair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     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Not option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remote_static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Not option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remote_ephemeral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public_key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Not option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preshared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preshared_key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     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Not option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0EF6CF-7F15-47A1-B8CD-180A110D70F0}"/>
              </a:ext>
            </a:extLst>
          </p:cNvPr>
          <p:cNvSpPr txBox="1"/>
          <p:nvPr/>
        </p:nvSpPr>
        <p:spPr>
          <a:xfrm>
            <a:off x="450668" y="5258149"/>
            <a:ext cx="46852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How do we implement? (omitting configs)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eval_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h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mem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Impl.handshake_state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Spec.handshake_state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nc.config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E07E2-C892-4EC7-A04F-0A8D33F90BBB}"/>
              </a:ext>
            </a:extLst>
          </p:cNvPr>
          <p:cNvSpPr txBox="1"/>
          <p:nvPr/>
        </p:nvSpPr>
        <p:spPr>
          <a:xfrm>
            <a:off x="6589951" y="5077651"/>
            <a:ext cx="40176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meta_info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sk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 symmetric key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e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s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915B7-959D-47E2-9836-3A3BE2481CBD}"/>
              </a:ext>
            </a:extLst>
          </p:cNvPr>
          <p:cNvSpPr txBox="1"/>
          <p:nvPr/>
        </p:nvSpPr>
        <p:spPr>
          <a:xfrm>
            <a:off x="510899" y="6277980"/>
            <a:ext cx="882256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eval_</a:t>
            </a:r>
            <a:r>
              <a:rPr lang="en-US" sz="1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handshake_state</a:t>
            </a:r>
            <a:r>
              <a:rPr lang="en-US" sz="1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h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mem </a:t>
            </a:r>
            <a:r>
              <a:rPr lang="en-US" sz="1200" dirty="0">
                <a:solidFill>
                  <a:srgbClr val="267F99"/>
                </a:solidFill>
                <a:latin typeface="Consolas" panose="020B0609020204030204" pitchFamily="49" charset="0"/>
              </a:rPr>
              <a:t>-&gt; </a:t>
            </a:r>
            <a:r>
              <a:rPr lang="en-US" sz="1200" dirty="0" err="1">
                <a:solidFill>
                  <a:srgbClr val="267F99"/>
                </a:solidFill>
                <a:latin typeface="Consolas" panose="020B0609020204030204" pitchFamily="49" charset="0"/>
              </a:rPr>
              <a:t>meta_info</a:t>
            </a:r>
            <a:r>
              <a:rPr lang="en-US" sz="12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Impl.handshake_state</a:t>
            </a:r>
            <a:r>
              <a:rPr lang="en-US" sz="1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Spec.handshake_state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253EA-3267-41F9-A240-1C6F4654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wn Arrow 19">
            <a:extLst>
              <a:ext uri="{FF2B5EF4-FFF2-40B4-BE49-F238E27FC236}">
                <a16:creationId xmlns:a16="http://schemas.microsoft.com/office/drawing/2014/main" id="{174ADA5A-EBBF-4C3B-A2B2-DD1B61742284}"/>
              </a:ext>
            </a:extLst>
          </p:cNvPr>
          <p:cNvSpPr/>
          <p:nvPr/>
        </p:nvSpPr>
        <p:spPr bwMode="auto">
          <a:xfrm>
            <a:off x="5960432" y="2009268"/>
            <a:ext cx="213756" cy="54032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7DB754-3433-BD43-8EAB-B85DED681FF2}"/>
              </a:ext>
            </a:extLst>
          </p:cNvPr>
          <p:cNvSpPr/>
          <p:nvPr/>
        </p:nvSpPr>
        <p:spPr bwMode="auto">
          <a:xfrm>
            <a:off x="2995560" y="3749749"/>
            <a:ext cx="3938331" cy="671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EverCrypt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6202CB-C73D-9F4B-AF87-D3A549225A2B}"/>
              </a:ext>
            </a:extLst>
          </p:cNvPr>
          <p:cNvSpPr/>
          <p:nvPr/>
        </p:nvSpPr>
        <p:spPr bwMode="auto">
          <a:xfrm>
            <a:off x="2995559" y="4716622"/>
            <a:ext cx="1848593" cy="671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HACL*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(Poly1305, Curve25519, Chacha20, etc.)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ABF6A-D8EE-1C44-BDE6-4A441D151F81}"/>
              </a:ext>
            </a:extLst>
          </p:cNvPr>
          <p:cNvSpPr/>
          <p:nvPr/>
        </p:nvSpPr>
        <p:spPr bwMode="auto">
          <a:xfrm>
            <a:off x="5085298" y="4716622"/>
            <a:ext cx="1848593" cy="671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ValeCrypt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(Poly1305, Curve25519)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7CCACB-EF35-2440-8C48-755DC8B1EC08}"/>
              </a:ext>
            </a:extLst>
          </p:cNvPr>
          <p:cNvSpPr/>
          <p:nvPr/>
        </p:nvSpPr>
        <p:spPr bwMode="auto">
          <a:xfrm>
            <a:off x="7216475" y="3749750"/>
            <a:ext cx="2035339" cy="671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EverParse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FCB2415A-4502-8647-8952-089933EA1788}"/>
              </a:ext>
            </a:extLst>
          </p:cNvPr>
          <p:cNvSpPr/>
          <p:nvPr/>
        </p:nvSpPr>
        <p:spPr bwMode="auto">
          <a:xfrm>
            <a:off x="4067917" y="3209420"/>
            <a:ext cx="213756" cy="54032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805ECC8-4F74-CF48-8EA1-3E4D728FB088}"/>
              </a:ext>
            </a:extLst>
          </p:cNvPr>
          <p:cNvSpPr/>
          <p:nvPr/>
        </p:nvSpPr>
        <p:spPr bwMode="auto">
          <a:xfrm>
            <a:off x="8127266" y="3209419"/>
            <a:ext cx="213756" cy="54032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48207D2-244F-BB4C-8851-64766D9FA6BF}"/>
              </a:ext>
            </a:extLst>
          </p:cNvPr>
          <p:cNvSpPr/>
          <p:nvPr/>
        </p:nvSpPr>
        <p:spPr bwMode="auto">
          <a:xfrm>
            <a:off x="5969958" y="3209419"/>
            <a:ext cx="213756" cy="54032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8C4052-584B-6E40-BEBF-A9951E119ADC}"/>
              </a:ext>
            </a:extLst>
          </p:cNvPr>
          <p:cNvSpPr txBox="1"/>
          <p:nvPr/>
        </p:nvSpPr>
        <p:spPr>
          <a:xfrm>
            <a:off x="2935610" y="3260383"/>
            <a:ext cx="1239185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record layer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A2485E-7427-4B4A-8823-2E0417969A75}"/>
              </a:ext>
            </a:extLst>
          </p:cNvPr>
          <p:cNvSpPr txBox="1"/>
          <p:nvPr/>
        </p:nvSpPr>
        <p:spPr>
          <a:xfrm>
            <a:off x="4734054" y="3234900"/>
            <a:ext cx="1458579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key derivation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BEB46D-232D-B741-B46A-C4BD0357955E}"/>
              </a:ext>
            </a:extLst>
          </p:cNvPr>
          <p:cNvSpPr txBox="1"/>
          <p:nvPr/>
        </p:nvSpPr>
        <p:spPr>
          <a:xfrm>
            <a:off x="8220986" y="3163433"/>
            <a:ext cx="1736950" cy="6832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message parsing &amp;</a:t>
            </a:r>
            <a:b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formatting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CBA44494-1035-D448-B011-6184F0478160}"/>
              </a:ext>
            </a:extLst>
          </p:cNvPr>
          <p:cNvSpPr/>
          <p:nvPr/>
        </p:nvSpPr>
        <p:spPr bwMode="auto">
          <a:xfrm>
            <a:off x="4067917" y="4420974"/>
            <a:ext cx="213756" cy="29564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47C880C3-A157-DD4C-AF0B-86AD4A20354B}"/>
              </a:ext>
            </a:extLst>
          </p:cNvPr>
          <p:cNvSpPr/>
          <p:nvPr/>
        </p:nvSpPr>
        <p:spPr bwMode="auto">
          <a:xfrm>
            <a:off x="5938342" y="4420974"/>
            <a:ext cx="213756" cy="29564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E7AC5BD8-B27F-8447-BFE8-3499C54EF0A9}"/>
              </a:ext>
            </a:extLst>
          </p:cNvPr>
          <p:cNvSpPr/>
          <p:nvPr/>
        </p:nvSpPr>
        <p:spPr bwMode="auto">
          <a:xfrm rot="16200000">
            <a:off x="4857849" y="4947608"/>
            <a:ext cx="213756" cy="24114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DD2D1-FB1A-4920-8A12-EFD0B1F5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34950"/>
            <a:ext cx="11858625" cy="1344613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cs typeface="Calibri Light"/>
              </a:rPr>
              <a:t>Everest: Verified Components for the HTTPS Ecosystem</a:t>
            </a:r>
            <a:endParaRPr lang="en-US"/>
          </a:p>
        </p:txBody>
      </p:sp>
      <p:sp>
        <p:nvSpPr>
          <p:cNvPr id="36" name="Triangle 2">
            <a:extLst>
              <a:ext uri="{FF2B5EF4-FFF2-40B4-BE49-F238E27FC236}">
                <a16:creationId xmlns:a16="http://schemas.microsoft.com/office/drawing/2014/main" id="{D6E2D4F9-DE6E-45C0-8451-B532F6863FDA}"/>
              </a:ext>
            </a:extLst>
          </p:cNvPr>
          <p:cNvSpPr/>
          <p:nvPr/>
        </p:nvSpPr>
        <p:spPr bwMode="auto">
          <a:xfrm>
            <a:off x="2995560" y="894011"/>
            <a:ext cx="6256254" cy="120098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cs typeface="Calibri"/>
              </a:rPr>
              <a:t>High-Level Libraries: </a:t>
            </a:r>
            <a:r>
              <a:rPr lang="en-US" sz="2000" b="1">
                <a:solidFill>
                  <a:schemeClr val="accent2">
                    <a:lumMod val="50000"/>
                  </a:schemeClr>
                </a:solidFill>
                <a:cs typeface="Calibri"/>
              </a:rPr>
              <a:t>Noise*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7204C-CB80-46B8-B22D-BBEEC5A06107}"/>
              </a:ext>
            </a:extLst>
          </p:cNvPr>
          <p:cNvSpPr/>
          <p:nvPr/>
        </p:nvSpPr>
        <p:spPr bwMode="auto">
          <a:xfrm>
            <a:off x="2995560" y="2549598"/>
            <a:ext cx="6252906" cy="71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cs typeface="Calibri" panose="020F0502020204030204"/>
              </a:rPr>
              <a:t>Protocols: miTLS 1.3/QUIC/Signal/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Calibri" panose="020F0502020204030204"/>
              </a:rPr>
              <a:t>Noise*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6A927-8862-495B-BB65-D68D418F9AA6}"/>
              </a:ext>
            </a:extLst>
          </p:cNvPr>
          <p:cNvSpPr txBox="1"/>
          <p:nvPr/>
        </p:nvSpPr>
        <p:spPr>
          <a:xfrm>
            <a:off x="278034" y="5529302"/>
            <a:ext cx="11065381" cy="544765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cs typeface="Calibri"/>
              </a:rPr>
              <a:t>Formal methods: </a:t>
            </a:r>
            <a:r>
              <a:rPr lang="en-US" dirty="0">
                <a:cs typeface="Calibri"/>
              </a:rPr>
              <a:t>formally specify how components should behave and </a:t>
            </a:r>
            <a:r>
              <a:rPr lang="en-US" i="1" dirty="0">
                <a:cs typeface="Calibri"/>
              </a:rPr>
              <a:t>prove</a:t>
            </a:r>
            <a:r>
              <a:rPr lang="en-US" dirty="0">
                <a:cs typeface="Calibri"/>
              </a:rPr>
              <a:t> they satisfy those properties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609A89-33D9-4452-B555-23D009B90FB4}"/>
              </a:ext>
            </a:extLst>
          </p:cNvPr>
          <p:cNvGrpSpPr/>
          <p:nvPr/>
        </p:nvGrpSpPr>
        <p:grpSpPr>
          <a:xfrm>
            <a:off x="45403" y="842121"/>
            <a:ext cx="2858198" cy="2635624"/>
            <a:chOff x="45403" y="842121"/>
            <a:chExt cx="2858198" cy="2635624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F32D43CA-2693-4D67-9067-37A9E9432776}"/>
                </a:ext>
              </a:extLst>
            </p:cNvPr>
            <p:cNvSpPr/>
            <p:nvPr/>
          </p:nvSpPr>
          <p:spPr>
            <a:xfrm>
              <a:off x="2503551" y="842121"/>
              <a:ext cx="400050" cy="263562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1C2938-5933-4660-BE58-04A638D30038}"/>
                </a:ext>
              </a:extLst>
            </p:cNvPr>
            <p:cNvSpPr txBox="1"/>
            <p:nvPr/>
          </p:nvSpPr>
          <p:spPr>
            <a:xfrm>
              <a:off x="45403" y="1721240"/>
              <a:ext cx="2620629" cy="5724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 b="1" dirty="0">
                  <a:cs typeface="Calibri"/>
                </a:rPr>
                <a:t>We focus on this part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71A1441-F50C-48F9-B017-16D6291CD0DA}"/>
              </a:ext>
            </a:extLst>
          </p:cNvPr>
          <p:cNvSpPr txBox="1"/>
          <p:nvPr/>
        </p:nvSpPr>
        <p:spPr>
          <a:xfrm>
            <a:off x="278033" y="6004431"/>
            <a:ext cx="11065381" cy="794064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cs typeface="Calibri"/>
              </a:rPr>
              <a:t>A lot of protocols! </a:t>
            </a:r>
            <a:r>
              <a:rPr lang="en-US" dirty="0">
                <a:cs typeface="Calibri"/>
              </a:rPr>
              <a:t>Systematic results? Noise covers 59+ protocols used in WhatsApp, </a:t>
            </a:r>
            <a:r>
              <a:rPr lang="en-US" dirty="0" err="1">
                <a:cs typeface="Calibri"/>
              </a:rPr>
              <a:t>Wireguard</a:t>
            </a:r>
            <a:r>
              <a:rPr lang="en-US" dirty="0">
                <a:cs typeface="Calibri"/>
              </a:rPr>
              <a:t>, Signal, Facebook Messenger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91A919-2157-4BA8-A793-37ED534224C4}"/>
              </a:ext>
            </a:extLst>
          </p:cNvPr>
          <p:cNvGrpSpPr/>
          <p:nvPr/>
        </p:nvGrpSpPr>
        <p:grpSpPr>
          <a:xfrm>
            <a:off x="313994" y="3688416"/>
            <a:ext cx="9125280" cy="1778871"/>
            <a:chOff x="313994" y="3688416"/>
            <a:chExt cx="9125280" cy="17788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CCC06D-18A3-4227-8C1D-68379BBC3AB9}"/>
                </a:ext>
              </a:extLst>
            </p:cNvPr>
            <p:cNvSpPr txBox="1"/>
            <p:nvPr/>
          </p:nvSpPr>
          <p:spPr>
            <a:xfrm>
              <a:off x="313994" y="3842227"/>
              <a:ext cx="2620629" cy="162506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cs typeface="Calibri"/>
                </a:rPr>
                <a:t>Memory and type safety (buffer overflows, dangling pointers...), functional correctness (optimized implementations are "correct"), side channels...</a:t>
              </a:r>
              <a:endParaRPr lang="en-US" sz="1600">
                <a:cs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54408-B8CA-4C23-8BCD-228C4C7FA6CE}"/>
                </a:ext>
              </a:extLst>
            </p:cNvPr>
            <p:cNvSpPr/>
            <p:nvPr/>
          </p:nvSpPr>
          <p:spPr>
            <a:xfrm>
              <a:off x="2733675" y="3688416"/>
              <a:ext cx="6705599" cy="17750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228C2-926B-46E6-AA8B-5CD6F3706E58}"/>
              </a:ext>
            </a:extLst>
          </p:cNvPr>
          <p:cNvGrpSpPr/>
          <p:nvPr/>
        </p:nvGrpSpPr>
        <p:grpSpPr>
          <a:xfrm>
            <a:off x="2868145" y="2380979"/>
            <a:ext cx="9093937" cy="993672"/>
            <a:chOff x="2868145" y="2380979"/>
            <a:chExt cx="9093937" cy="99367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4904B2-B319-4974-927D-A250E808F1AD}"/>
                </a:ext>
              </a:extLst>
            </p:cNvPr>
            <p:cNvSpPr txBox="1"/>
            <p:nvPr/>
          </p:nvSpPr>
          <p:spPr>
            <a:xfrm>
              <a:off x="9341453" y="2380979"/>
              <a:ext cx="2620629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cs typeface="Calibri"/>
                </a:rPr>
                <a:t>Security (secret data remains secret, message was sent by Alice...)...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E39ACF-02D4-46EA-8B17-402769B7A7E3}"/>
                </a:ext>
              </a:extLst>
            </p:cNvPr>
            <p:cNvSpPr/>
            <p:nvPr/>
          </p:nvSpPr>
          <p:spPr>
            <a:xfrm>
              <a:off x="2868145" y="2487145"/>
              <a:ext cx="6526305" cy="88750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101A4E-39DF-457C-8A72-C957F1507758}"/>
              </a:ext>
            </a:extLst>
          </p:cNvPr>
          <p:cNvGrpSpPr/>
          <p:nvPr/>
        </p:nvGrpSpPr>
        <p:grpSpPr>
          <a:xfrm>
            <a:off x="3755650" y="1018343"/>
            <a:ext cx="7641655" cy="1172967"/>
            <a:chOff x="3755650" y="1018343"/>
            <a:chExt cx="7641655" cy="117296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372616-6F91-4C7A-88EA-0060F156FA95}"/>
                </a:ext>
              </a:extLst>
            </p:cNvPr>
            <p:cNvSpPr txBox="1"/>
            <p:nvPr/>
          </p:nvSpPr>
          <p:spPr>
            <a:xfrm>
              <a:off x="8418088" y="1018343"/>
              <a:ext cx="2979217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cs typeface="Calibri"/>
                </a:rPr>
                <a:t>State machines, long term key storage and validation, session management, safe interface...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D3E136-8C0C-4FFC-B09A-52AA5DC05ACC}"/>
                </a:ext>
              </a:extLst>
            </p:cNvPr>
            <p:cNvSpPr/>
            <p:nvPr/>
          </p:nvSpPr>
          <p:spPr>
            <a:xfrm>
              <a:off x="3755650" y="1303804"/>
              <a:ext cx="4751294" cy="88750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247E-7F30-4A78-BC9B-A357150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3887-B2E1-4A8F-887D-5995059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9347B-9081-407F-BA0C-12FEA8A90FE7}"/>
              </a:ext>
            </a:extLst>
          </p:cNvPr>
          <p:cNvSpPr txBox="1"/>
          <p:nvPr/>
        </p:nvSpPr>
        <p:spPr>
          <a:xfrm>
            <a:off x="913481" y="2107994"/>
            <a:ext cx="117222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does a handshake protocol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Exchange data to have a </a:t>
            </a:r>
            <a:r>
              <a:rPr lang="en-US" b="1" dirty="0"/>
              <a:t>shared secret</a:t>
            </a:r>
            <a:r>
              <a:rPr lang="en-US" dirty="0"/>
              <a:t> to communicate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Various use cases (one-way encryption, authenticated servers, mutual authentication,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Varying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Various protocols, some of them </a:t>
            </a:r>
            <a:r>
              <a:rPr lang="en-US" b="1" dirty="0"/>
              <a:t>very advanced and complex</a:t>
            </a:r>
            <a:r>
              <a:rPr lang="en-US" dirty="0"/>
              <a:t> (ex.: TLS):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Backward compatibility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Cipher suites negotiation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Session resumption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advanced features not needed: </a:t>
            </a:r>
            <a:r>
              <a:rPr lang="en-US" b="1" dirty="0"/>
              <a:t>Noise</a:t>
            </a:r>
            <a:r>
              <a:rPr lang="en-US" dirty="0"/>
              <a:t> family of protocols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4EBB3-DD16-47C7-B0F5-53203439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90-271D-473A-B84A-775102BB0A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16387</Words>
  <Application>Microsoft Macintosh PowerPoint</Application>
  <PresentationFormat>Widescreen</PresentationFormat>
  <Paragraphs>2208</Paragraphs>
  <Slides>71</Slides>
  <Notes>5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Calibri Light</vt:lpstr>
      <vt:lpstr>Consolas</vt:lpstr>
      <vt:lpstr>MathJax_Main</vt:lpstr>
      <vt:lpstr>Segoe UI</vt:lpstr>
      <vt:lpstr>Segoe UI Light</vt:lpstr>
      <vt:lpstr>Office Theme</vt:lpstr>
      <vt:lpstr>Noise*, A Library of Verified High-Performance Secure Channel Protocol Implementations</vt:lpstr>
      <vt:lpstr>PowerPoint Presentation</vt:lpstr>
      <vt:lpstr>PowerPoint Presentation</vt:lpstr>
      <vt:lpstr>Formal verification</vt:lpstr>
      <vt:lpstr>PowerPoint Presentation</vt:lpstr>
      <vt:lpstr>PowerPoint Presentation</vt:lpstr>
      <vt:lpstr>PowerPoint Presentation</vt:lpstr>
      <vt:lpstr>Everest: Verified Components for the HTTPS Ecosystem</vt:lpstr>
      <vt:lpstr>What is Noise?</vt:lpstr>
      <vt:lpstr>Noise Protocol Framework : Examples</vt:lpstr>
      <vt:lpstr>Noise Protocol Example: IKpsk2</vt:lpstr>
      <vt:lpstr>PowerPoint Presentation</vt:lpstr>
      <vt:lpstr>PowerPoint Presentation</vt:lpstr>
      <vt:lpstr>Formal Functional Specification of Noise</vt:lpstr>
      <vt:lpstr>Shallow embedding in Low*</vt:lpstr>
      <vt:lpstr>Target code</vt:lpstr>
      <vt:lpstr>Hybrid Embeddings</vt:lpstr>
      <vt:lpstr>PowerPoint Presentation</vt:lpstr>
      <vt:lpstr>Tweaking Control-Flow and Types</vt:lpstr>
      <vt:lpstr>PowerPoint Presentation</vt:lpstr>
      <vt:lpstr>PowerPoint Presentation</vt:lpstr>
      <vt:lpstr>High-Level API</vt:lpstr>
      <vt:lpstr>PowerPoint Presentation</vt:lpstr>
      <vt:lpstr>Meta-Programmed State Machine</vt:lpstr>
      <vt:lpstr>PowerPoint Presentation</vt:lpstr>
      <vt:lpstr>PowerPoint Presentation</vt:lpstr>
      <vt:lpstr>Devices and Peers (IKpsk2)</vt:lpstr>
      <vt:lpstr>PowerPoint Presentation</vt:lpstr>
      <vt:lpstr>Key Storage and Validation</vt:lpstr>
      <vt:lpstr>PowerPoint Presentation</vt:lpstr>
      <vt:lpstr>Message Encapsulation – Security Levels</vt:lpstr>
      <vt:lpstr>Message Encapsulation – Security Levels</vt:lpstr>
      <vt:lpstr>PowerPoint Presentation</vt:lpstr>
      <vt:lpstr>Generated Code (IKpsk2)</vt:lpstr>
      <vt:lpstr>Performance</vt:lpstr>
      <vt:lpstr>PowerPoint Presentation</vt:lpstr>
      <vt:lpstr>A primer on Dolev-Yao</vt:lpstr>
      <vt:lpstr>From Noise levels to Dolev-Yao predicates </vt:lpstr>
      <vt:lpstr>A brief proof overview</vt:lpstr>
      <vt:lpstr>Message Encapsulation – Security Levels</vt:lpstr>
      <vt:lpstr>Conclusion</vt:lpstr>
      <vt:lpstr>Security Analysis - Dolev-Yao*</vt:lpstr>
      <vt:lpstr>PowerPoint Presentation</vt:lpstr>
      <vt:lpstr>Security Analysis - Example</vt:lpstr>
      <vt:lpstr>Security Analysis: can_flow</vt:lpstr>
      <vt:lpstr>Security Analysis – Security Predicates</vt:lpstr>
      <vt:lpstr>PowerPoint Presentation</vt:lpstr>
      <vt:lpstr>PowerPoint Presentation</vt:lpstr>
      <vt:lpstr>PowerPoint Presentation</vt:lpstr>
      <vt:lpstr>Security Analysis - Example</vt:lpstr>
      <vt:lpstr>Security Analysis - Example</vt:lpstr>
      <vt:lpstr>PowerPoint Presentation</vt:lpstr>
      <vt:lpstr>Security Analysis: Annotating the Types</vt:lpstr>
      <vt:lpstr>Security Analysis: can_flow</vt:lpstr>
      <vt:lpstr>Security Analysis : Noise Security Goals</vt:lpstr>
      <vt:lpstr>Security Analysis : API</vt:lpstr>
      <vt:lpstr>Linked Lists and Automated Framing</vt:lpstr>
      <vt:lpstr>Noise Patterns: IKpsk2</vt:lpstr>
      <vt:lpstr>Noise Patterns: IKpsk2</vt:lpstr>
      <vt:lpstr>PowerPoint Presentation</vt:lpstr>
      <vt:lpstr>Noise Protocol Framework : Examples</vt:lpstr>
      <vt:lpstr>Formal Functional Specification of Noise</vt:lpstr>
      <vt:lpstr>Shallow embedding in Low*</vt:lpstr>
      <vt:lpstr>PowerPoint Presentation</vt:lpstr>
      <vt:lpstr>Example: send_message_tokens (simplified)</vt:lpstr>
      <vt:lpstr>Example: send SS</vt:lpstr>
      <vt:lpstr>PowerPoint Presentation</vt:lpstr>
      <vt:lpstr>Meta-Programmed State Machine</vt:lpstr>
      <vt:lpstr>Message Encapsulation – Security Levels</vt:lpstr>
      <vt:lpstr>Message Encapsulation – Security Levels</vt:lpstr>
      <vt:lpstr>State Meta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Noise*, A Library of Verified High-Performance Secure Channel Protocol Implementations</dc:title>
  <dc:creator>Son Ho</dc:creator>
  <cp:lastModifiedBy>Jonathan Protzenko</cp:lastModifiedBy>
  <cp:revision>1918</cp:revision>
  <dcterms:created xsi:type="dcterms:W3CDTF">2021-06-24T10:18:14Z</dcterms:created>
  <dcterms:modified xsi:type="dcterms:W3CDTF">2021-09-30T18:02:38Z</dcterms:modified>
</cp:coreProperties>
</file>