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84" r:id="rId5"/>
    <p:sldId id="268" r:id="rId6"/>
    <p:sldId id="267" r:id="rId7"/>
    <p:sldId id="272" r:id="rId8"/>
    <p:sldId id="273" r:id="rId9"/>
    <p:sldId id="258" r:id="rId10"/>
    <p:sldId id="264" r:id="rId11"/>
    <p:sldId id="263" r:id="rId12"/>
    <p:sldId id="265" r:id="rId13"/>
    <p:sldId id="277" r:id="rId14"/>
    <p:sldId id="271" r:id="rId15"/>
    <p:sldId id="269" r:id="rId16"/>
    <p:sldId id="270" r:id="rId17"/>
    <p:sldId id="274" r:id="rId18"/>
    <p:sldId id="275" r:id="rId19"/>
    <p:sldId id="276" r:id="rId20"/>
    <p:sldId id="278" r:id="rId21"/>
    <p:sldId id="283" r:id="rId22"/>
    <p:sldId id="279" r:id="rId23"/>
    <p:sldId id="280" r:id="rId24"/>
    <p:sldId id="262" r:id="rId25"/>
    <p:sldId id="285" r:id="rId26"/>
    <p:sldId id="286" r:id="rId27"/>
    <p:sldId id="287" r:id="rId28"/>
    <p:sldId id="289" r:id="rId29"/>
    <p:sldId id="296" r:id="rId30"/>
    <p:sldId id="297" r:id="rId31"/>
    <p:sldId id="290" r:id="rId32"/>
    <p:sldId id="291" r:id="rId33"/>
    <p:sldId id="292" r:id="rId34"/>
    <p:sldId id="293" r:id="rId35"/>
    <p:sldId id="294" r:id="rId36"/>
    <p:sldId id="295" r:id="rId37"/>
    <p:sldId id="298" r:id="rId38"/>
    <p:sldId id="281" r:id="rId39"/>
    <p:sldId id="2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AF9"/>
    <a:srgbClr val="A27EEB"/>
    <a:srgbClr val="F27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6"/>
    <p:restoredTop sz="94807"/>
  </p:normalViewPr>
  <p:slideViewPr>
    <p:cSldViewPr snapToGrid="0">
      <p:cViewPr varScale="1">
        <p:scale>
          <a:sx n="124" d="100"/>
          <a:sy n="124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F2AB2-9D5A-C138-5BD6-C5ED27CBA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306F-ED9E-3C57-99F5-3754F74BE8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EB01-21FC-2E4B-892A-C9223198339B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0E4C1-CB55-DCC1-2956-8D7DC541D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A6120-ECD4-1732-1E2B-99AF31EA5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7EB89-ABDF-A840-B9C2-0C45E1434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CFA04-4378-7E42-97A4-8253A5A4EA16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710A-BE41-BD4B-B470-6B1D4945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project </a:t>
            </a:r>
            <a:r>
              <a:rPr lang="en-US" dirty="0" err="1"/>
              <a:t>everest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710A-BE41-BD4B-B470-6B1D4945F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710A-BE41-BD4B-B470-6B1D4945F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post-WW2, generous family, housing benefits, social security,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710A-BE41-BD4B-B470-6B1D4945F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post-WW2, generous family, housing benefits, social security,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710A-BE41-BD4B-B470-6B1D4945F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6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elliptic curve just a critical as the income tax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both cases, it’s critical software and it deserves the same level of care and attention in both cases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been doing that for crypto for a while, now merely looking at a different flavor of critical software, need to show it correct in both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710A-BE41-BD4B-B470-6B1D4945F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FA9C-4168-90C5-BFF3-90463A43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0E5E6-F2C7-D3D3-E2E5-DA2F56CF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B978E-16DB-A5EF-1E4E-44050993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5FAD-E219-6E67-A3AC-A3E4DE50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3283-39B5-4E75-D1FE-F7BB2616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1884-87AE-12A1-F277-03BD737C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EB844-6F1D-1A01-0CD4-D464FCFF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6A9B-03FC-F1D6-1854-F0C013FD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01CCC-4D1E-F711-8330-2E560F08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79758-A5F2-E537-FD70-C3E1CE66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FFC76-0C66-1FF1-898B-AB053A0E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44D54-9073-C1F2-55BD-CED92448E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C0A1-FCBB-395C-1AD0-B3EB5C7D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AF771-41F3-C9A3-1039-B45D80AF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B16E-AF7B-6815-7B0C-917F4676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EB83-0299-4C68-5DFA-5D44A65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2311-B24B-772D-62B5-DEA16391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9DDB2-3FE8-8A5B-3DEC-FB74B5B7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BC94-8242-2CDA-ECCB-BA0EF7B1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3E7B-5C28-1629-8E6C-32263453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3B17-F6B5-E249-5F7E-71E99B67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4150D-E377-759A-3661-A9CF811B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3286-8D69-B8C3-B339-A3912C17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D4B50-BC65-5E52-C3F5-50AD9640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BE21-41C5-2C8F-5FD0-75F4F916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1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AE03-0CB5-3B88-10A3-390101F3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26F1-01E0-8E42-D211-B8046659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B6EF4-11D0-EE6D-3476-D855C68A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F3182-33C8-1155-5226-8EAA7C33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159CB-1E50-2741-6FF6-C9FB0C9B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6653B-7CFD-7C8B-09E2-C6EA5F2F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FF71-5B8F-9498-3884-44A1A25A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73034-533C-2ED0-7309-8D6C3DFD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1FD03-E2F2-FDF3-994F-A3BFB9FCA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A315E-2C45-443B-FDB5-EFD23669F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A94DB-D9EF-1548-2600-3877E24C1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3D4DA-E28E-FAA6-72E5-F7CDBAB0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81529-335B-D63C-9FBA-546D0FE7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E7D3E-0851-3B2B-BBD7-033A7F65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CBD9-6733-687A-BF0E-2C1A92F3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DDD83-543D-FD58-52F2-F1AA1DEB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71638-196B-8EFD-9D6D-0221D749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BEE15-B7FB-9901-9A3B-92EFE0CD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D5E84-D04B-33F7-5578-3FDCA47D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63C56-B5D0-B298-4419-963BC369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D26E9-8426-7842-C1C8-A56CE5F9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52F0-42D4-D17C-DED7-7A1C676D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6030-A37F-6DFE-0986-061954A4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D0214-C105-CBCF-037E-575059E27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1A646-22D8-9A87-FF18-B234B91B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5A67B-9089-CDF7-8919-9A915F11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EEF10-C512-8F00-7F71-CEEA2827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0161-C9F6-A080-817A-D6AA3D1F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17560-AAC3-258F-8B65-D990AFB99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584E3-635F-04B7-727A-EDCCE3D55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12D9B-3583-3BD7-739F-1BA9C9A6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E89E5-AD77-8AE2-A136-15C9B4BC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8F1F-6CE8-F67D-E2D4-A9B3303D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8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272CB-F9A4-75DE-8F5C-0A9CEE33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CF3C-875F-FEFB-AAA8-813E437E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8209-272A-FA3E-1979-131774898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BD92-7E42-1148-BE3D-AEFEC17D177F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ABBE0-D318-6D2D-4396-9826B0D10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CDB30-EDD9-50E4-23A9-2B60E2675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268-A927-D645-9DF2-DE1F78A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69C1C-0FFF-6FFD-680E-D6B2A9DA1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Formal Computational Law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7FC377-EFB5-A4F7-6ABE-D603727CF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Protzenko (Microsoft Research)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3DCD2-6931-0736-B8BD-41DD30E89160}"/>
              </a:ext>
            </a:extLst>
          </p:cNvPr>
          <p:cNvSpPr txBox="1"/>
          <p:nvPr/>
        </p:nvSpPr>
        <p:spPr>
          <a:xfrm>
            <a:off x="8363164" y="6400800"/>
            <a:ext cx="382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Online Logic Seminar / Oct 13</a:t>
            </a:r>
            <a:r>
              <a:rPr lang="en-US" i="1" baseline="30000" dirty="0"/>
              <a:t>th</a:t>
            </a:r>
            <a:r>
              <a:rPr lang="en-US" i="1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4189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F81A3CF-1078-40D2-E0F4-2DCB18C9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1120292" y="1702190"/>
            <a:ext cx="4975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Segoe Pro Display Semibold" panose="020B0502040504020203" pitchFamily="34" charset="0"/>
              </a:rPr>
              <a:t>These four stories are all identical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5397B6-9798-373E-46A0-0985F47B0518}"/>
              </a:ext>
            </a:extLst>
          </p:cNvPr>
          <p:cNvCxnSpPr/>
          <p:nvPr/>
        </p:nvCxnSpPr>
        <p:spPr>
          <a:xfrm>
            <a:off x="881999" y="1876051"/>
            <a:ext cx="0" cy="2514600"/>
          </a:xfrm>
          <a:prstGeom prst="line">
            <a:avLst/>
          </a:prstGeom>
          <a:ln w="76200">
            <a:gradFill>
              <a:gsLst>
                <a:gs pos="0">
                  <a:srgbClr val="F27926"/>
                </a:gs>
                <a:gs pos="35000">
                  <a:srgbClr val="A27EEB"/>
                </a:gs>
                <a:gs pos="100000">
                  <a:srgbClr val="25AAF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2F0D6EC-C608-B8E1-1F5A-1EF8BD62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2" y="323264"/>
            <a:ext cx="901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7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Legal-Technical 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824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o Display SemiLight" panose="020B0402040204020203" pitchFamily="34" charset="0"/>
              </a:rPr>
              <a:t>The law must be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implemented</a:t>
            </a:r>
            <a:r>
              <a:rPr lang="en-US" sz="2400" b="1" i="1" dirty="0">
                <a:latin typeface="Segoe Pro Display SemiLight" panose="020B0402040204020203" pitchFamily="34" charset="0"/>
              </a:rPr>
              <a:t> </a:t>
            </a:r>
            <a:r>
              <a:rPr lang="en-US" sz="2400" dirty="0">
                <a:latin typeface="Segoe Pro Display SemiLight" panose="020B0402040204020203" pitchFamily="34" charset="0"/>
              </a:rPr>
              <a:t>by legal experts who are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ill-equipped</a:t>
            </a:r>
            <a:r>
              <a:rPr lang="en-US" sz="2400" dirty="0">
                <a:latin typeface="Segoe Pro Display SemiLight" panose="020B0402040204020203" pitchFamily="34" charset="0"/>
              </a:rPr>
              <a:t> and thus produce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opaque</a:t>
            </a:r>
            <a:r>
              <a:rPr lang="en-US" sz="2400" dirty="0">
                <a:latin typeface="Segoe Pro Display SemiLight" panose="020B0402040204020203" pitchFamily="34" charset="0"/>
              </a:rPr>
              <a:t> and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unaccountable</a:t>
            </a:r>
            <a:r>
              <a:rPr lang="en-US" sz="2400" dirty="0">
                <a:latin typeface="Segoe Pro Display SemiLight" panose="020B0402040204020203" pitchFamily="34" charset="0"/>
              </a:rPr>
              <a:t> implementations.</a:t>
            </a:r>
          </a:p>
          <a:p>
            <a:endParaRPr lang="en-US" sz="2400" b="1" i="1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These situations demand a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distinction</a:t>
            </a:r>
            <a:r>
              <a:rPr lang="en-US" sz="2400" dirty="0">
                <a:latin typeface="Segoe Pro Display SemiLight" panose="020B0402040204020203" pitchFamily="34" charset="0"/>
              </a:rPr>
              <a:t> between the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intended behavior</a:t>
            </a:r>
            <a:r>
              <a:rPr lang="en-US" sz="2400" dirty="0">
                <a:latin typeface="Segoe Pro Display SemiLight" panose="020B0402040204020203" pitchFamily="34" charset="0"/>
              </a:rPr>
              <a:t> and its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implementation</a:t>
            </a:r>
            <a:r>
              <a:rPr lang="en-US" sz="2400" dirty="0">
                <a:latin typeface="Segoe Pro Display SemiLight" panose="020B0402040204020203" pitchFamily="34" charset="0"/>
              </a:rPr>
              <a:t>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This is formal verification (</a:t>
            </a:r>
            <a:r>
              <a:rPr lang="en-US" sz="2400" dirty="0" err="1">
                <a:latin typeface="Segoe Pro Display SemiLight" panose="020B0402040204020203" pitchFamily="34" charset="0"/>
              </a:rPr>
              <a:t>cf</a:t>
            </a:r>
            <a:r>
              <a:rPr lang="en-US" sz="2400" dirty="0">
                <a:latin typeface="Segoe Pro Display SemiLight" panose="020B0402040204020203" pitchFamily="34" charset="0"/>
              </a:rPr>
              <a:t> Everest): showing that the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code exhibits the correct behavior</a:t>
            </a:r>
          </a:p>
        </p:txBody>
      </p:sp>
    </p:spTree>
    <p:extLst>
      <p:ext uri="{BB962C8B-B14F-4D97-AF65-F5344CB8AC3E}">
        <p14:creationId xmlns:p14="http://schemas.microsoft.com/office/powerpoint/2010/main" val="154428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Computational Law is Everywhere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824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o Display SemiLight" panose="020B0402040204020203" pitchFamily="34" charset="0"/>
              </a:rPr>
              <a:t>Many parts of the law are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not</a:t>
            </a:r>
            <a:r>
              <a:rPr lang="en-US" sz="2400" dirty="0">
                <a:latin typeface="Segoe Pro Display SemiLight" panose="020B0402040204020203" pitchFamily="34" charset="0"/>
              </a:rPr>
              <a:t> intended to be ambiguous! They’re only plagued with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bad implementations</a:t>
            </a:r>
            <a:r>
              <a:rPr lang="en-US" sz="2400" b="1" i="1" dirty="0">
                <a:latin typeface="Segoe Pro Display SemiLight" panose="020B0402040204020203" pitchFamily="34" charset="0"/>
              </a:rPr>
              <a:t>.</a:t>
            </a:r>
            <a:br>
              <a:rPr lang="en-US" sz="2400" dirty="0">
                <a:latin typeface="Segoe Pro Display SemiLight" panose="020B0402040204020203" pitchFamily="34" charset="0"/>
              </a:rPr>
            </a:br>
            <a:br>
              <a:rPr lang="en-US" sz="2400" dirty="0">
                <a:latin typeface="Segoe Pro Display SemiLight" panose="020B0402040204020203" pitchFamily="34" charset="0"/>
              </a:rPr>
            </a:br>
            <a:r>
              <a:rPr lang="en-US" sz="2400" dirty="0">
                <a:latin typeface="Segoe Pro Display SemiLight" panose="020B0402040204020203" pitchFamily="34" charset="0"/>
              </a:rPr>
              <a:t>- Tax law: personal, corporate…</a:t>
            </a:r>
            <a:br>
              <a:rPr lang="en-US" sz="2400" dirty="0">
                <a:latin typeface="Segoe Pro Display SemiLight" panose="020B0402040204020203" pitchFamily="34" charset="0"/>
              </a:rPr>
            </a:br>
            <a:r>
              <a:rPr lang="en-US" sz="2400" dirty="0">
                <a:latin typeface="Segoe Pro Display SemiLight" panose="020B0402040204020203" pitchFamily="34" charset="0"/>
              </a:rPr>
              <a:t>- Welfare: retirement pensions, social benefits…</a:t>
            </a:r>
            <a:br>
              <a:rPr lang="en-US" sz="2400" dirty="0">
                <a:latin typeface="Segoe Pro Display SemiLight" panose="020B0402040204020203" pitchFamily="34" charset="0"/>
              </a:rPr>
            </a:br>
            <a:r>
              <a:rPr lang="en-US" sz="2400" dirty="0">
                <a:latin typeface="Segoe Pro Display SemiLight" panose="020B0402040204020203" pitchFamily="34" charset="0"/>
              </a:rPr>
              <a:t>- Procedure rules: civil, corporate mergers, IPOs…</a:t>
            </a:r>
          </a:p>
          <a:p>
            <a:r>
              <a:rPr lang="en-US" sz="2400" dirty="0">
                <a:latin typeface="Segoe Pro Display SemiLight" panose="020B0402040204020203" pitchFamily="34" charset="0"/>
              </a:rPr>
              <a:t>- Contract law: sale of goods, rentals &amp; leases, insurance…</a:t>
            </a:r>
          </a:p>
        </p:txBody>
      </p:sp>
    </p:spTree>
    <p:extLst>
      <p:ext uri="{BB962C8B-B14F-4D97-AF65-F5344CB8AC3E}">
        <p14:creationId xmlns:p14="http://schemas.microsoft.com/office/powerpoint/2010/main" val="199751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What is not Computational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82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o Display SemiLight" panose="020B0402040204020203" pitchFamily="34" charset="0"/>
              </a:rPr>
              <a:t>Some parts of the law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intend</a:t>
            </a:r>
            <a:r>
              <a:rPr lang="en-US" sz="2400" b="1" i="1" dirty="0">
                <a:latin typeface="Segoe Pro Display SemiLight" panose="020B0402040204020203" pitchFamily="34" charset="0"/>
              </a:rPr>
              <a:t> </a:t>
            </a:r>
            <a:r>
              <a:rPr lang="en-US" sz="2400" dirty="0">
                <a:latin typeface="Segoe Pro Display SemiLight" panose="020B0402040204020203" pitchFamily="34" charset="0"/>
              </a:rPr>
              <a:t>to leave things to appreciation: tort law, criminal juries – these are not in scope.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Some attempt to use AI to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predict</a:t>
            </a:r>
            <a:r>
              <a:rPr lang="en-US" sz="2400" dirty="0">
                <a:latin typeface="Segoe Pro Display SemiLight" panose="020B0402040204020203" pitchFamily="34" charset="0"/>
              </a:rPr>
              <a:t> the law – terrible idea.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99D19-A35D-95DF-7336-4376C4111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18" y="4374670"/>
            <a:ext cx="7381961" cy="18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2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D6BF3B-53A5-8146-8CBC-198D33B5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1120291" y="1702190"/>
            <a:ext cx="6961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Pro Display Semibold" panose="020B0502040504020203" pitchFamily="34" charset="0"/>
              </a:rPr>
              <a:t>The emerging field of formal computational law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5397B6-9798-373E-46A0-0985F47B0518}"/>
              </a:ext>
            </a:extLst>
          </p:cNvPr>
          <p:cNvCxnSpPr/>
          <p:nvPr/>
        </p:nvCxnSpPr>
        <p:spPr>
          <a:xfrm>
            <a:off x="881999" y="1876051"/>
            <a:ext cx="0" cy="2514600"/>
          </a:xfrm>
          <a:prstGeom prst="line">
            <a:avLst/>
          </a:prstGeom>
          <a:ln w="76200">
            <a:gradFill>
              <a:gsLst>
                <a:gs pos="0">
                  <a:srgbClr val="F27926"/>
                </a:gs>
                <a:gs pos="35000">
                  <a:srgbClr val="A27EEB"/>
                </a:gs>
                <a:gs pos="100000">
                  <a:srgbClr val="25AAF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8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9A61B76-C29B-0406-962F-19F340CA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01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2022: The </a:t>
            </a:r>
            <a:r>
              <a:rPr lang="en-US" sz="4000" b="1" dirty="0" err="1">
                <a:latin typeface="Segoe Pro Display Semibold" panose="020B0502040504020203" pitchFamily="34" charset="0"/>
              </a:rPr>
              <a:t>ProLaLa</a:t>
            </a:r>
            <a:r>
              <a:rPr lang="en-US" sz="4000" b="1" dirty="0">
                <a:latin typeface="Segoe Pro Display Semibold" panose="020B0502040504020203" pitchFamily="34" charset="0"/>
              </a:rPr>
              <a:t>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10172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Programming Languages for the Law</a:t>
            </a:r>
            <a:r>
              <a:rPr lang="en-US" sz="2400" dirty="0">
                <a:latin typeface="Segoe Pro Display SemiLight" panose="020B0402040204020203" pitchFamily="34" charset="0"/>
              </a:rPr>
              <a:t>, affiliated with POPL.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First edition:</a:t>
            </a:r>
            <a:r>
              <a:rPr lang="en-US" sz="2400" dirty="0">
                <a:latin typeface="Segoe Pro Display SemiLight" panose="020B0402040204020203" pitchFamily="34" charset="0"/>
              </a:rPr>
              <a:t> 25 submissions, 60+ people in attendance.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Keynote: </a:t>
            </a:r>
            <a:r>
              <a:rPr lang="en-US" sz="2400" dirty="0">
                <a:latin typeface="Segoe Pro Display SemiLight" panose="020B0402040204020203" pitchFamily="34" charset="0"/>
              </a:rPr>
              <a:t>Programming Languages and Law: A Research Agenda for a New Field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Array of submissions, from Property Law to Business Logic, from Smart Contract DSLs to the Lean Proof Assistant…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endParaRPr lang="en-US" sz="2400" b="1" i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  <a:p>
            <a:endParaRPr lang="en-US" sz="2400" b="1" i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8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Revisiting our Four Stories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B1FC4A-57DD-C91C-8F04-04F1A6D0E161}"/>
              </a:ext>
            </a:extLst>
          </p:cNvPr>
          <p:cNvCxnSpPr>
            <a:cxnSpLocks/>
          </p:cNvCxnSpPr>
          <p:nvPr/>
        </p:nvCxnSpPr>
        <p:spPr>
          <a:xfrm>
            <a:off x="949644" y="5928558"/>
            <a:ext cx="95147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A12CF5-0146-1DBF-4B18-C23B687FC0C5}"/>
              </a:ext>
            </a:extLst>
          </p:cNvPr>
          <p:cNvCxnSpPr>
            <a:cxnSpLocks/>
          </p:cNvCxnSpPr>
          <p:nvPr/>
        </p:nvCxnSpPr>
        <p:spPr>
          <a:xfrm flipV="1">
            <a:off x="949644" y="2344309"/>
            <a:ext cx="0" cy="3600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10045D-78A1-4184-7B5F-DB5D3AF6CC5D}"/>
              </a:ext>
            </a:extLst>
          </p:cNvPr>
          <p:cNvSpPr txBox="1"/>
          <p:nvPr/>
        </p:nvSpPr>
        <p:spPr>
          <a:xfrm>
            <a:off x="1121133" y="2331125"/>
            <a:ext cx="135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difficulty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00C07-D666-062F-8AAA-8C3F52DC3CA2}"/>
              </a:ext>
            </a:extLst>
          </p:cNvPr>
          <p:cNvSpPr txBox="1"/>
          <p:nvPr/>
        </p:nvSpPr>
        <p:spPr>
          <a:xfrm>
            <a:off x="9208935" y="5144494"/>
            <a:ext cx="156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technological solution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B3A50C-4BBE-1724-246C-81CF0F1F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56" y="4486730"/>
            <a:ext cx="709463" cy="7078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5B6158-183B-1F74-B3C8-AA3E65328C95}"/>
              </a:ext>
            </a:extLst>
          </p:cNvPr>
          <p:cNvSpPr txBox="1"/>
          <p:nvPr/>
        </p:nvSpPr>
        <p:spPr>
          <a:xfrm>
            <a:off x="1338401" y="5194616"/>
            <a:ext cx="104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 LFOs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2F59C33-22B4-0EC1-4EA7-2CCB0850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2" y="3642843"/>
            <a:ext cx="843887" cy="8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C9DB78-6A20-DC38-61A0-1B5D69C170DC}"/>
              </a:ext>
            </a:extLst>
          </p:cNvPr>
          <p:cNvSpPr txBox="1"/>
          <p:nvPr/>
        </p:nvSpPr>
        <p:spPr>
          <a:xfrm>
            <a:off x="3324169" y="4559719"/>
            <a:ext cx="104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housing benefits</a:t>
            </a:r>
          </a:p>
        </p:txBody>
      </p:sp>
      <p:pic>
        <p:nvPicPr>
          <p:cNvPr id="1032" name="Picture 8" descr="Invoke, an approved EDI partner of the DGFiP | Invoke">
            <a:extLst>
              <a:ext uri="{FF2B5EF4-FFF2-40B4-BE49-F238E27FC236}">
                <a16:creationId xmlns:a16="http://schemas.microsoft.com/office/drawing/2014/main" id="{0C1152D1-B99D-4061-CEC0-92CA609F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33" y="2654290"/>
            <a:ext cx="1378097" cy="103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8705D3-A3D2-71EB-929F-832480AC27DC}"/>
              </a:ext>
            </a:extLst>
          </p:cNvPr>
          <p:cNvSpPr txBox="1"/>
          <p:nvPr/>
        </p:nvSpPr>
        <p:spPr>
          <a:xfrm>
            <a:off x="5278428" y="3484046"/>
            <a:ext cx="111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income tax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2FF8DC-E23F-42E9-B933-D017D72E9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058" y="2101172"/>
            <a:ext cx="1489526" cy="9923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3CCB1F-3665-E3B4-872F-6BF3AC8821ED}"/>
              </a:ext>
            </a:extLst>
          </p:cNvPr>
          <p:cNvSpPr txBox="1"/>
          <p:nvPr/>
        </p:nvSpPr>
        <p:spPr>
          <a:xfrm>
            <a:off x="8067058" y="3071854"/>
            <a:ext cx="1489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civil procedure</a:t>
            </a:r>
          </a:p>
        </p:txBody>
      </p:sp>
    </p:spTree>
    <p:extLst>
      <p:ext uri="{BB962C8B-B14F-4D97-AF65-F5344CB8AC3E}">
        <p14:creationId xmlns:p14="http://schemas.microsoft.com/office/powerpoint/2010/main" val="127112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79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WA LFOs: a DSL, a data format, and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824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Extensive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legal review </a:t>
            </a:r>
            <a:r>
              <a:rPr lang="en-US" sz="2400" dirty="0">
                <a:latin typeface="Segoe Pro Display SemiLight" panose="020B0402040204020203" pitchFamily="34" charset="0"/>
              </a:rPr>
              <a:t>to classify LFOs with intern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Custom JSON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data format </a:t>
            </a:r>
            <a:r>
              <a:rPr lang="en-US" sz="2400" dirty="0">
                <a:latin typeface="Segoe Pro Display SemiLight" panose="020B0402040204020203" pitchFamily="34" charset="0"/>
              </a:rPr>
              <a:t>that can be consumed by tools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Micro-DSL</a:t>
            </a:r>
            <a:r>
              <a:rPr lang="en-US" sz="2400" dirty="0">
                <a:latin typeface="Segoe Pro Display SemiLight" panose="020B0402040204020203" pitchFamily="34" charset="0"/>
              </a:rPr>
              <a:t> (domain specific language) to express “this LFO applies to this class of infractions”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For more complicated regulations, such as DUIs: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63066-DD55-AA15-91A8-94C34806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870" y="4012026"/>
            <a:ext cx="3439657" cy="11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2" y="2067950"/>
            <a:ext cx="45201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Follow the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structure</a:t>
            </a:r>
            <a:r>
              <a:rPr lang="en-US" sz="2400" dirty="0">
                <a:latin typeface="Segoe Pro Display SemiLight" panose="020B0402040204020203" pitchFamily="34" charset="0"/>
              </a:rPr>
              <a:t> of the legal text via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literate programming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Default calculus to express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defeasibility</a:t>
            </a:r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Verbose syntax </a:t>
            </a:r>
            <a:r>
              <a:rPr lang="en-US" sz="2400" dirty="0">
                <a:latin typeface="Segoe Pro Display SemiLight" panose="020B0402040204020203" pitchFamily="34" charset="0"/>
              </a:rPr>
              <a:t>syntax for lawyers, localized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Compilation to a variety of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backends</a:t>
            </a:r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Proof of soundness </a:t>
            </a:r>
            <a:r>
              <a:rPr lang="en-US" sz="2400" dirty="0">
                <a:latin typeface="Segoe Pro Display SemiLight" panose="020B0402040204020203" pitchFamily="34" charset="0"/>
              </a:rPr>
              <a:t>to make sure programs don’t crash for the wrong reasons</a:t>
            </a:r>
            <a:endParaRPr lang="en-US" sz="2400" b="1" dirty="0">
              <a:latin typeface="Segoe Pro Display SemiLight" panose="020B0402040204020203" pitchFamily="34" charset="0"/>
            </a:endParaRP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endParaRPr lang="en-US" sz="2400" dirty="0">
              <a:latin typeface="Segoe Pro Display SemiLight" panose="020B04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F0F736-C2AB-96DA-C9AB-E5A50E0E0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79"/>
          <a:stretch/>
        </p:blipFill>
        <p:spPr>
          <a:xfrm>
            <a:off x="7492322" y="782876"/>
            <a:ext cx="4520137" cy="5713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C498F-B93F-6794-122A-CBB685B0A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05" y="908315"/>
            <a:ext cx="2524027" cy="836009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C8431235-BAA1-2E7D-3FE0-5C7B34F4C6EE}"/>
              </a:ext>
            </a:extLst>
          </p:cNvPr>
          <p:cNvSpPr/>
          <p:nvPr/>
        </p:nvSpPr>
        <p:spPr>
          <a:xfrm>
            <a:off x="6814159" y="908315"/>
            <a:ext cx="494778" cy="2780778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5BCA93F-D4C3-7D4D-5BEE-CDE7987E1323}"/>
              </a:ext>
            </a:extLst>
          </p:cNvPr>
          <p:cNvSpPr/>
          <p:nvPr/>
        </p:nvSpPr>
        <p:spPr>
          <a:xfrm>
            <a:off x="6814159" y="3898594"/>
            <a:ext cx="494778" cy="2312663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D1C95-F91A-A7BE-FA0B-2C7372CE8FE3}"/>
              </a:ext>
            </a:extLst>
          </p:cNvPr>
          <p:cNvSpPr txBox="1"/>
          <p:nvPr/>
        </p:nvSpPr>
        <p:spPr>
          <a:xfrm>
            <a:off x="5630449" y="2114038"/>
            <a:ext cx="107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legal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1E1DE-AB0E-1CBB-BFB8-022CB6A6C187}"/>
              </a:ext>
            </a:extLst>
          </p:cNvPr>
          <p:cNvSpPr txBox="1"/>
          <p:nvPr/>
        </p:nvSpPr>
        <p:spPr>
          <a:xfrm>
            <a:off x="6056335" y="4870259"/>
            <a:ext cx="6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code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6A4429-D175-B847-E604-29E43DA1E635}"/>
              </a:ext>
            </a:extLst>
          </p:cNvPr>
          <p:cNvSpPr/>
          <p:nvPr/>
        </p:nvSpPr>
        <p:spPr>
          <a:xfrm>
            <a:off x="8520334" y="4392551"/>
            <a:ext cx="1240076" cy="6137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41D362-3E52-B418-D34F-7BF97BD69CB4}"/>
              </a:ext>
            </a:extLst>
          </p:cNvPr>
          <p:cNvSpPr/>
          <p:nvPr/>
        </p:nvSpPr>
        <p:spPr>
          <a:xfrm>
            <a:off x="7575091" y="5444681"/>
            <a:ext cx="1240076" cy="6137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French Benefits using </a:t>
            </a:r>
            <a:r>
              <a:rPr lang="en-US" sz="4000" b="1" dirty="0" err="1">
                <a:latin typeface="Segoe Pro Display Semibold" panose="020B0502040504020203" pitchFamily="34" charset="0"/>
              </a:rPr>
              <a:t>Catala</a:t>
            </a:r>
            <a:endParaRPr lang="en-US" sz="4000" b="1" dirty="0">
              <a:latin typeface="Segoe Pro Display Semibold" panose="020B05020405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72006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</a:br>
            <a:r>
              <a:rPr lang="en-US" sz="2800" b="1" dirty="0" err="1">
                <a:solidFill>
                  <a:schemeClr val="accent2"/>
                </a:solidFill>
                <a:latin typeface="Segoe Pro Display SemiLight" panose="020B0402040204020203" pitchFamily="34" charset="0"/>
              </a:rPr>
              <a:t>Catala</a:t>
            </a:r>
            <a:r>
              <a:rPr lang="en-US" sz="2800" dirty="0">
                <a:latin typeface="Segoe Pro Display SemiLight" panose="020B0402040204020203" pitchFamily="34" charset="0"/>
              </a:rPr>
              <a:t>, A (New) Programming Language for the Law</a:t>
            </a:r>
          </a:p>
          <a:p>
            <a:r>
              <a:rPr lang="en-US" i="1" dirty="0">
                <a:latin typeface="Segoe Pro Display SemiLight" panose="020B0402040204020203" pitchFamily="34" charset="0"/>
              </a:rPr>
              <a:t>D. </a:t>
            </a:r>
            <a:r>
              <a:rPr lang="en-US" i="1" dirty="0" err="1">
                <a:latin typeface="Segoe Pro Display SemiLight" panose="020B0402040204020203" pitchFamily="34" charset="0"/>
              </a:rPr>
              <a:t>Merigoux</a:t>
            </a:r>
            <a:r>
              <a:rPr lang="en-US" i="1" dirty="0">
                <a:latin typeface="Segoe Pro Display SemiLight" panose="020B0402040204020203" pitchFamily="34" charset="0"/>
              </a:rPr>
              <a:t>, N. </a:t>
            </a:r>
            <a:r>
              <a:rPr lang="en-US" i="1" dirty="0" err="1">
                <a:latin typeface="Segoe Pro Display SemiLight" panose="020B0402040204020203" pitchFamily="34" charset="0"/>
              </a:rPr>
              <a:t>Chataing</a:t>
            </a:r>
            <a:r>
              <a:rPr lang="en-US" i="1" dirty="0">
                <a:latin typeface="Segoe Pro Display SemiLight" panose="020B0402040204020203" pitchFamily="34" charset="0"/>
              </a:rPr>
              <a:t>, </a:t>
            </a:r>
            <a:r>
              <a:rPr lang="en-US" b="1" i="1" dirty="0">
                <a:latin typeface="Segoe Pro Display SemiLight" panose="020B0402040204020203" pitchFamily="34" charset="0"/>
              </a:rPr>
              <a:t>Jonathan Protzenko </a:t>
            </a:r>
            <a:r>
              <a:rPr lang="en-US" i="1" dirty="0">
                <a:latin typeface="Segoe Pro Display SemiLight" panose="020B0402040204020203" pitchFamily="34" charset="0"/>
              </a:rPr>
              <a:t>– ICFP 2021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French housing allowance benefits rewritten in </a:t>
            </a:r>
            <a:r>
              <a:rPr lang="en-US" sz="2400" dirty="0" err="1">
                <a:latin typeface="Segoe Pro Display SemiLight" panose="020B0402040204020203" pitchFamily="34" charset="0"/>
              </a:rPr>
              <a:t>Catala</a:t>
            </a:r>
            <a:r>
              <a:rPr lang="en-US" sz="2400" dirty="0">
                <a:latin typeface="Segoe Pro Display SemiLight" panose="020B0402040204020203" pitchFamily="34" charset="0"/>
              </a:rPr>
              <a:t>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-&gt; Benefits: </a:t>
            </a:r>
            <a:r>
              <a:rPr lang="en-US" sz="2400" dirty="0">
                <a:latin typeface="Segoe Pro Display SemiLight" panose="020B0402040204020203" pitchFamily="34" charset="0"/>
              </a:rPr>
              <a:t>modern, auditable implementation that can be retrofitted into existing infrastructure.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-&gt; Hardest part: </a:t>
            </a:r>
            <a:r>
              <a:rPr lang="en-US" sz="2400" dirty="0">
                <a:latin typeface="Segoe Pro Display SemiLight" panose="020B0402040204020203" pitchFamily="34" charset="0"/>
              </a:rPr>
              <a:t>convincing the government agency!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endParaRPr lang="en-US" sz="2400" dirty="0">
              <a:latin typeface="Segoe Pro Display SemiLight" panose="020B04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75CD8-54B3-199B-F3DC-1428E029C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405" y="1241578"/>
            <a:ext cx="3263795" cy="48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C45E0-9363-866B-0567-2B0FE28E4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779" y="323264"/>
            <a:ext cx="914400" cy="19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690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Formal Methods meet Computational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9828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Formal Methods: </a:t>
            </a:r>
            <a:r>
              <a:rPr lang="en-US" sz="2400" dirty="0">
                <a:latin typeface="Segoe Pro Display SemiLight" panose="020B0402040204020203" pitchFamily="34" charset="0"/>
              </a:rPr>
              <a:t>treating programs as mathematical objects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logical predicates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deductive reasoning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symbolic testing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endParaRPr lang="en-US" sz="2400" b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  <a:p>
            <a:endParaRPr lang="en-US" sz="2400" b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endParaRPr lang="en-US" sz="2400" dirty="0">
              <a:latin typeface="Segoe Pro Display SemiLight" panose="020B04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756CF-0FC1-D21A-8ED1-426F266BC0D5}"/>
              </a:ext>
            </a:extLst>
          </p:cNvPr>
          <p:cNvSpPr txBox="1"/>
          <p:nvPr/>
        </p:nvSpPr>
        <p:spPr>
          <a:xfrm>
            <a:off x="3781168" y="3429000"/>
            <a:ext cx="253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E1671-4C91-436E-F087-AAD901EBCB81}"/>
              </a:ext>
            </a:extLst>
          </p:cNvPr>
          <p:cNvSpPr txBox="1"/>
          <p:nvPr/>
        </p:nvSpPr>
        <p:spPr>
          <a:xfrm>
            <a:off x="4572000" y="4404080"/>
            <a:ext cx="61042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Computational Law: </a:t>
            </a:r>
            <a:r>
              <a:rPr lang="en-US" sz="2400" dirty="0">
                <a:latin typeface="Segoe Pro Display SemiLight" panose="020B0402040204020203" pitchFamily="34" charset="0"/>
              </a:rPr>
              <a:t>algorithms in legalese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tax law, pensions, benefits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contracts, compliance, policy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and much more in this talk</a:t>
            </a:r>
          </a:p>
        </p:txBody>
      </p:sp>
    </p:spTree>
    <p:extLst>
      <p:ext uri="{BB962C8B-B14F-4D97-AF65-F5344CB8AC3E}">
        <p14:creationId xmlns:p14="http://schemas.microsoft.com/office/powerpoint/2010/main" val="239951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27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French Tax Code: from </a:t>
            </a:r>
            <a:r>
              <a:rPr lang="en-US" sz="4000" b="1" dirty="0" err="1">
                <a:latin typeface="Segoe Pro Display Semibold" panose="020B0502040504020203" pitchFamily="34" charset="0"/>
              </a:rPr>
              <a:t>MLang</a:t>
            </a:r>
            <a:r>
              <a:rPr lang="en-US" sz="4000" b="1" dirty="0">
                <a:latin typeface="Segoe Pro Display Semibold" panose="020B0502040504020203" pitchFamily="34" charset="0"/>
              </a:rPr>
              <a:t> to </a:t>
            </a:r>
            <a:r>
              <a:rPr lang="en-US" sz="4000" b="1" dirty="0" err="1">
                <a:latin typeface="Segoe Pro Display Semibold" panose="020B0502040504020203" pitchFamily="34" charset="0"/>
              </a:rPr>
              <a:t>Catala</a:t>
            </a:r>
            <a:endParaRPr lang="en-US" sz="4000" b="1" dirty="0">
              <a:latin typeface="Segoe Pro Display Semibold" panose="020B05020405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7200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Segoe Pro Display SemiLight" panose="020B0402040204020203" pitchFamily="34" charset="0"/>
              </a:rPr>
              <a:t>(Symbolic) </a:t>
            </a: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Fuzzing</a:t>
            </a:r>
            <a:r>
              <a:rPr lang="en-US" sz="2800" dirty="0">
                <a:latin typeface="Segoe Pro Display SemiLight" panose="020B0402040204020203" pitchFamily="34" charset="0"/>
              </a:rPr>
              <a:t>, randomized </a:t>
            </a: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testing</a:t>
            </a:r>
            <a:r>
              <a:rPr lang="en-US" sz="2800" dirty="0">
                <a:latin typeface="Segoe Pro Display SemiLight" panose="020B0402040204020203" pitchFamily="34" charset="0"/>
              </a:rPr>
              <a:t>, and </a:t>
            </a: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reverse-engineering</a:t>
            </a:r>
            <a:r>
              <a:rPr lang="en-US" sz="2800" dirty="0">
                <a:latin typeface="Segoe Pro Display SemiLight" panose="020B0402040204020203" pitchFamily="34" charset="0"/>
              </a:rPr>
              <a:t> for the open-source re-implementation “</a:t>
            </a:r>
            <a:r>
              <a:rPr lang="en-US" sz="2800" dirty="0" err="1">
                <a:latin typeface="Segoe Pro Display SemiLight" panose="020B0402040204020203" pitchFamily="34" charset="0"/>
              </a:rPr>
              <a:t>MLang</a:t>
            </a:r>
            <a:r>
              <a:rPr lang="en-US" sz="2800" dirty="0">
                <a:latin typeface="Segoe Pro Display SemiLight" panose="020B0402040204020203" pitchFamily="34" charset="0"/>
              </a:rPr>
              <a:t>”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Language design </a:t>
            </a:r>
            <a:r>
              <a:rPr lang="en-US" sz="2800" dirty="0">
                <a:latin typeface="Segoe Pro Display SemiLight" panose="020B0402040204020203" pitchFamily="34" charset="0"/>
              </a:rPr>
              <a:t>for replacing the custom C code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Proof of soundness </a:t>
            </a:r>
            <a:r>
              <a:rPr lang="en-US" sz="2800" dirty="0">
                <a:latin typeface="Segoe Pro Display SemiLight" panose="020B0402040204020203" pitchFamily="34" charset="0"/>
              </a:rPr>
              <a:t>of </a:t>
            </a:r>
            <a:r>
              <a:rPr lang="en-US" sz="2800" dirty="0" err="1">
                <a:latin typeface="Segoe Pro Display SemiLight" panose="020B0402040204020203" pitchFamily="34" charset="0"/>
              </a:rPr>
              <a:t>MLang</a:t>
            </a:r>
            <a:r>
              <a:rPr lang="en-US" sz="2800" dirty="0">
                <a:latin typeface="Segoe Pro Display SemiLight" panose="020B0402040204020203" pitchFamily="34" charset="0"/>
              </a:rPr>
              <a:t>:</a:t>
            </a:r>
            <a:br>
              <a:rPr lang="en-US" sz="2800" dirty="0">
                <a:latin typeface="Segoe Pro Display SemiLight" panose="020B0402040204020203" pitchFamily="34" charset="0"/>
              </a:rPr>
            </a:br>
            <a:r>
              <a:rPr lang="en-US" sz="2800" dirty="0">
                <a:latin typeface="Segoe Pro Display SemiLight" panose="020B0402040204020203" pitchFamily="34" charset="0"/>
              </a:rPr>
              <a:t>no bad corner cases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Segoe Pro Display SemiLight" panose="020B0402040204020203" pitchFamily="34" charset="0"/>
            </a:endParaRPr>
          </a:p>
          <a:p>
            <a:endParaRPr lang="en-US" sz="28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(Not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scalable</a:t>
            </a:r>
            <a:r>
              <a:rPr lang="en-US" sz="2400" dirty="0">
                <a:latin typeface="Segoe Pro Display SemiLight" panose="020B0402040204020203" pitchFamily="34" charset="0"/>
              </a:rPr>
              <a:t> to reverse-engineer, re-design and re-implement every language, hence </a:t>
            </a:r>
            <a:r>
              <a:rPr lang="en-US" sz="2400" dirty="0" err="1">
                <a:latin typeface="Segoe Pro Display SemiLight" panose="020B0402040204020203" pitchFamily="34" charset="0"/>
              </a:rPr>
              <a:t>Catala</a:t>
            </a:r>
            <a:r>
              <a:rPr lang="en-US" sz="2400" dirty="0">
                <a:latin typeface="Segoe Pro Display SemiLight" panose="020B0402040204020203" pitchFamily="34" charset="0"/>
              </a:rPr>
              <a:t>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5159E-4328-B56D-AFF7-3A02882EC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1" y="3952896"/>
            <a:ext cx="5397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2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D6BF3B-53A5-8146-8CBC-198D33B5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264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1120291" y="1702190"/>
            <a:ext cx="5804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Pro Display Semibold" panose="020B0502040504020203" pitchFamily="34" charset="0"/>
              </a:rPr>
              <a:t>An in-depth look at </a:t>
            </a:r>
            <a:r>
              <a:rPr lang="en-US" sz="6000" b="1" dirty="0" err="1">
                <a:latin typeface="Segoe Pro Display Semibold" panose="020B0502040504020203" pitchFamily="34" charset="0"/>
              </a:rPr>
              <a:t>Catala</a:t>
            </a:r>
            <a:endParaRPr lang="en-US" sz="6000" b="1" dirty="0">
              <a:latin typeface="Segoe Pro Display Semibold" panose="020B0502040504020203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5397B6-9798-373E-46A0-0985F47B0518}"/>
              </a:ext>
            </a:extLst>
          </p:cNvPr>
          <p:cNvCxnSpPr>
            <a:cxnSpLocks/>
          </p:cNvCxnSpPr>
          <p:nvPr/>
        </p:nvCxnSpPr>
        <p:spPr>
          <a:xfrm>
            <a:off x="881999" y="1876051"/>
            <a:ext cx="0" cy="1552949"/>
          </a:xfrm>
          <a:prstGeom prst="line">
            <a:avLst/>
          </a:prstGeom>
          <a:ln w="76200">
            <a:gradFill>
              <a:gsLst>
                <a:gs pos="0">
                  <a:srgbClr val="F27926"/>
                </a:gs>
                <a:gs pos="35000">
                  <a:srgbClr val="A27EEB"/>
                </a:gs>
                <a:gs pos="100000">
                  <a:srgbClr val="25AAF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EC1F-DE46-4E4D-B3AB-BA95B40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is a </a:t>
            </a:r>
            <a:r>
              <a:rPr lang="en-US" b="1" dirty="0"/>
              <a:t>really weird</a:t>
            </a:r>
            <a:r>
              <a:rPr lang="en-US" dirty="0"/>
              <a:t> language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ED2D6-531D-504A-8C95-B4E35F07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3340"/>
            <a:ext cx="9941560" cy="49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C5B4-106B-D446-83E8-1E0A6D1B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is a </a:t>
            </a:r>
            <a:r>
              <a:rPr lang="en-US" b="1" dirty="0"/>
              <a:t>really weird</a:t>
            </a:r>
            <a:r>
              <a:rPr lang="en-US" dirty="0"/>
              <a:t>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C28A-D182-844D-8D9C-6A7ED7DD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case + exceptions</a:t>
            </a:r>
          </a:p>
          <a:p>
            <a:pPr lvl="1"/>
            <a:r>
              <a:rPr lang="en-US" dirty="0"/>
              <a:t>general feature of statutory law</a:t>
            </a:r>
          </a:p>
          <a:p>
            <a:pPr lvl="1"/>
            <a:r>
              <a:rPr lang="en-US" dirty="0"/>
              <a:t>observed in US, France and most Western legal systems</a:t>
            </a:r>
          </a:p>
          <a:p>
            <a:r>
              <a:rPr lang="en-US" dirty="0"/>
              <a:t>Relevant information scattered</a:t>
            </a:r>
          </a:p>
          <a:p>
            <a:pPr lvl="1"/>
            <a:r>
              <a:rPr lang="en-US" dirty="0"/>
              <a:t>need to skim through the entire document</a:t>
            </a:r>
          </a:p>
          <a:p>
            <a:pPr lvl="1"/>
            <a:r>
              <a:rPr lang="en-US" dirty="0"/>
              <a:t>piecemeal definitions</a:t>
            </a:r>
          </a:p>
          <a:p>
            <a:r>
              <a:rPr lang="en-US" dirty="0"/>
              <a:t>Overrides</a:t>
            </a:r>
          </a:p>
          <a:p>
            <a:pPr lvl="1"/>
            <a:r>
              <a:rPr lang="en-US" dirty="0"/>
              <a:t>replace previous definitions</a:t>
            </a:r>
          </a:p>
          <a:p>
            <a:pPr lvl="1"/>
            <a:r>
              <a:rPr lang="en-US" dirty="0"/>
              <a:t>introduce concepts out of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12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E9B3-6772-2A46-841C-7BD34E65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a </a:t>
            </a:r>
            <a:r>
              <a:rPr lang="en-US" b="1" dirty="0"/>
              <a:t>really weird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86FD-C393-4042-BC7C-35FE11E1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of the previous features</a:t>
            </a:r>
          </a:p>
          <a:p>
            <a:r>
              <a:rPr lang="en-US" dirty="0"/>
              <a:t>Cryptic syntax</a:t>
            </a:r>
          </a:p>
          <a:p>
            <a:r>
              <a:rPr lang="en-US" dirty="0"/>
              <a:t>Disconnect between legal text and its implementation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7478E8-C4BE-954B-8B17-4A4E20A8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0" y="4416743"/>
            <a:ext cx="1760220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1ADEA-AA80-0D4F-8DBD-3956960617F5}"/>
              </a:ext>
            </a:extLst>
          </p:cNvPr>
          <p:cNvSpPr/>
          <p:nvPr/>
        </p:nvSpPr>
        <p:spPr>
          <a:xfrm>
            <a:off x="5303520" y="4696688"/>
            <a:ext cx="435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Catala</a:t>
            </a:r>
            <a:r>
              <a:rPr lang="en-US" i="1" dirty="0"/>
              <a:t> is a domain-specific programming language designed for deriving correct-by-construction implementations from legislative texts.</a:t>
            </a:r>
          </a:p>
        </p:txBody>
      </p:sp>
    </p:spTree>
    <p:extLst>
      <p:ext uri="{BB962C8B-B14F-4D97-AF65-F5344CB8AC3E}">
        <p14:creationId xmlns:p14="http://schemas.microsoft.com/office/powerpoint/2010/main" val="40750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83BC-3DD8-5D49-A2D9-E6863D24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7EBA-1DE0-DF49-A0B3-5E127E60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of the “base case + exceptions” logic</a:t>
            </a:r>
          </a:p>
          <a:p>
            <a:r>
              <a:rPr lang="en-US" dirty="0" err="1"/>
              <a:t>Catala</a:t>
            </a:r>
            <a:r>
              <a:rPr lang="en-US" dirty="0"/>
              <a:t>: a </a:t>
            </a:r>
            <a:r>
              <a:rPr lang="en-US" i="1" dirty="0"/>
              <a:t>usable</a:t>
            </a:r>
            <a:r>
              <a:rPr lang="en-US" dirty="0"/>
              <a:t> programming language with default logic at its core</a:t>
            </a:r>
          </a:p>
          <a:p>
            <a:r>
              <a:rPr lang="en-US" dirty="0"/>
              <a:t>Exposed in the surface syntax via a </a:t>
            </a:r>
            <a:r>
              <a:rPr lang="en-US" i="1" dirty="0"/>
              <a:t>definition</a:t>
            </a:r>
            <a:r>
              <a:rPr lang="en-US" dirty="0"/>
              <a:t> possibly overridden by</a:t>
            </a:r>
            <a:r>
              <a:rPr lang="en-US" i="1" dirty="0"/>
              <a:t> exceptions</a:t>
            </a:r>
            <a:r>
              <a:rPr lang="en-US" dirty="0"/>
              <a:t> under certain </a:t>
            </a:r>
            <a:r>
              <a:rPr lang="en-US" i="1" dirty="0"/>
              <a:t>conditions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AC764-C828-5143-8D1E-A679E875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24083"/>
            <a:ext cx="44323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ED9EDF-A733-A14D-A131-C4C12541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4330383"/>
            <a:ext cx="4025900" cy="1181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BCF950-F8C4-3C4A-BB61-EE1F88319531}"/>
              </a:ext>
            </a:extLst>
          </p:cNvPr>
          <p:cNvSpPr txBox="1"/>
          <p:nvPr/>
        </p:nvSpPr>
        <p:spPr>
          <a:xfrm>
            <a:off x="838200" y="5549067"/>
            <a:ext cx="3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first, the base case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7E1E7-4C44-6E42-BF54-41E69FEB2F15}"/>
              </a:ext>
            </a:extLst>
          </p:cNvPr>
          <p:cNvSpPr txBox="1"/>
          <p:nvPr/>
        </p:nvSpPr>
        <p:spPr>
          <a:xfrm>
            <a:off x="6816090" y="5549067"/>
            <a:ext cx="3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much later, the exception</a:t>
            </a:r>
          </a:p>
        </p:txBody>
      </p:sp>
    </p:spTree>
    <p:extLst>
      <p:ext uri="{BB962C8B-B14F-4D97-AF65-F5344CB8AC3E}">
        <p14:creationId xmlns:p14="http://schemas.microsoft.com/office/powerpoint/2010/main" val="370522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EB7C-20C9-D92C-24AC-20BA1577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calculus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12175-8466-6689-E363-723848AB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1: the default operator ⤵️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2:</a:t>
            </a:r>
            <a:br>
              <a:rPr lang="en-US" dirty="0"/>
            </a:br>
            <a:r>
              <a:rPr lang="en-US" dirty="0"/>
              <a:t>reduction semantics ➡️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5738477-0319-182C-BD54-1DCCB2ED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9512"/>
            <a:ext cx="7683500" cy="128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885C5-BCF1-DA37-E046-78A7BCEDD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96099"/>
            <a:ext cx="7772400" cy="28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0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7601-7D00-1DF7-561D-A04676DA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default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88DF-07DF-5203-BB82-BA1BFF9C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to a regular lambda-calculus with options and folds</a:t>
            </a:r>
          </a:p>
          <a:p>
            <a:r>
              <a:rPr lang="en-US" dirty="0"/>
              <a:t>Correctness of compilation scheme proven using F*</a:t>
            </a:r>
          </a:p>
          <a:p>
            <a:r>
              <a:rPr lang="en-US" dirty="0"/>
              <a:t>Enables a generic IR for the subsequent backends</a:t>
            </a:r>
          </a:p>
        </p:txBody>
      </p:sp>
    </p:spTree>
    <p:extLst>
      <p:ext uri="{BB962C8B-B14F-4D97-AF65-F5344CB8AC3E}">
        <p14:creationId xmlns:p14="http://schemas.microsoft.com/office/powerpoint/2010/main" val="4126695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D831-2AEE-4344-8543-6367BB97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F7C6-E162-D340-A396-77907DC7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“Legal syntax” for function calls</a:t>
            </a:r>
          </a:p>
          <a:p>
            <a:r>
              <a:rPr lang="en-US" dirty="0"/>
              <a:t>Follows the structure of the law</a:t>
            </a:r>
          </a:p>
          <a:p>
            <a:r>
              <a:rPr lang="en-US" dirty="0"/>
              <a:t>Allows specifying none, part of, or all context-relevant parameters</a:t>
            </a:r>
          </a:p>
          <a:p>
            <a:r>
              <a:rPr lang="en-US" dirty="0"/>
              <a:t>Caller-specified arguments take precedence over default choices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2F2A1-B85B-1F47-92FD-4DA2DFC9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4175760"/>
            <a:ext cx="61595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B9D50-653B-4B4B-B039-880CF919D37B}"/>
              </a:ext>
            </a:extLst>
          </p:cNvPr>
          <p:cNvSpPr txBox="1"/>
          <p:nvPr/>
        </p:nvSpPr>
        <p:spPr>
          <a:xfrm>
            <a:off x="6858000" y="425704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override the “gain cap” that we saw on the previous slide under certain conditions… the existing code is now executed with an overridden definition for the gain cap</a:t>
            </a:r>
          </a:p>
        </p:txBody>
      </p:sp>
    </p:spTree>
    <p:extLst>
      <p:ext uri="{BB962C8B-B14F-4D97-AF65-F5344CB8AC3E}">
        <p14:creationId xmlns:p14="http://schemas.microsoft.com/office/powerpoint/2010/main" val="162758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1BD4-82B5-7E49-90DB-9016D3D0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477F-0E1E-A142-89D5-03E51C19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idea (Knuth in the 1970s)</a:t>
            </a:r>
          </a:p>
          <a:p>
            <a:r>
              <a:rPr lang="en-US" dirty="0"/>
              <a:t>Works wonders to get lawyers to follow along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AD43E-83EF-1F4F-A554-04C7F5BA0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3165"/>
            <a:ext cx="12192000" cy="2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9A61B76-C29B-0406-962F-19F340CA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01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The Formal Computational Law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101726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o Display SemiLight" panose="020B0402040204020203" pitchFamily="34" charset="0"/>
              </a:rPr>
              <a:t>Using the tools and methodologies of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formal methods</a:t>
            </a:r>
            <a:r>
              <a:rPr lang="en-US" sz="2400" dirty="0">
                <a:latin typeface="Segoe Pro Display SemiLight" panose="020B0402040204020203" pitchFamily="34" charset="0"/>
              </a:rPr>
              <a:t>, applied to </a:t>
            </a: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the law</a:t>
            </a:r>
            <a:r>
              <a:rPr lang="en-US" sz="2400" dirty="0">
                <a:latin typeface="Segoe Pro Display SemiLight" panose="020B0402040204020203" pitchFamily="34" charset="0"/>
              </a:rPr>
              <a:t>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u="sng" dirty="0">
                <a:latin typeface="Segoe Pro Display SemiLight" panose="020B0402040204020203" pitchFamily="34" charset="0"/>
              </a:rPr>
              <a:t>Collaborators &amp; Interns:</a:t>
            </a:r>
            <a:br>
              <a:rPr lang="en-US" sz="2400" u="sng" dirty="0">
                <a:latin typeface="Segoe Pro Display SemiLight" panose="020B0402040204020203" pitchFamily="34" charset="0"/>
              </a:rPr>
            </a:br>
            <a:endParaRPr lang="en-US" sz="1000" u="sng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🎓 🖥 Chris Bailey (U. of Illinois)</a:t>
            </a:r>
          </a:p>
          <a:p>
            <a:r>
              <a:rPr lang="en-US" sz="2400" dirty="0">
                <a:latin typeface="Segoe Pro Display SemiLight" panose="020B0402040204020203" pitchFamily="34" charset="0"/>
              </a:rPr>
              <a:t>     </a:t>
            </a:r>
            <a:r>
              <a:rPr lang="en-US" sz="1100" dirty="0">
                <a:latin typeface="Segoe Pro Display SemiLight" panose="020B0402040204020203" pitchFamily="34" charset="0"/>
              </a:rPr>
              <a:t> </a:t>
            </a:r>
            <a:r>
              <a:rPr lang="en-US" sz="2400" dirty="0">
                <a:latin typeface="Segoe Pro Display SemiLight" panose="020B0402040204020203" pitchFamily="34" charset="0"/>
              </a:rPr>
              <a:t>🖥 RC Carter (Microsoft)</a:t>
            </a:r>
          </a:p>
          <a:p>
            <a:r>
              <a:rPr lang="en-US" sz="2400" dirty="0">
                <a:latin typeface="Segoe Pro Display SemiLight" panose="020B0402040204020203" pitchFamily="34" charset="0"/>
              </a:rPr>
              <a:t>🎓 🖥 Nel Escher (U. of Michigan)</a:t>
            </a:r>
          </a:p>
          <a:p>
            <a:r>
              <a:rPr lang="en-US" sz="2400" dirty="0">
                <a:latin typeface="Segoe Pro Display SemiLight" panose="020B0402040204020203" pitchFamily="34" charset="0"/>
              </a:rPr>
              <a:t>🎓      </a:t>
            </a:r>
            <a:r>
              <a:rPr lang="en-US" sz="1100" dirty="0">
                <a:latin typeface="Segoe Pro Display SemiLight" panose="020B0402040204020203" pitchFamily="34" charset="0"/>
              </a:rPr>
              <a:t> </a:t>
            </a:r>
            <a:r>
              <a:rPr lang="en-US" sz="2400" dirty="0">
                <a:latin typeface="Segoe Pro Display SemiLight" panose="020B0402040204020203" pitchFamily="34" charset="0"/>
              </a:rPr>
              <a:t>Sarah </a:t>
            </a:r>
            <a:r>
              <a:rPr lang="en-US" sz="2400" dirty="0" err="1">
                <a:latin typeface="Segoe Pro Display SemiLight" panose="020B0402040204020203" pitchFamily="34" charset="0"/>
              </a:rPr>
              <a:t>Lawsky</a:t>
            </a:r>
            <a:r>
              <a:rPr lang="en-US" sz="2400" dirty="0">
                <a:latin typeface="Segoe Pro Display SemiLight" panose="020B0402040204020203" pitchFamily="34" charset="0"/>
              </a:rPr>
              <a:t> (Northwestern University)</a:t>
            </a:r>
          </a:p>
          <a:p>
            <a:r>
              <a:rPr lang="en-US" sz="2400" dirty="0">
                <a:latin typeface="Segoe Pro Display SemiLight" panose="020B0402040204020203" pitchFamily="34" charset="0"/>
              </a:rPr>
              <a:t>     </a:t>
            </a:r>
            <a:r>
              <a:rPr lang="en-US" sz="1100" dirty="0">
                <a:latin typeface="Segoe Pro Display SemiLight" panose="020B0402040204020203" pitchFamily="34" charset="0"/>
              </a:rPr>
              <a:t> </a:t>
            </a:r>
            <a:r>
              <a:rPr lang="en-US" sz="2400" dirty="0">
                <a:latin typeface="Segoe Pro Display SemiLight" panose="020B0402040204020203" pitchFamily="34" charset="0"/>
              </a:rPr>
              <a:t>🖥 Denis </a:t>
            </a:r>
            <a:r>
              <a:rPr lang="en-US" sz="2400" dirty="0" err="1">
                <a:latin typeface="Segoe Pro Display SemiLight" panose="020B0402040204020203" pitchFamily="34" charset="0"/>
              </a:rPr>
              <a:t>Merigoux</a:t>
            </a:r>
            <a:r>
              <a:rPr lang="en-US" sz="2400" dirty="0">
                <a:latin typeface="Segoe Pro Display SemiLight" panose="020B0402040204020203" pitchFamily="34" charset="0"/>
              </a:rPr>
              <a:t> (INRIA)</a:t>
            </a:r>
          </a:p>
          <a:p>
            <a:r>
              <a:rPr lang="en-US" sz="2400" dirty="0">
                <a:latin typeface="Segoe Pro Display SemiLight" panose="020B0402040204020203" pitchFamily="34" charset="0"/>
              </a:rPr>
              <a:t>     </a:t>
            </a:r>
            <a:r>
              <a:rPr lang="en-US" sz="1100" dirty="0">
                <a:latin typeface="Segoe Pro Display SemiLight" panose="020B0402040204020203" pitchFamily="34" charset="0"/>
              </a:rPr>
              <a:t> </a:t>
            </a:r>
            <a:r>
              <a:rPr lang="en-US" sz="2400" dirty="0">
                <a:latin typeface="Segoe Pro Display SemiLight" panose="020B0402040204020203" pitchFamily="34" charset="0"/>
              </a:rPr>
              <a:t>🖥 Leo de Moura (Microsoft Research)</a:t>
            </a:r>
          </a:p>
          <a:p>
            <a:endParaRPr lang="en-US" sz="2400" b="1" i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  <a:p>
            <a:endParaRPr lang="en-US" sz="2400" b="1" i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12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4F4-42B8-F342-BDB1-B3391A0E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verbose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B89E-C315-7848-AD0F-69FF451C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are not paid per keystroke (hopefully)</a:t>
            </a:r>
          </a:p>
          <a:p>
            <a:r>
              <a:rPr lang="en-US" dirty="0"/>
              <a:t>Lawyers are less likely to run away from the “syntax wall”</a:t>
            </a:r>
          </a:p>
          <a:p>
            <a:r>
              <a:rPr lang="en-US" dirty="0"/>
              <a:t>Also has a French syntax, and more coming up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BE044-E669-7947-AA09-7CCB00D4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77310"/>
            <a:ext cx="8470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31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D488-BA5F-0F42-A912-7179FEB7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language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9F11-70D7-BA46-8166-D329E305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types for dates, durations (not the same!), money, etc.</a:t>
            </a:r>
          </a:p>
          <a:p>
            <a:r>
              <a:rPr lang="en-US" dirty="0"/>
              <a:t>Dedicated set of explicit operators -- we avoid overload for clarity</a:t>
            </a:r>
          </a:p>
          <a:p>
            <a:r>
              <a:rPr lang="en-US" dirty="0"/>
              <a:t>Forces the programmer to distinguish concepts in their mind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C99CC-82E7-3347-ACD7-C4A7DFB4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30033"/>
            <a:ext cx="9132570" cy="2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94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75C8-04DC-1A48-BF2D-72131155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trust </a:t>
            </a:r>
            <a:r>
              <a:rPr lang="en-US" dirty="0" err="1"/>
              <a:t>Catala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30F8-B878-8846-9EFF-E4EDB950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Formalized</a:t>
            </a:r>
            <a:r>
              <a:rPr lang="en-US" dirty="0"/>
              <a:t> semantics – we have described on paper how the language works, and checked it behaves properly (F*) + compilation</a:t>
            </a:r>
          </a:p>
          <a:p>
            <a:r>
              <a:rPr lang="en-US" i="1" dirty="0"/>
              <a:t>Rigorous </a:t>
            </a:r>
            <a:r>
              <a:rPr lang="en-US" dirty="0"/>
              <a:t>implementation – written in </a:t>
            </a:r>
            <a:r>
              <a:rPr lang="en-US" dirty="0" err="1"/>
              <a:t>OCaml</a:t>
            </a:r>
            <a:r>
              <a:rPr lang="en-US" dirty="0"/>
              <a:t> for clarity, conciseness and reliability</a:t>
            </a:r>
          </a:p>
          <a:p>
            <a:r>
              <a:rPr lang="en-US" i="1" dirty="0"/>
              <a:t>Co-designed </a:t>
            </a:r>
            <a:r>
              <a:rPr lang="en-US" dirty="0"/>
              <a:t>with lawyers to ensure it actually provides an answer to these legal problems</a:t>
            </a:r>
          </a:p>
          <a:p>
            <a:endParaRPr lang="en-US" i="1" dirty="0"/>
          </a:p>
          <a:p>
            <a:endParaRPr lang="en-US" i="1" dirty="0"/>
          </a:p>
          <a:p>
            <a:pPr marL="0" indent="0" algn="r">
              <a:buNone/>
            </a:pPr>
            <a:r>
              <a:rPr lang="en-US" i="1" dirty="0"/>
              <a:t>ICFP’21 -- https://</a:t>
            </a:r>
            <a:r>
              <a:rPr lang="en-US" i="1" dirty="0" err="1"/>
              <a:t>arxiv.org</a:t>
            </a:r>
            <a:r>
              <a:rPr lang="en-US" i="1" dirty="0"/>
              <a:t>/abs/2103.03198</a:t>
            </a:r>
          </a:p>
        </p:txBody>
      </p:sp>
    </p:spTree>
    <p:extLst>
      <p:ext uri="{BB962C8B-B14F-4D97-AF65-F5344CB8AC3E}">
        <p14:creationId xmlns:p14="http://schemas.microsoft.com/office/powerpoint/2010/main" val="358867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98B0-452E-FC42-8772-532C261E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DB338-A9E8-9B43-942F-EEE2A2257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Having a new language is great. </a:t>
            </a:r>
            <a:r>
              <a:rPr lang="en-US" b="1" dirty="0"/>
              <a:t>How do you get people to use it?</a:t>
            </a:r>
          </a:p>
          <a:p>
            <a:r>
              <a:rPr lang="en-US" dirty="0"/>
              <a:t>Tons of </a:t>
            </a:r>
            <a:r>
              <a:rPr lang="en-US" i="1" dirty="0"/>
              <a:t>legacy</a:t>
            </a:r>
            <a:r>
              <a:rPr lang="en-US" b="1" i="1" dirty="0"/>
              <a:t> </a:t>
            </a:r>
            <a:r>
              <a:rPr lang="en-US" dirty="0"/>
              <a:t>environments. </a:t>
            </a:r>
            <a:r>
              <a:rPr lang="en-US" b="1" dirty="0"/>
              <a:t>How do you get in?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Our core calculus is simple; we “</a:t>
            </a:r>
            <a:r>
              <a:rPr lang="en-US" dirty="0" err="1"/>
              <a:t>transpile</a:t>
            </a:r>
            <a:r>
              <a:rPr lang="en-US" dirty="0"/>
              <a:t>” to existing languages. Right now, we generate: </a:t>
            </a:r>
            <a:r>
              <a:rPr lang="en-US" dirty="0" err="1"/>
              <a:t>OCaml</a:t>
            </a:r>
            <a:r>
              <a:rPr lang="en-US" dirty="0"/>
              <a:t> code, and JavaScript code. Next: C, COBOL,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Advantages:</a:t>
            </a:r>
          </a:p>
          <a:p>
            <a:pPr>
              <a:buFontTx/>
              <a:buChar char="-"/>
            </a:pPr>
            <a:r>
              <a:rPr lang="en-US" dirty="0"/>
              <a:t>no need to adopt new toolchain (processes are slow)</a:t>
            </a:r>
          </a:p>
          <a:p>
            <a:pPr>
              <a:buFontTx/>
              <a:buChar char="-"/>
            </a:pPr>
            <a:r>
              <a:rPr lang="en-US" dirty="0"/>
              <a:t>no need to have an FFI or even a notion of ABI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0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D6BF3B-53A5-8146-8CBC-198D33B5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264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1120292" y="1702190"/>
            <a:ext cx="4242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Pro Display Semibold" panose="020B0502040504020203" pitchFamily="34" charset="0"/>
              </a:rPr>
              <a:t>Looking ahead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5397B6-9798-373E-46A0-0985F47B0518}"/>
              </a:ext>
            </a:extLst>
          </p:cNvPr>
          <p:cNvCxnSpPr>
            <a:cxnSpLocks/>
          </p:cNvCxnSpPr>
          <p:nvPr/>
        </p:nvCxnSpPr>
        <p:spPr>
          <a:xfrm>
            <a:off x="881999" y="1876051"/>
            <a:ext cx="0" cy="1552949"/>
          </a:xfrm>
          <a:prstGeom prst="line">
            <a:avLst/>
          </a:prstGeom>
          <a:ln w="76200">
            <a:gradFill>
              <a:gsLst>
                <a:gs pos="0">
                  <a:srgbClr val="F27926"/>
                </a:gs>
                <a:gs pos="35000">
                  <a:srgbClr val="A27EEB"/>
                </a:gs>
                <a:gs pos="100000">
                  <a:srgbClr val="25AAF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0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27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A recap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720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Computational Law </a:t>
            </a:r>
            <a:r>
              <a:rPr lang="en-US" sz="2800" dirty="0">
                <a:latin typeface="Segoe Pro Display SemiLight" panose="020B0402040204020203" pitchFamily="34" charset="0"/>
              </a:rPr>
              <a:t>is everywhere</a:t>
            </a:r>
            <a:endParaRPr lang="en-US" sz="2800" b="1" dirty="0">
              <a:solidFill>
                <a:schemeClr val="accent2"/>
              </a:solidFill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Segoe Pro Display SemiLight" panose="020B0402040204020203" pitchFamily="34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panoply of tools </a:t>
            </a:r>
            <a:r>
              <a:rPr lang="en-US" sz="2800" dirty="0">
                <a:latin typeface="Segoe Pro Display SemiLight" panose="020B0402040204020203" pitchFamily="34" charset="0"/>
              </a:rPr>
              <a:t>to deal with each use-case</a:t>
            </a:r>
          </a:p>
          <a:p>
            <a:pPr marL="342900" indent="-342900">
              <a:buFontTx/>
              <a:buChar char="-"/>
            </a:pP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Combine</a:t>
            </a:r>
            <a:r>
              <a:rPr lang="en-US" sz="2800" dirty="0">
                <a:latin typeface="Segoe Pro Display SemiLight" panose="020B0402040204020203" pitchFamily="34" charset="0"/>
              </a:rPr>
              <a:t> PL and domain-specific knowledge</a:t>
            </a:r>
          </a:p>
        </p:txBody>
      </p:sp>
    </p:spTree>
    <p:extLst>
      <p:ext uri="{BB962C8B-B14F-4D97-AF65-F5344CB8AC3E}">
        <p14:creationId xmlns:p14="http://schemas.microsoft.com/office/powerpoint/2010/main" val="3092995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927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The Road Ahead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7200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Both"/>
            </a:pPr>
            <a:r>
              <a:rPr lang="en-US" sz="2800" dirty="0">
                <a:latin typeface="Segoe Pro Display SemiLight" panose="020B0402040204020203" pitchFamily="34" charset="0"/>
              </a:rPr>
              <a:t>Broaden the scope &amp; find </a:t>
            </a: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more use-cases</a:t>
            </a:r>
            <a:r>
              <a:rPr lang="en-US" sz="2800" dirty="0">
                <a:latin typeface="Segoe Pro Display SemiLight" panose="020B0402040204020203" pitchFamily="34" charset="0"/>
              </a:rPr>
              <a:t> 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800" dirty="0">
                <a:latin typeface="Segoe Pro Display SemiLight" panose="020B0402040204020203" pitchFamily="34" charset="0"/>
              </a:rPr>
              <a:t>Build applications to reach out </a:t>
            </a: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more users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Improve usability</a:t>
            </a:r>
            <a:r>
              <a:rPr lang="en-US" sz="2800" dirty="0">
                <a:latin typeface="Segoe Pro Display SemiLight" panose="020B0402040204020203" pitchFamily="34" charset="0"/>
              </a:rPr>
              <a:t>, e.g. can NLP help parse a</a:t>
            </a:r>
            <a:br>
              <a:rPr lang="en-US" sz="2800" dirty="0">
                <a:latin typeface="Segoe Pro Display SemiLight" panose="020B0402040204020203" pitchFamily="34" charset="0"/>
              </a:rPr>
            </a:br>
            <a:r>
              <a:rPr lang="en-US" sz="2800" dirty="0">
                <a:latin typeface="Segoe Pro Display SemiLight" panose="020B0402040204020203" pitchFamily="34" charset="0"/>
              </a:rPr>
              <a:t> given situation described in plain English?</a:t>
            </a:r>
          </a:p>
          <a:p>
            <a:pPr marL="514350" indent="-514350">
              <a:buFont typeface="+mj-lt"/>
              <a:buAutoNum type="arabicParenBoth"/>
            </a:pPr>
            <a:r>
              <a:rPr lang="en-US" sz="2800" dirty="0">
                <a:latin typeface="Segoe Pro Display SemiLight" panose="020B0402040204020203" pitchFamily="34" charset="0"/>
              </a:rPr>
              <a:t> With formal descriptions, we are assembling</a:t>
            </a:r>
            <a:br>
              <a:rPr lang="en-US" sz="2800" dirty="0">
                <a:latin typeface="Segoe Pro Display SemiLight" panose="020B0402040204020203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training data </a:t>
            </a:r>
            <a:r>
              <a:rPr lang="en-US" sz="2800" dirty="0">
                <a:latin typeface="Segoe Pro Display SemiLight" panose="020B0402040204020203" pitchFamily="34" charset="0"/>
              </a:rPr>
              <a:t>for learning systems…</a:t>
            </a:r>
          </a:p>
          <a:p>
            <a:pPr marL="514350" indent="-514350">
              <a:buAutoNum type="arabicParenBoth"/>
            </a:pPr>
            <a:endParaRPr lang="en-US" sz="2800" dirty="0">
              <a:latin typeface="Segoe Pro Display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0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1038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From Computer Science to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91964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o Display SemiLight" panose="020B0402040204020203" pitchFamily="34" charset="0"/>
              </a:rPr>
              <a:t>What we want to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avoid</a:t>
            </a:r>
            <a:r>
              <a:rPr lang="en-US" sz="2400" dirty="0">
                <a:latin typeface="Segoe Pro Display SemiLight" panose="020B0402040204020203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foreign-feeling technology (like PROLOG)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shallow properties (like ontologies)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lack of rigor and expressivity (likes rules-as-code, business logic)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ad-hoc and buggy code (“legal-tech”, with JS apps and PDF forms)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What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we</a:t>
            </a:r>
            <a:r>
              <a:rPr lang="en-US" sz="2400" dirty="0">
                <a:latin typeface="Segoe Pro Display SemiLight" panose="020B0402040204020203" pitchFamily="34" charset="0"/>
              </a:rPr>
              <a:t> do: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bring the rigor of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formal methods: </a:t>
            </a:r>
            <a:r>
              <a:rPr lang="en-US" sz="2400" dirty="0">
                <a:latin typeface="Segoe Pro Display SemiLight" panose="020B0402040204020203" pitchFamily="34" charset="0"/>
              </a:rPr>
              <a:t>specifications, proofs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use the toolkit of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programming languages: </a:t>
            </a:r>
            <a:r>
              <a:rPr lang="en-US" sz="2400" dirty="0">
                <a:latin typeface="Segoe Pro Display SemiLight" panose="020B0402040204020203" pitchFamily="34" charset="0"/>
              </a:rPr>
              <a:t>compilers, domain-specific languages, semantics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prefer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nimble approaches: </a:t>
            </a:r>
            <a:r>
              <a:rPr lang="en-US" sz="2400" dirty="0">
                <a:latin typeface="Segoe Pro Display SemiLight" panose="020B0402040204020203" pitchFamily="34" charset="0"/>
              </a:rPr>
              <a:t>no one-size-fits-all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team up </a:t>
            </a:r>
            <a:r>
              <a:rPr lang="en-US" sz="2400" b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with lawyers</a:t>
            </a:r>
            <a:r>
              <a:rPr lang="en-US" sz="2400" dirty="0">
                <a:latin typeface="Segoe Pro Display SemiLight" panose="020B0402040204020203" pitchFamily="34" charset="0"/>
              </a:rPr>
              <a:t>: co-design and co-development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3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4D6BF3B-53A5-8146-8CBC-198D33B5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1120291" y="1702190"/>
            <a:ext cx="817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Segoe Pro Display Semibold" panose="020B0502040504020203" pitchFamily="34" charset="0"/>
              </a:rPr>
              <a:t>Four success stories in formal computational law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5397B6-9798-373E-46A0-0985F47B0518}"/>
              </a:ext>
            </a:extLst>
          </p:cNvPr>
          <p:cNvCxnSpPr/>
          <p:nvPr/>
        </p:nvCxnSpPr>
        <p:spPr>
          <a:xfrm>
            <a:off x="881999" y="1876051"/>
            <a:ext cx="0" cy="2514600"/>
          </a:xfrm>
          <a:prstGeom prst="line">
            <a:avLst/>
          </a:prstGeom>
          <a:ln w="76200">
            <a:gradFill>
              <a:gsLst>
                <a:gs pos="0">
                  <a:srgbClr val="F27926"/>
                </a:gs>
                <a:gs pos="35000">
                  <a:srgbClr val="A27EEB"/>
                </a:gs>
                <a:gs pos="100000">
                  <a:srgbClr val="25AAF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17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A Story from France 🇫🇷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9196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Income tax is automated: government runs the computation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Behind the scenes: 1990s-era custom code + hand-written C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Engineering</a:t>
            </a:r>
            <a:r>
              <a:rPr lang="en-US" sz="2400" dirty="0">
                <a:latin typeface="Segoe Pro Display SemiLight" panose="020B0402040204020203" pitchFamily="34" charset="0"/>
              </a:rPr>
              <a:t> problem: unusable, unmaintainable, inefficient</a:t>
            </a:r>
          </a:p>
          <a:p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Sociological</a:t>
            </a:r>
            <a:r>
              <a:rPr lang="en-US" sz="2400" dirty="0">
                <a:latin typeface="Segoe Pro Display SemiLight" panose="020B0402040204020203" pitchFamily="34" charset="0"/>
              </a:rPr>
              <a:t> problem: unaccountable, unexplainable, unreproducible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F8BAE-EC8C-E27D-9AEE-CB0F16742490}"/>
              </a:ext>
            </a:extLst>
          </p:cNvPr>
          <p:cNvSpPr txBox="1"/>
          <p:nvPr/>
        </p:nvSpPr>
        <p:spPr>
          <a:xfrm>
            <a:off x="6096000" y="5404860"/>
            <a:ext cx="62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Modern Compiler for the French Tax Code</a:t>
            </a:r>
          </a:p>
          <a:p>
            <a:r>
              <a:rPr lang="en-US" i="1" dirty="0"/>
              <a:t>D. </a:t>
            </a:r>
            <a:r>
              <a:rPr lang="en-US" i="1" dirty="0" err="1"/>
              <a:t>Merigoux</a:t>
            </a:r>
            <a:r>
              <a:rPr lang="en-US" i="1" dirty="0"/>
              <a:t>, R. Monat, </a:t>
            </a:r>
            <a:r>
              <a:rPr lang="en-US" b="1" i="1" dirty="0"/>
              <a:t>Jonathan Protzenko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C7625-71E9-E686-F3CF-CC917AB1B45D}"/>
              </a:ext>
            </a:extLst>
          </p:cNvPr>
          <p:cNvSpPr txBox="1"/>
          <p:nvPr/>
        </p:nvSpPr>
        <p:spPr>
          <a:xfrm>
            <a:off x="933157" y="4511296"/>
            <a:ext cx="68328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“the existing infrastructure is made up of various parts pieced together and key data required to accurately reproduce computations was not shared with the public”</a:t>
            </a:r>
          </a:p>
        </p:txBody>
      </p:sp>
    </p:spTree>
    <p:extLst>
      <p:ext uri="{BB962C8B-B14F-4D97-AF65-F5344CB8AC3E}">
        <p14:creationId xmlns:p14="http://schemas.microsoft.com/office/powerpoint/2010/main" val="409269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17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Another Story from France 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87886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Post-WW2:</a:t>
            </a:r>
            <a:r>
              <a:rPr lang="en-US" sz="2400" dirty="0">
                <a:latin typeface="Segoe Pro Display SemiLight" panose="020B0402040204020203" pitchFamily="34" charset="0"/>
              </a:rPr>
              <a:t> social security, retirement, family and housing benefits </a:t>
            </a:r>
          </a:p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Today: </a:t>
            </a:r>
            <a:r>
              <a:rPr lang="en-US" sz="2400" dirty="0">
                <a:latin typeface="Segoe Pro Display SemiLight" panose="020B0402040204020203" pitchFamily="34" charset="0"/>
              </a:rPr>
              <a:t>opaque implementations, resistance to open information laws</a:t>
            </a:r>
          </a:p>
          <a:p>
            <a:pPr marL="342900" indent="-342900">
              <a:buFontTx/>
              <a:buChar char="-"/>
            </a:pP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Case of housing benefits: </a:t>
            </a:r>
            <a:r>
              <a:rPr lang="en-US" sz="2400" dirty="0">
                <a:latin typeface="Segoe Pro Display SemiLight" panose="020B0402040204020203" pitchFamily="34" charset="0"/>
              </a:rPr>
              <a:t>a bug in the statute, but “the implementation is doing the right thing” </a:t>
            </a:r>
            <a:r>
              <a:rPr lang="en-US" sz="2400" dirty="0">
                <a:latin typeface="Segoe Pro Display SemiLight" panose="020B0402040204020203" pitchFamily="34" charset="0"/>
                <a:sym typeface="Wingdings" pitchFamily="2" charset="2"/>
              </a:rPr>
              <a:t> wrong specification!</a:t>
            </a:r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000" dirty="0">
                <a:latin typeface="Segoe Pro Display SemiLight" panose="020B0402040204020203" pitchFamily="34" charset="0"/>
              </a:rPr>
              <a:t>“there were simplifications and that not all situations governed by law could be declared … the interpretations of the law taken into account in the computation might not always benefit the users”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F8BAE-EC8C-E27D-9AEE-CB0F16742490}"/>
              </a:ext>
            </a:extLst>
          </p:cNvPr>
          <p:cNvSpPr txBox="1"/>
          <p:nvPr/>
        </p:nvSpPr>
        <p:spPr>
          <a:xfrm>
            <a:off x="5832639" y="5385650"/>
            <a:ext cx="6256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Rules, Computation and Politics: Scrutinizing Unnoticed Programming Choices in French Housing Benefits.</a:t>
            </a:r>
            <a:br>
              <a:rPr lang="en-US" dirty="0"/>
            </a:br>
            <a:r>
              <a:rPr lang="en-US" i="1" dirty="0"/>
              <a:t>Denis </a:t>
            </a:r>
            <a:r>
              <a:rPr lang="en-US" i="1" dirty="0" err="1"/>
              <a:t>Merigoux</a:t>
            </a:r>
            <a:r>
              <a:rPr lang="en-US" i="1" dirty="0"/>
              <a:t>, Marie </a:t>
            </a:r>
            <a:r>
              <a:rPr lang="en-US" i="1" dirty="0" err="1"/>
              <a:t>Alauzen</a:t>
            </a:r>
            <a:r>
              <a:rPr lang="en-US" i="1" dirty="0"/>
              <a:t>, </a:t>
            </a:r>
            <a:r>
              <a:rPr lang="en-US" i="1" dirty="0" err="1"/>
              <a:t>Lilya</a:t>
            </a:r>
            <a:r>
              <a:rPr lang="en-US" i="1" dirty="0"/>
              <a:t> Slimani</a:t>
            </a:r>
          </a:p>
        </p:txBody>
      </p:sp>
    </p:spTree>
    <p:extLst>
      <p:ext uri="{BB962C8B-B14F-4D97-AF65-F5344CB8AC3E}">
        <p14:creationId xmlns:p14="http://schemas.microsoft.com/office/powerpoint/2010/main" val="311448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17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A Story from Washington State 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824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o Display SemiLight" panose="020B0402040204020203" pitchFamily="34" charset="0"/>
              </a:rPr>
              <a:t>Legal Financial Obligations (LFOs): a vast array of ~156 legal provisions for imposing monetary penalties on defendants.</a:t>
            </a:r>
            <a:br>
              <a:rPr lang="en-US" sz="2400" dirty="0">
                <a:latin typeface="Segoe Pro Display SemiLight" panose="020B0402040204020203" pitchFamily="34" charset="0"/>
              </a:rPr>
            </a:br>
            <a:br>
              <a:rPr lang="en-US" sz="2400" dirty="0">
                <a:latin typeface="Segoe Pro Display SemiLight" panose="020B0402040204020203" pitchFamily="34" charset="0"/>
              </a:rPr>
            </a:br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In theory: </a:t>
            </a:r>
            <a:r>
              <a:rPr lang="en-US" sz="2400" dirty="0">
                <a:latin typeface="Segoe Pro Display SemiLight" panose="020B0402040204020203" pitchFamily="34" charset="0"/>
              </a:rPr>
              <a:t>unambiguous sentencing with clear guidelines.</a:t>
            </a:r>
            <a:br>
              <a:rPr lang="en-US" sz="2400" dirty="0">
                <a:latin typeface="Segoe Pro Display SemiLight" panose="020B0402040204020203" pitchFamily="34" charset="0"/>
              </a:rPr>
            </a:br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In practice: </a:t>
            </a:r>
            <a:r>
              <a:rPr lang="en-US" sz="2400" dirty="0">
                <a:latin typeface="Segoe Pro Display SemiLight" panose="020B0402040204020203" pitchFamily="34" charset="0"/>
              </a:rPr>
              <a:t>“Latinx, Black, and Native Americans are sentenced to LFOs more frequently and at higher rates than Whites… The majority of defendants (80%-90%) who come to court are indigent… inconsistency in judges … widespread variation in how LFOs are assessed across jurisdictions.”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26B50-6478-193E-6727-3FBC3CE1F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660" y="3960478"/>
            <a:ext cx="3339128" cy="18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7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8ED8C-CCAB-AFF6-15F2-F530D28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5954294" y="601246"/>
            <a:ext cx="302455" cy="12211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62EC6-EAB6-E410-485B-C996DD81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" y="323264"/>
            <a:ext cx="901700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0E45B-5BA0-52AA-C6AD-E81629B83F37}"/>
              </a:ext>
            </a:extLst>
          </p:cNvPr>
          <p:cNvSpPr txBox="1"/>
          <p:nvPr/>
        </p:nvSpPr>
        <p:spPr>
          <a:xfrm>
            <a:off x="787791" y="1181685"/>
            <a:ext cx="8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Pro Display Semibold" panose="020B0502040504020203" pitchFamily="34" charset="0"/>
              </a:rPr>
              <a:t>A Story from the US Federal Courts 🇺🇸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12D1E-58F2-0E34-60F4-9968EBACC916}"/>
              </a:ext>
            </a:extLst>
          </p:cNvPr>
          <p:cNvSpPr txBox="1"/>
          <p:nvPr/>
        </p:nvSpPr>
        <p:spPr>
          <a:xfrm>
            <a:off x="787791" y="2067950"/>
            <a:ext cx="7824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Civil procedure: </a:t>
            </a:r>
            <a:r>
              <a:rPr lang="en-US" sz="2400" dirty="0">
                <a:latin typeface="Segoe Pro Display SemiLight" panose="020B0402040204020203" pitchFamily="34" charset="0"/>
              </a:rPr>
              <a:t>a humongous amount of rules to follow if you don’t want to lose in a lawsuit.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State of affairs: </a:t>
            </a:r>
            <a:r>
              <a:rPr lang="en-US" sz="2400" dirty="0">
                <a:latin typeface="Segoe Pro Display SemiLight" panose="020B0402040204020203" pitchFamily="34" charset="0"/>
              </a:rPr>
              <a:t>hopeless if you don’t have a lawyer</a:t>
            </a:r>
          </a:p>
          <a:p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b="1" i="1" dirty="0">
                <a:solidFill>
                  <a:schemeClr val="accent2"/>
                </a:solidFill>
                <a:latin typeface="Segoe Pro Display SemiLight" panose="020B0402040204020203" pitchFamily="34" charset="0"/>
              </a:rPr>
              <a:t>Reality: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74% of low-income households had a civil problem in the past year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Segoe Pro Display SemiLight" panose="020B0402040204020203" pitchFamily="34" charset="0"/>
              </a:rPr>
              <a:t>92% of those had no legal representation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Segoe Pro Display SemiLight" panose="020B0402040204020203" pitchFamily="34" charset="0"/>
            </a:endParaRPr>
          </a:p>
          <a:p>
            <a:r>
              <a:rPr lang="en-US" sz="2400" dirty="0">
                <a:latin typeface="Segoe Pro Display SemiLight" panose="020B0402040204020203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6C780-1D06-78A6-EF35-D2AC53ED3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727" y="871774"/>
            <a:ext cx="2605452" cy="53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d8fec-4899-4bc4-966b-60e1cde5af12" xsi:nil="true"/>
    <lcf76f155ced4ddcb4097134ff3c332f xmlns="3ac7da42-c245-4fb1-b285-02055dd1dd5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7B44D53F53342B038E8222E76134E" ma:contentTypeVersion="13" ma:contentTypeDescription="Create a new document." ma:contentTypeScope="" ma:versionID="c7efa65dabd1646a7c3465d29edc2db7">
  <xsd:schema xmlns:xsd="http://www.w3.org/2001/XMLSchema" xmlns:xs="http://www.w3.org/2001/XMLSchema" xmlns:p="http://schemas.microsoft.com/office/2006/metadata/properties" xmlns:ns2="3ac7da42-c245-4fb1-b285-02055dd1dd57" xmlns:ns3="629d8fec-4899-4bc4-966b-60e1cde5af12" targetNamespace="http://schemas.microsoft.com/office/2006/metadata/properties" ma:root="true" ma:fieldsID="725a545db6828324f670c04c37612843" ns2:_="" ns3:_="">
    <xsd:import namespace="3ac7da42-c245-4fb1-b285-02055dd1dd57"/>
    <xsd:import namespace="629d8fec-4899-4bc4-966b-60e1cde5a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7da42-c245-4fb1-b285-02055dd1d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d8fec-4899-4bc4-966b-60e1cde5a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1218753-bed9-4bd1-bb29-0501c125b590}" ma:internalName="TaxCatchAll" ma:showField="CatchAllData" ma:web="629d8fec-4899-4bc4-966b-60e1cde5af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80BF8-DFC5-4609-86B4-7D07D010A6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7BB69-F0AE-4A7C-8E97-E638F9D85FC8}">
  <ds:schemaRefs>
    <ds:schemaRef ds:uri="http://schemas.microsoft.com/office/2006/metadata/properties"/>
    <ds:schemaRef ds:uri="http://schemas.microsoft.com/office/infopath/2007/PartnerControls"/>
    <ds:schemaRef ds:uri="629d8fec-4899-4bc4-966b-60e1cde5af12"/>
    <ds:schemaRef ds:uri="3ac7da42-c245-4fb1-b285-02055dd1dd57"/>
  </ds:schemaRefs>
</ds:datastoreItem>
</file>

<file path=customXml/itemProps3.xml><?xml version="1.0" encoding="utf-8"?>
<ds:datastoreItem xmlns:ds="http://schemas.openxmlformats.org/officeDocument/2006/customXml" ds:itemID="{05C397F5-860E-427D-AB4B-ABBACA369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7da42-c245-4fb1-b285-02055dd1dd57"/>
    <ds:schemaRef ds:uri="629d8fec-4899-4bc4-966b-60e1cde5a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1723</Words>
  <Application>Microsoft Macintosh PowerPoint</Application>
  <PresentationFormat>Widescreen</PresentationFormat>
  <Paragraphs>219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Segoe Pro Display Semibold</vt:lpstr>
      <vt:lpstr>Segoe Pro Display SemiLight</vt:lpstr>
      <vt:lpstr>Office Theme</vt:lpstr>
      <vt:lpstr>Formal Computational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is a really weird language</vt:lpstr>
      <vt:lpstr>Law is a really weird language</vt:lpstr>
      <vt:lpstr>Software is a really weird language</vt:lpstr>
      <vt:lpstr>The default calculus</vt:lpstr>
      <vt:lpstr>The default calculus</vt:lpstr>
      <vt:lpstr>The default calculus</vt:lpstr>
      <vt:lpstr>The scope mechanism</vt:lpstr>
      <vt:lpstr>Literate programming</vt:lpstr>
      <vt:lpstr>Very verbose syntax</vt:lpstr>
      <vt:lpstr>Built-in language support</vt:lpstr>
      <vt:lpstr>Why should you trust Catala?</vt:lpstr>
      <vt:lpstr>Adoption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deWolf (2Adaptive LLC)</dc:creator>
  <cp:lastModifiedBy>Jonathan Protzenko</cp:lastModifiedBy>
  <cp:revision>20</cp:revision>
  <dcterms:created xsi:type="dcterms:W3CDTF">2022-07-27T14:18:48Z</dcterms:created>
  <dcterms:modified xsi:type="dcterms:W3CDTF">2022-10-12T19:25:47Z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0x0101002C47B44D53F53342B038E8222E76134E</vt:lpwstr>
  </property>
  <property fmtid="{D5CDD505-2E9C-101B-9397-08002B2CF9AE}" pid="3" name="MediaServiceImageTags">
    <vt:lpwstr/>
  </property>
</Properties>
</file>