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7" r:id="rId2"/>
    <p:sldId id="308" r:id="rId3"/>
    <p:sldId id="307" r:id="rId4"/>
    <p:sldId id="322" r:id="rId5"/>
    <p:sldId id="309" r:id="rId6"/>
    <p:sldId id="284" r:id="rId7"/>
    <p:sldId id="311" r:id="rId8"/>
    <p:sldId id="291" r:id="rId9"/>
    <p:sldId id="302" r:id="rId10"/>
    <p:sldId id="290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3" r:id="rId20"/>
    <p:sldId id="294" r:id="rId21"/>
    <p:sldId id="256" r:id="rId22"/>
    <p:sldId id="304" r:id="rId23"/>
    <p:sldId id="296" r:id="rId24"/>
    <p:sldId id="305" r:id="rId25"/>
    <p:sldId id="306" r:id="rId26"/>
    <p:sldId id="320" r:id="rId27"/>
    <p:sldId id="321" r:id="rId28"/>
    <p:sldId id="310" r:id="rId29"/>
    <p:sldId id="293" r:id="rId30"/>
    <p:sldId id="29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 Ho" initials="SH" lastIdx="1" clrIdx="0">
    <p:extLst>
      <p:ext uri="{19B8F6BF-5375-455C-9EA6-DF929625EA0E}">
        <p15:presenceInfo xmlns:p15="http://schemas.microsoft.com/office/powerpoint/2012/main" userId="0f6fb0732179e2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C153A-102E-4100-8DB0-03D729B33AB4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FB95-7E19-4ED9-8FBC-47A2929E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3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8348-9E6F-4141-88D4-8BD54A685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91E70-2A51-436D-B119-7644AEA39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8C6A8-A0AF-43D4-B1F6-9F08E0182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8CE5-C45A-4DF9-AACD-ECA18770F0C9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F0387-AF58-45AA-9EF0-58C56608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DF652-3443-42B4-80E8-84FE9520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E655-FEAC-4907-96EE-E5DDF44A6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AAC6-139E-4F29-B7FC-E985F444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4A747-C120-483B-907B-ED25C2D51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618C7-4E8C-41B7-967B-59EBFD0E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8CE5-C45A-4DF9-AACD-ECA18770F0C9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F2B5B-1459-4007-BC5F-4C1B95C38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D8E4F-9DB2-4FFA-8A72-B143A942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E655-FEAC-4907-96EE-E5DDF44A6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9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4C4A4F-7024-4A8A-896F-208BE95D4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8AD53-9D51-40BA-B269-D2BB62255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23F68-5651-4A61-884E-0780C125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8CE5-C45A-4DF9-AACD-ECA18770F0C9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B114A-19D2-4DD8-A5CB-EC2D8A962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1B167-78A9-4FFC-A850-7B3055A5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E655-FEAC-4907-96EE-E5DDF44A6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1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0AC1E-2080-460F-B1DB-C45EB75C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AC238-3F39-45BA-A519-ADB0B0112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65A3F-DE36-48C1-B674-542613E7D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8CE5-C45A-4DF9-AACD-ECA18770F0C9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A656F-D7AB-469D-ADE7-58E07E63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6D72D-B898-4285-ABC9-6AB49528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E655-FEAC-4907-96EE-E5DDF44A6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7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7787-B880-44B7-845A-92FC4D10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B75D2-5309-4175-B3A1-8451DBAFF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B9033-5C08-4064-A493-2099CD9E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8CE5-C45A-4DF9-AACD-ECA18770F0C9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D4BC7-3C2D-4B80-8C0A-DF8306C3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1003F-A32C-4C9B-840A-0948B6E6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E655-FEAC-4907-96EE-E5DDF44A6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7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EFDF-ED7B-490F-92F2-FF481B6D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3C9E6-A1B7-4199-812B-79F85CF13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D6CCA-4410-4D79-87B1-24D841405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9F868-C6A1-4F9D-A02C-F8F14D16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8CE5-C45A-4DF9-AACD-ECA18770F0C9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8F5FB-E04C-422F-9CFB-CC1CEEE2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F7C32-C4A8-4E97-AFEF-BE50034B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E655-FEAC-4907-96EE-E5DDF44A6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5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12BD-446C-41BD-921B-74C21484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6DE13-591E-415F-A746-4B456FB9E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5D07A-AA22-4E34-8B0D-F97D8F8B5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38610-CA7B-41B9-A448-493E2F652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C2234-37DD-4CC3-B854-1B924AFCE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751C0A-610C-4A00-B88A-4DC7C04C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8CE5-C45A-4DF9-AACD-ECA18770F0C9}" type="datetimeFigureOut">
              <a:rPr lang="en-US" smtClean="0"/>
              <a:t>4/5/22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D9F01-62F8-4799-846A-8B9AFC85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93E54-644F-4AE9-AF85-C10A9467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E655-FEAC-4907-96EE-E5DDF44A6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B4A3-02C9-4C25-AAE9-5D6E55D2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7E1C8-270C-4D19-8ADD-AC3DFA93F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8CE5-C45A-4DF9-AACD-ECA18770F0C9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2CF5D-7C41-4376-8D1C-750BE77C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F20D2-63A4-4D44-B7F1-525FFB4A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E655-FEAC-4907-96EE-E5DDF44A6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1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2DAF4-A77F-40EA-8A43-FA57D37D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8CE5-C45A-4DF9-AACD-ECA18770F0C9}" type="datetimeFigureOut">
              <a:rPr lang="en-US" smtClean="0"/>
              <a:t>4/5/22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8FF10-0C33-4796-AE74-A5621A36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37F16-6882-40C2-A283-EE4589FB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E655-FEAC-4907-96EE-E5DDF44A6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3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347A-95D0-4936-9781-8FFCD46B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D4C8-BCEE-4A92-9D0D-5DDD64439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C55C9-61B6-4789-B78C-4E66A7101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13B29-A8F1-4FB5-ACFA-F11E428A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8CE5-C45A-4DF9-AACD-ECA18770F0C9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4E874-90E5-4BCE-9FE9-1EF47AE5B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9A2C2-708E-4516-B9F5-DB292352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E655-FEAC-4907-96EE-E5DDF44A6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9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E77A1-3832-40A0-AAA3-E4FE34DC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BC6BD6-7037-43C5-A0B9-90F808D6F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509A4-3CD3-4EC9-8288-EB5A1BDB5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54C51-E29B-4B8D-A004-DA2089DE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8CE5-C45A-4DF9-AACD-ECA18770F0C9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B6D60-44EB-48F4-86DE-BB07161F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80BF9-7DF2-4CC5-856D-F0C1151E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E655-FEAC-4907-96EE-E5DDF44A6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7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D256FD-FA0B-4BD2-A029-33B20C3A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0D557-5BAF-4D4B-B252-280D0B6F6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C9A17-3E67-437C-BA4E-C97474243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8CE5-C45A-4DF9-AACD-ECA18770F0C9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55AFD-4ADE-445B-B74F-02708C993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4098E-6E3E-498C-900B-A44FED860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E655-FEAC-4907-96EE-E5DDF44A6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9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kha.github.io/electrolysi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183FF-DFC6-498D-985F-EFBEA5530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685" y="0"/>
            <a:ext cx="5399315" cy="4328411"/>
          </a:xfrm>
        </p:spPr>
        <p:txBody>
          <a:bodyPr>
            <a:normAutofit/>
          </a:bodyPr>
          <a:lstStyle/>
          <a:p>
            <a:r>
              <a:rPr lang="en-US" b="1" dirty="0"/>
              <a:t>AENEAS</a:t>
            </a:r>
            <a:br>
              <a:rPr lang="en-US" dirty="0"/>
            </a:br>
            <a:br>
              <a:rPr lang="en-US" sz="2400" dirty="0"/>
            </a:br>
            <a:r>
              <a:rPr lang="en-US" sz="2800" i="1" dirty="0"/>
              <a:t>from</a:t>
            </a:r>
            <a:br>
              <a:rPr lang="en-US" sz="4000" dirty="0"/>
            </a:br>
            <a:r>
              <a:rPr lang="en-US" sz="4000" dirty="0"/>
              <a:t>Rust Programs</a:t>
            </a:r>
            <a:br>
              <a:rPr lang="en-US" sz="4000" dirty="0"/>
            </a:br>
            <a:r>
              <a:rPr lang="en-US" sz="2800" i="1" dirty="0"/>
              <a:t>to</a:t>
            </a:r>
            <a:br>
              <a:rPr lang="en-US" sz="4000" dirty="0"/>
            </a:br>
            <a:r>
              <a:rPr lang="en-US" sz="4000" dirty="0"/>
              <a:t>Pure Lambda Calculus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726FC-DD2F-46FA-9928-8BEA5C1F3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6706" y="4797427"/>
            <a:ext cx="3879272" cy="1655762"/>
          </a:xfrm>
        </p:spPr>
        <p:txBody>
          <a:bodyPr>
            <a:normAutofit/>
          </a:bodyPr>
          <a:lstStyle/>
          <a:p>
            <a:r>
              <a:rPr lang="en-US" sz="2000" dirty="0"/>
              <a:t>Son Ho, </a:t>
            </a:r>
            <a:r>
              <a:rPr lang="en-US" sz="2000" u="sng" dirty="0"/>
              <a:t>Jonathan </a:t>
            </a:r>
            <a:r>
              <a:rPr lang="en-US" sz="2000" u="sng" dirty="0" err="1"/>
              <a:t>Protzenko</a:t>
            </a:r>
            <a:endParaRPr lang="en-US" sz="2000" u="sng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F16E53-220A-A846-8D62-5E80BBDC3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78" y="629393"/>
            <a:ext cx="3572943" cy="43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C0B4AC-2C86-FE43-B424-717BFA3D4E50}"/>
              </a:ext>
            </a:extLst>
          </p:cNvPr>
          <p:cNvSpPr txBox="1"/>
          <p:nvPr/>
        </p:nvSpPr>
        <p:spPr>
          <a:xfrm>
            <a:off x="7310792" y="5147893"/>
            <a:ext cx="405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Rust programmer hurt by the borrow checker (allegory)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7644B-FCE6-0643-8BF6-733200384FC0}"/>
              </a:ext>
            </a:extLst>
          </p:cNvPr>
          <p:cNvSpPr txBox="1"/>
          <p:nvPr/>
        </p:nvSpPr>
        <p:spPr>
          <a:xfrm>
            <a:off x="6177912" y="6453189"/>
            <a:ext cx="631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Rust Verification Workshop @ ETAPS / Munich / April 3</a:t>
            </a:r>
            <a:r>
              <a:rPr lang="en-US" baseline="30000" dirty="0"/>
              <a:t>rd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63290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CD2BF-327A-432B-8420-CC8FB794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8520" cy="1325563"/>
          </a:xfrm>
        </p:spPr>
        <p:txBody>
          <a:bodyPr/>
          <a:lstStyle/>
          <a:p>
            <a:r>
              <a:rPr lang="en-US" dirty="0"/>
              <a:t>Using Rust’s type system to simplify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1852E-824C-4F14-A3D6-2E15C4123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03560" cy="5032375"/>
          </a:xfrm>
        </p:spPr>
        <p:txBody>
          <a:bodyPr>
            <a:normAutofit/>
          </a:bodyPr>
          <a:lstStyle/>
          <a:p>
            <a:r>
              <a:rPr lang="en-US" dirty="0"/>
              <a:t>Not a new idea:</a:t>
            </a:r>
          </a:p>
          <a:p>
            <a:pPr lvl="1"/>
            <a:r>
              <a:rPr lang="en-US" dirty="0" err="1"/>
              <a:t>Prusti</a:t>
            </a:r>
            <a:r>
              <a:rPr lang="en-US" dirty="0"/>
              <a:t> (Viper): automate the application of memory reasoning rules</a:t>
            </a:r>
          </a:p>
          <a:p>
            <a:pPr lvl="1"/>
            <a:r>
              <a:rPr lang="en-US" dirty="0" err="1"/>
              <a:t>RustHornBelt</a:t>
            </a:r>
            <a:r>
              <a:rPr lang="en-US" dirty="0"/>
              <a:t>/</a:t>
            </a:r>
            <a:r>
              <a:rPr lang="en-US" dirty="0" err="1"/>
              <a:t>Creusot</a:t>
            </a:r>
            <a:r>
              <a:rPr lang="en-US" dirty="0"/>
              <a:t>: “purification” through prophecy variables</a:t>
            </a:r>
          </a:p>
          <a:p>
            <a:pPr marL="457200" lvl="1" indent="0">
              <a:buNone/>
            </a:pPr>
            <a:r>
              <a:rPr lang="en-US" dirty="0"/>
              <a:t>⇒ both target user-friendly frontends and high-automation through SMT solvers via a </a:t>
            </a:r>
            <a:r>
              <a:rPr lang="en-US" i="1" dirty="0"/>
              <a:t>logical encoding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Our project:</a:t>
            </a:r>
          </a:p>
          <a:p>
            <a:pPr lvl="1"/>
            <a:r>
              <a:rPr lang="en-US" dirty="0"/>
              <a:t>Exploit the fact that safe Rust is </a:t>
            </a:r>
            <a:r>
              <a:rPr lang="en-US" i="1" dirty="0"/>
              <a:t>morally </a:t>
            </a:r>
            <a:r>
              <a:rPr lang="en-US" dirty="0"/>
              <a:t>pure</a:t>
            </a:r>
          </a:p>
          <a:p>
            <a:pPr lvl="1"/>
            <a:r>
              <a:rPr lang="en-US" dirty="0"/>
              <a:t>Focus on absence of panics, functional correctness and security proofs</a:t>
            </a:r>
          </a:p>
          <a:p>
            <a:pPr lvl="1"/>
            <a:r>
              <a:rPr lang="en-US" dirty="0"/>
              <a:t>Target “expert” interactive theorem provers</a:t>
            </a:r>
          </a:p>
          <a:p>
            <a:pPr marL="457200" lvl="1" indent="0">
              <a:buNone/>
            </a:pPr>
            <a:r>
              <a:rPr lang="en-US" dirty="0"/>
              <a:t>⇒ translate safe Rust programs to </a:t>
            </a:r>
            <a:r>
              <a:rPr lang="en-US" i="1" dirty="0"/>
              <a:t>idiomatic</a:t>
            </a:r>
            <a:r>
              <a:rPr lang="en-US" dirty="0"/>
              <a:t> pure lambda calculus (</a:t>
            </a:r>
            <a:r>
              <a:rPr lang="en-US" i="1" dirty="0"/>
              <a:t>executable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⇒ generate code for several back-ends (Coq, F*, HOL4…)</a:t>
            </a:r>
          </a:p>
        </p:txBody>
      </p:sp>
    </p:spTree>
    <p:extLst>
      <p:ext uri="{BB962C8B-B14F-4D97-AF65-F5344CB8AC3E}">
        <p14:creationId xmlns:p14="http://schemas.microsoft.com/office/powerpoint/2010/main" val="232893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70B13-6486-6644-856F-EBEDB0B5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F6AC7-30A2-C24C-980A-52518A41E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Electrolysis (Rust to Lean)</a:t>
            </a:r>
          </a:p>
          <a:p>
            <a:pPr lvl="1"/>
            <a:r>
              <a:rPr lang="en-US" dirty="0"/>
              <a:t>Sebastian Ullrich’s Master’s Thesis: </a:t>
            </a:r>
            <a:r>
              <a:rPr lang="en-US" dirty="0">
                <a:hlinkClick r:id="rId2"/>
              </a:rPr>
              <a:t>http://kha.github.io/electrolysis/</a:t>
            </a:r>
            <a:endParaRPr lang="en-US" dirty="0"/>
          </a:p>
          <a:p>
            <a:pPr lvl="1"/>
            <a:r>
              <a:rPr lang="en-US" dirty="0"/>
              <a:t>Really cool piece of work!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Transpiler</a:t>
            </a:r>
            <a:r>
              <a:rPr lang="en-US" dirty="0"/>
              <a:t>”, with no formal argument or semantic basis</a:t>
            </a:r>
          </a:p>
          <a:p>
            <a:pPr lvl="1"/>
            <a:r>
              <a:rPr lang="en-US" b="1" u="sng" dirty="0"/>
              <a:t>Key limitation:</a:t>
            </a:r>
            <a:r>
              <a:rPr lang="en-US" dirty="0"/>
              <a:t> returning borrows supported in a very limited fashion</a:t>
            </a:r>
          </a:p>
          <a:p>
            <a:pPr lvl="1"/>
            <a:endParaRPr lang="en-US" dirty="0"/>
          </a:p>
          <a:p>
            <a:r>
              <a:rPr lang="en-US" dirty="0" err="1"/>
              <a:t>Heapster</a:t>
            </a:r>
            <a:endParaRPr lang="en-US" dirty="0"/>
          </a:p>
          <a:p>
            <a:pPr lvl="1"/>
            <a:r>
              <a:rPr lang="en-US" dirty="0"/>
              <a:t>Paul He + “Galois Gang” + Steve </a:t>
            </a:r>
            <a:r>
              <a:rPr lang="en-US" dirty="0" err="1"/>
              <a:t>Zdancewic</a:t>
            </a:r>
            <a:r>
              <a:rPr lang="en-US" dirty="0"/>
              <a:t>, OOPSLA’21</a:t>
            </a:r>
          </a:p>
          <a:p>
            <a:pPr lvl="1"/>
            <a:r>
              <a:rPr lang="en-US" dirty="0"/>
              <a:t>Based on a logic of permissions slapped onto an LLVM program</a:t>
            </a:r>
          </a:p>
          <a:p>
            <a:pPr lvl="1"/>
            <a:r>
              <a:rPr lang="en-US" dirty="0"/>
              <a:t>Inserts dynamic checks as needed</a:t>
            </a:r>
          </a:p>
          <a:p>
            <a:pPr lvl="1"/>
            <a:r>
              <a:rPr lang="en-US" dirty="0"/>
              <a:t>Reason onto the pure functional specification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3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D777-98E3-514C-BEAA-1D5355DC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we like about our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B8B6-A4C7-2049-B555-20D35F182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Reason about pure programs: no notion of memory</a:t>
            </a:r>
          </a:p>
          <a:p>
            <a:r>
              <a:rPr lang="en-US" dirty="0"/>
              <a:t>Manual proof first, SMT later</a:t>
            </a:r>
          </a:p>
          <a:p>
            <a:r>
              <a:rPr lang="en-US" dirty="0"/>
              <a:t>Not tied to a particular language of annotations (hence not limited)</a:t>
            </a:r>
          </a:p>
          <a:p>
            <a:r>
              <a:rPr lang="en-US" dirty="0"/>
              <a:t>Semantic approach to borrows, as opposed to syntactic (lifetimes)</a:t>
            </a:r>
          </a:p>
          <a:p>
            <a:r>
              <a:rPr lang="en-US" i="1" dirty="0"/>
              <a:t>Generic</a:t>
            </a:r>
            <a:r>
              <a:rPr lang="en-US" dirty="0"/>
              <a:t> translation, not influenced by any particular target’s machinery</a:t>
            </a:r>
            <a:endParaRPr lang="en-US" i="1" dirty="0"/>
          </a:p>
          <a:p>
            <a:r>
              <a:rPr lang="en-US" dirty="0"/>
              <a:t>Modularity</a:t>
            </a:r>
          </a:p>
          <a:p>
            <a:pPr lvl="1"/>
            <a:r>
              <a:rPr lang="en-US" dirty="0"/>
              <a:t>integrate translation into existing proof development and connect to the rest (e.g., HACL* specs)</a:t>
            </a:r>
          </a:p>
          <a:p>
            <a:pPr lvl="1"/>
            <a:r>
              <a:rPr lang="en-US" dirty="0"/>
              <a:t>type-based analysis, so modular translation, natural handling of externals, etc.</a:t>
            </a:r>
          </a:p>
          <a:p>
            <a:pPr lvl="1"/>
            <a:r>
              <a:rPr lang="en-US" dirty="0"/>
              <a:t>translation can itself proceed in parallel over e.g. multiple crates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1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E0B61-2F14-8646-A591-37552AC9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A1907-18DB-BD44-A4FE-4418BBE3E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logic of permissions (</a:t>
            </a:r>
            <a:r>
              <a:rPr lang="en-US" dirty="0" err="1"/>
              <a:t>Heapster</a:t>
            </a:r>
            <a:r>
              <a:rPr lang="en-US" dirty="0"/>
              <a:t>, </a:t>
            </a:r>
            <a:r>
              <a:rPr lang="en-US" dirty="0" err="1"/>
              <a:t>RefinedC</a:t>
            </a:r>
            <a:r>
              <a:rPr lang="en-US" dirty="0"/>
              <a:t>, Mezzo, etc.)</a:t>
            </a:r>
          </a:p>
          <a:p>
            <a:r>
              <a:rPr lang="en-US" dirty="0"/>
              <a:t>A notion of </a:t>
            </a:r>
            <a:r>
              <a:rPr lang="en-US" i="1" dirty="0"/>
              <a:t>region abstraction</a:t>
            </a:r>
            <a:r>
              <a:rPr lang="en-US" dirty="0"/>
              <a:t> (a.k.a. magic wand)</a:t>
            </a:r>
          </a:p>
          <a:p>
            <a:r>
              <a:rPr lang="en-US" dirty="0"/>
              <a:t>A synthesis procedure where ending a region (lifetime) calls the </a:t>
            </a:r>
            <a:r>
              <a:rPr lang="en-US" i="1" dirty="0"/>
              <a:t>backward function</a:t>
            </a:r>
          </a:p>
          <a:p>
            <a:r>
              <a:rPr lang="en-US" dirty="0"/>
              <a:t>Allows us to deal with borrow-returning functions (the hard part)</a:t>
            </a:r>
          </a:p>
        </p:txBody>
      </p:sp>
    </p:spTree>
    <p:extLst>
      <p:ext uri="{BB962C8B-B14F-4D97-AF65-F5344CB8AC3E}">
        <p14:creationId xmlns:p14="http://schemas.microsoft.com/office/powerpoint/2010/main" val="344229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6397C-AC3C-3349-9526-E29E2271E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mutable borrows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6179FA-0867-8B4B-A37F-E1E4E6274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14319"/>
            <a:ext cx="10515600" cy="1173950"/>
          </a:xfrm>
        </p:spPr>
      </p:pic>
    </p:spTree>
    <p:extLst>
      <p:ext uri="{BB962C8B-B14F-4D97-AF65-F5344CB8AC3E}">
        <p14:creationId xmlns:p14="http://schemas.microsoft.com/office/powerpoint/2010/main" val="2234193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981F-04F5-2946-A09B-9D7351E0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immutable borrows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769A86-4FC1-FF49-A5E1-6E5527F92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4151"/>
            <a:ext cx="10515600" cy="1454285"/>
          </a:xfrm>
        </p:spPr>
      </p:pic>
    </p:spTree>
    <p:extLst>
      <p:ext uri="{BB962C8B-B14F-4D97-AF65-F5344CB8AC3E}">
        <p14:creationId xmlns:p14="http://schemas.microsoft.com/office/powerpoint/2010/main" val="4177681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61C8-681E-3242-8272-6A526739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region abstraction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F1B5F5-80C1-9F4F-8075-35EFF792B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5933"/>
            <a:ext cx="10515600" cy="3550722"/>
          </a:xfrm>
        </p:spPr>
      </p:pic>
    </p:spTree>
    <p:extLst>
      <p:ext uri="{BB962C8B-B14F-4D97-AF65-F5344CB8AC3E}">
        <p14:creationId xmlns:p14="http://schemas.microsoft.com/office/powerpoint/2010/main" val="816540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31FE-4EE1-FD40-A702-F6D5E6135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translation, symbolic values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3FB76E-3366-5F4C-A5F1-342D647C9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36841"/>
            <a:ext cx="10515600" cy="152890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BC9B1A-071B-B14D-A96D-77C732B8B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2" y="3342887"/>
            <a:ext cx="4521441" cy="1316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5F31BF-1FCF-AA44-B8A4-9E97893FB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80" y="3271688"/>
            <a:ext cx="4564483" cy="187581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33AAE63-9529-0247-A789-3CE5F55EEB0F}"/>
              </a:ext>
            </a:extLst>
          </p:cNvPr>
          <p:cNvSpPr/>
          <p:nvPr/>
        </p:nvSpPr>
        <p:spPr>
          <a:xfrm>
            <a:off x="2534728" y="3955909"/>
            <a:ext cx="360652" cy="36065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E5CF98-2FFA-E74E-9FAC-D95E888EA250}"/>
              </a:ext>
            </a:extLst>
          </p:cNvPr>
          <p:cNvSpPr/>
          <p:nvPr/>
        </p:nvSpPr>
        <p:spPr>
          <a:xfrm>
            <a:off x="3499928" y="3348224"/>
            <a:ext cx="360652" cy="36065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D86B28-0898-A442-873B-B4534281980D}"/>
              </a:ext>
            </a:extLst>
          </p:cNvPr>
          <p:cNvCxnSpPr>
            <a:stCxn id="10" idx="7"/>
            <a:endCxn id="11" idx="3"/>
          </p:cNvCxnSpPr>
          <p:nvPr/>
        </p:nvCxnSpPr>
        <p:spPr>
          <a:xfrm flipV="1">
            <a:off x="2842564" y="3656060"/>
            <a:ext cx="710180" cy="352665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D3173E1-3621-7843-A168-184F97269398}"/>
              </a:ext>
            </a:extLst>
          </p:cNvPr>
          <p:cNvSpPr/>
          <p:nvPr/>
        </p:nvSpPr>
        <p:spPr>
          <a:xfrm>
            <a:off x="2534728" y="4255758"/>
            <a:ext cx="360652" cy="36065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6D9365-70D2-CC4A-9950-A7619C71BF60}"/>
              </a:ext>
            </a:extLst>
          </p:cNvPr>
          <p:cNvSpPr/>
          <p:nvPr/>
        </p:nvSpPr>
        <p:spPr>
          <a:xfrm>
            <a:off x="4737416" y="3348224"/>
            <a:ext cx="360652" cy="36065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20EFC0-D5CD-E240-827C-E76FC4FEB0E3}"/>
              </a:ext>
            </a:extLst>
          </p:cNvPr>
          <p:cNvCxnSpPr>
            <a:stCxn id="16" idx="7"/>
            <a:endCxn id="17" idx="3"/>
          </p:cNvCxnSpPr>
          <p:nvPr/>
        </p:nvCxnSpPr>
        <p:spPr>
          <a:xfrm flipV="1">
            <a:off x="2842564" y="3656060"/>
            <a:ext cx="1947668" cy="652514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F9A2C31-7938-BD44-93D7-8A8B48137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56" y="4197996"/>
            <a:ext cx="2735532" cy="5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9281A-564F-9C4F-AC46-7C44C933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BECCD-9C92-1B4E-B794-62B0F1FC5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Symbolic execution</a:t>
            </a:r>
          </a:p>
          <a:p>
            <a:r>
              <a:rPr lang="en-US" dirty="0"/>
              <a:t>Accurate tracking of aliasing (tree)</a:t>
            </a:r>
          </a:p>
          <a:p>
            <a:r>
              <a:rPr lang="en-US" dirty="0"/>
              <a:t>Abstract aliasing information via “region abstractions”</a:t>
            </a:r>
          </a:p>
          <a:p>
            <a:r>
              <a:rPr lang="en-US" dirty="0"/>
              <a:t>Lifetime identifiers tell us how to “return ownership”, i.e. implement the backward function</a:t>
            </a:r>
          </a:p>
          <a:p>
            <a:r>
              <a:rPr lang="en-US" dirty="0"/>
              <a:t>Forward/backward ≈ focus / give back for </a:t>
            </a:r>
            <a:r>
              <a:rPr lang="en-US" b="1" i="1" dirty="0"/>
              <a:t>lenses</a:t>
            </a:r>
            <a:endParaRPr lang="en-US" dirty="0"/>
          </a:p>
          <a:p>
            <a:r>
              <a:rPr lang="en-US" dirty="0"/>
              <a:t>Gist of our approach: lenses “on steroids” synthesized thanks to ownership information</a:t>
            </a:r>
          </a:p>
        </p:txBody>
      </p:sp>
    </p:spTree>
    <p:extLst>
      <p:ext uri="{BB962C8B-B14F-4D97-AF65-F5344CB8AC3E}">
        <p14:creationId xmlns:p14="http://schemas.microsoft.com/office/powerpoint/2010/main" val="1210217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A959-05DF-BD45-9E83-90287DF5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</a:t>
            </a:r>
            <a:r>
              <a:rPr lang="en-US" b="1" i="1" dirty="0"/>
              <a:t>also </a:t>
            </a:r>
            <a:r>
              <a:rPr lang="en-US" dirty="0"/>
              <a:t>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0F2E7-4766-A347-A7B0-81D392BFC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semantics for the borrow checker</a:t>
            </a:r>
          </a:p>
          <a:p>
            <a:r>
              <a:rPr lang="en-US" dirty="0"/>
              <a:t>Based on a flow-sensitive, symbolic execution</a:t>
            </a:r>
          </a:p>
          <a:p>
            <a:r>
              <a:rPr lang="en-US" dirty="0"/>
              <a:t>Can inform future evolutions of the borrow checker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an </a:t>
            </a:r>
            <a:r>
              <a:rPr lang="en-US" i="1" dirty="0">
                <a:sym typeface="Wingdings" pitchFamily="2" charset="2"/>
              </a:rPr>
              <a:t>exciting</a:t>
            </a:r>
            <a:r>
              <a:rPr lang="en-US" dirty="0">
                <a:sym typeface="Wingdings" pitchFamily="2" charset="2"/>
              </a:rPr>
              <a:t> sub-project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5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DFAE-D016-E543-8B86-FE87ADDB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</a:t>
            </a:r>
            <a:r>
              <a:rPr lang="en-US" i="1" dirty="0"/>
              <a:t>we</a:t>
            </a:r>
            <a:r>
              <a:rPr lang="en-US" dirty="0"/>
              <a:t> come to Rust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5554F-D484-9143-9AEE-2E337FACB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2016-2020: Project Everest (HACL*, </a:t>
            </a:r>
            <a:r>
              <a:rPr lang="en-US" dirty="0" err="1"/>
              <a:t>EverCrypt</a:t>
            </a:r>
            <a:r>
              <a:rPr lang="en-US" dirty="0"/>
              <a:t>, Signal*)</a:t>
            </a:r>
          </a:p>
          <a:p>
            <a:pPr lvl="1"/>
            <a:r>
              <a:rPr lang="en-US" dirty="0"/>
              <a:t>F*: dependent types, effects, and SMT</a:t>
            </a:r>
          </a:p>
          <a:p>
            <a:pPr lvl="1"/>
            <a:r>
              <a:rPr lang="en-US" dirty="0"/>
              <a:t>Low*, a shallow embedding of C in Low* (</a:t>
            </a:r>
            <a:r>
              <a:rPr lang="en-US" dirty="0" err="1"/>
              <a:t>Protzenko</a:t>
            </a:r>
            <a:r>
              <a:rPr lang="en-US" dirty="0"/>
              <a:t> et al)</a:t>
            </a:r>
          </a:p>
          <a:p>
            <a:pPr lvl="1"/>
            <a:r>
              <a:rPr lang="en-US" dirty="0"/>
              <a:t>Stack &amp; Heap memory model (via effects)</a:t>
            </a:r>
          </a:p>
          <a:p>
            <a:pPr lvl="1"/>
            <a:r>
              <a:rPr lang="en-US" dirty="0"/>
              <a:t>Distinguished libraries: machine integers, arrays, string literals, etc.</a:t>
            </a:r>
          </a:p>
          <a:p>
            <a:pPr lvl="1"/>
            <a:r>
              <a:rPr lang="en-US" b="1" u="sng" dirty="0"/>
              <a:t>no</a:t>
            </a:r>
            <a:r>
              <a:rPr lang="en-US" dirty="0"/>
              <a:t> separation logic; modifies-clause theory </a:t>
            </a:r>
            <a:r>
              <a:rPr lang="en-US" i="1" dirty="0" err="1"/>
              <a:t>à</a:t>
            </a:r>
            <a:r>
              <a:rPr lang="en-US" i="1" dirty="0"/>
              <a:t> la</a:t>
            </a:r>
            <a:r>
              <a:rPr lang="en-US" dirty="0"/>
              <a:t> </a:t>
            </a:r>
            <a:r>
              <a:rPr lang="en-US" dirty="0" err="1"/>
              <a:t>Dafny</a:t>
            </a:r>
            <a:endParaRPr lang="en-US" dirty="0"/>
          </a:p>
          <a:p>
            <a:pPr lvl="1"/>
            <a:r>
              <a:rPr lang="en-US" dirty="0"/>
              <a:t>location monoid + equational theory encoded via backwards-oriented SMT Patterns (T. </a:t>
            </a:r>
            <a:r>
              <a:rPr lang="en-US" dirty="0" err="1"/>
              <a:t>Ramanandro</a:t>
            </a:r>
            <a:r>
              <a:rPr lang="en-US" dirty="0"/>
              <a:t>, A. Rastogi)</a:t>
            </a:r>
          </a:p>
          <a:p>
            <a:r>
              <a:rPr lang="en-US" dirty="0"/>
              <a:t>2021: Noise*, a protocol compiler for 59+ protocols (Ho et al)</a:t>
            </a:r>
          </a:p>
          <a:p>
            <a:pPr lvl="1"/>
            <a:r>
              <a:rPr lang="en-US" dirty="0"/>
              <a:t>Still in Low*</a:t>
            </a:r>
          </a:p>
          <a:p>
            <a:pPr lvl="1"/>
            <a:r>
              <a:rPr lang="en-US" dirty="0"/>
              <a:t>Tour de force: associative lists in Low* implement an imperative map</a:t>
            </a:r>
          </a:p>
          <a:p>
            <a:pPr lvl="1"/>
            <a:r>
              <a:rPr lang="en-US" dirty="0"/>
              <a:t>Outside of the functional-spec, input-output, arrays-only typical usage of HACL*</a:t>
            </a:r>
          </a:p>
          <a:p>
            <a:pPr lvl="1"/>
            <a:r>
              <a:rPr lang="en-US" dirty="0"/>
              <a:t>There </a:t>
            </a:r>
            <a:r>
              <a:rPr lang="en-US" b="1" u="sng" dirty="0"/>
              <a:t>HAS</a:t>
            </a:r>
            <a:r>
              <a:rPr lang="en-US" dirty="0"/>
              <a:t> to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756660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BBD8-941E-4A6B-8B8E-4C814D0B7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7"/>
            <a:ext cx="10515600" cy="1325563"/>
          </a:xfrm>
        </p:spPr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98DB1-EEEE-4239-BCBD-9B67D0437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628"/>
            <a:ext cx="10515600" cy="5266227"/>
          </a:xfrm>
        </p:spPr>
        <p:txBody>
          <a:bodyPr>
            <a:normAutofit/>
          </a:bodyPr>
          <a:lstStyle/>
          <a:p>
            <a:r>
              <a:rPr lang="en-US" dirty="0"/>
              <a:t>Targeted subset:</a:t>
            </a:r>
          </a:p>
          <a:p>
            <a:pPr lvl="1"/>
            <a:r>
              <a:rPr lang="en-US" dirty="0"/>
              <a:t>Safe rust without </a:t>
            </a:r>
            <a:r>
              <a:rPr lang="en-US" b="1" dirty="0"/>
              <a:t>interior mutability</a:t>
            </a:r>
          </a:p>
          <a:p>
            <a:r>
              <a:rPr lang="en-US" dirty="0"/>
              <a:t>Additional temporary restrictions:</a:t>
            </a:r>
          </a:p>
          <a:p>
            <a:pPr lvl="1"/>
            <a:r>
              <a:rPr lang="en-US" dirty="0"/>
              <a:t>No nested borrows in function signatures (+ minor restrictions)</a:t>
            </a:r>
          </a:p>
          <a:p>
            <a:pPr lvl="1"/>
            <a:r>
              <a:rPr lang="en-US" dirty="0"/>
              <a:t>No loops (see next)</a:t>
            </a:r>
          </a:p>
          <a:p>
            <a:pPr lvl="1"/>
            <a:r>
              <a:rPr lang="en-US" dirty="0"/>
              <a:t>No function pointers, closures, traits</a:t>
            </a:r>
          </a:p>
          <a:p>
            <a:pPr lvl="1"/>
            <a:r>
              <a:rPr lang="en-US" dirty="0"/>
              <a:t>Restrictions on type parametricity (no borrows in type parameters)</a:t>
            </a:r>
          </a:p>
          <a:p>
            <a:r>
              <a:rPr lang="en-US" dirty="0"/>
              <a:t>What we have:</a:t>
            </a:r>
          </a:p>
          <a:p>
            <a:pPr lvl="1"/>
            <a:r>
              <a:rPr lang="en-US" dirty="0"/>
              <a:t>Types with mutual recursion</a:t>
            </a:r>
          </a:p>
          <a:p>
            <a:pPr lvl="1"/>
            <a:r>
              <a:rPr lang="en-US" dirty="0"/>
              <a:t>Functions with mutual recursion</a:t>
            </a:r>
          </a:p>
          <a:p>
            <a:pPr lvl="1"/>
            <a:r>
              <a:rPr lang="en-US" dirty="0"/>
              <a:t>Shared and mutable borrows (if not in </a:t>
            </a:r>
            <a:r>
              <a:rPr lang="en-US" dirty="0" err="1"/>
              <a:t>enums</a:t>
            </a:r>
            <a:r>
              <a:rPr lang="en-US" dirty="0"/>
              <a:t>/structs for now)</a:t>
            </a:r>
          </a:p>
          <a:p>
            <a:pPr lvl="1"/>
            <a:r>
              <a:rPr lang="en-US" dirty="0"/>
              <a:t>Some types and functions from the standard library: box, </a:t>
            </a:r>
            <a:r>
              <a:rPr lang="en-US" dirty="0" err="1"/>
              <a:t>vec</a:t>
            </a:r>
            <a:r>
              <a:rPr lang="en-US" dirty="0"/>
              <a:t>, option</a:t>
            </a:r>
          </a:p>
        </p:txBody>
      </p:sp>
    </p:spTree>
    <p:extLst>
      <p:ext uri="{BB962C8B-B14F-4D97-AF65-F5344CB8AC3E}">
        <p14:creationId xmlns:p14="http://schemas.microsoft.com/office/powerpoint/2010/main" val="1806432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15600" y="3252700"/>
            <a:ext cx="4357600" cy="316339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35714"/>
              </a:lnSpc>
            </a:pPr>
            <a:r>
              <a:rPr lang="fr" sz="1267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// utils.rs (module declared as opaque)</a:t>
            </a:r>
            <a:endParaRPr sz="1267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fn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serialize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hm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fr" sz="1267">
                <a:solidFill>
                  <a:srgbClr val="267F99"/>
                </a:solidFill>
                <a:latin typeface="Courier New"/>
                <a:ea typeface="Courier New"/>
                <a:cs typeface="Courier New"/>
                <a:sym typeface="Courier New"/>
              </a:rPr>
              <a:t>HashMap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67">
                <a:solidFill>
                  <a:srgbClr val="267F99"/>
                </a:solidFill>
                <a:latin typeface="Courier New"/>
                <a:ea typeface="Courier New"/>
                <a:cs typeface="Courier New"/>
                <a:sym typeface="Courier New"/>
              </a:rPr>
              <a:t>u64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&gt;) { … }</a:t>
            </a:r>
            <a:endParaRPr sz="1267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fn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deserialize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 -&gt; </a:t>
            </a:r>
            <a:r>
              <a:rPr lang="fr" sz="1267">
                <a:solidFill>
                  <a:srgbClr val="267F99"/>
                </a:solidFill>
                <a:latin typeface="Courier New"/>
                <a:ea typeface="Courier New"/>
                <a:cs typeface="Courier New"/>
                <a:sym typeface="Courier New"/>
              </a:rPr>
              <a:t>HashMap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fr" sz="1267">
                <a:solidFill>
                  <a:srgbClr val="267F99"/>
                </a:solidFill>
                <a:latin typeface="Courier New"/>
                <a:ea typeface="Courier New"/>
                <a:cs typeface="Courier New"/>
                <a:sym typeface="Courier New"/>
              </a:rPr>
              <a:t>u64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 { … }</a:t>
            </a:r>
            <a:endParaRPr sz="1267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endParaRPr sz="1267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endParaRPr sz="1267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r>
              <a:rPr lang="fr" sz="1267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// hashmap.rs (non opaque)</a:t>
            </a:r>
            <a:endParaRPr sz="1267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fn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insert_on_disk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key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fr" sz="1267">
                <a:solidFill>
                  <a:srgbClr val="267F99"/>
                </a:solidFill>
                <a:latin typeface="Courier New"/>
                <a:ea typeface="Courier New"/>
                <a:cs typeface="Courier New"/>
                <a:sym typeface="Courier New"/>
              </a:rPr>
              <a:t>Key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fr" sz="1267">
                <a:solidFill>
                  <a:srgbClr val="267F99"/>
                </a:solidFill>
                <a:latin typeface="Courier New"/>
                <a:ea typeface="Courier New"/>
                <a:cs typeface="Courier New"/>
                <a:sym typeface="Courier New"/>
              </a:rPr>
              <a:t>u64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1267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let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mut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hm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fr" sz="1267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deserialize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1267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hm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fr" sz="1267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insert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key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267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fr" sz="1267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serialize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hm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267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67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010100" y="3252701"/>
            <a:ext cx="6877600" cy="316339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35714"/>
              </a:lnSpc>
            </a:pPr>
            <a:r>
              <a:rPr lang="fr" sz="1267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// Utils.fsti (interface file)</a:t>
            </a:r>
            <a:endParaRPr sz="1267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267F99"/>
                </a:solidFill>
                <a:latin typeface="Courier New"/>
                <a:ea typeface="Courier New"/>
                <a:cs typeface="Courier New"/>
                <a:sym typeface="Courier New"/>
              </a:rPr>
              <a:t>state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267F99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endParaRPr sz="1267">
              <a:solidFill>
                <a:srgbClr val="267F9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deserialize_fwd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267F99"/>
                </a:solidFill>
                <a:latin typeface="Courier New"/>
                <a:ea typeface="Courier New"/>
                <a:cs typeface="Courier New"/>
                <a:sym typeface="Courier New"/>
              </a:rPr>
              <a:t>state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267F99"/>
                </a:solidFill>
                <a:latin typeface="Courier New"/>
                <a:ea typeface="Courier New"/>
                <a:cs typeface="Courier New"/>
                <a:sym typeface="Courier New"/>
              </a:rPr>
              <a:t>result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state 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 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hash_map_t u64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67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serialize_fwd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267F99"/>
                </a:solidFill>
                <a:latin typeface="Courier New"/>
                <a:ea typeface="Courier New"/>
                <a:cs typeface="Courier New"/>
                <a:sym typeface="Courier New"/>
              </a:rPr>
              <a:t>hash_map_t u64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267F99"/>
                </a:solidFill>
                <a:latin typeface="Courier New"/>
                <a:ea typeface="Courier New"/>
                <a:cs typeface="Courier New"/>
                <a:sym typeface="Courier New"/>
              </a:rPr>
              <a:t>state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267F99"/>
                </a:solidFill>
                <a:latin typeface="Courier New"/>
                <a:ea typeface="Courier New"/>
                <a:cs typeface="Courier New"/>
                <a:sym typeface="Courier New"/>
              </a:rPr>
              <a:t>result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state 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 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unit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67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endParaRPr sz="1267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r>
              <a:rPr lang="fr" sz="1267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// Hashmap.fst</a:t>
            </a:r>
            <a:endParaRPr sz="1267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let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insert_on_disk_fwd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key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267F99"/>
                </a:solidFill>
                <a:latin typeface="Courier New"/>
                <a:ea typeface="Courier New"/>
                <a:cs typeface="Courier New"/>
                <a:sym typeface="Courier New"/>
              </a:rPr>
              <a:t>usize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value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267F99"/>
                </a:solidFill>
                <a:latin typeface="Courier New"/>
                <a:ea typeface="Courier New"/>
                <a:cs typeface="Courier New"/>
                <a:sym typeface="Courier New"/>
              </a:rPr>
              <a:t>u64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67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267F99"/>
                </a:solidFill>
                <a:latin typeface="Courier New"/>
                <a:ea typeface="Courier New"/>
                <a:cs typeface="Courier New"/>
                <a:sym typeface="Courier New"/>
              </a:rPr>
              <a:t>state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267F99"/>
                </a:solidFill>
                <a:latin typeface="Courier New"/>
                <a:ea typeface="Courier New"/>
                <a:cs typeface="Courier New"/>
                <a:sym typeface="Courier New"/>
              </a:rPr>
              <a:t>result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state 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 </a:t>
            </a:r>
            <a:r>
              <a:rPr lang="fr" sz="1267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unit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endParaRPr sz="1267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hm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&lt;--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deserialize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_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fwd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67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hm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&lt;--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insert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_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fwd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_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back u64 hm key value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67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35714"/>
              </a:lnSpc>
            </a:pP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_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&lt;--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serialize</a:t>
            </a:r>
            <a:r>
              <a:rPr lang="fr" sz="1267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_</a:t>
            </a:r>
            <a:r>
              <a:rPr lang="fr" sz="1267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fwd hm</a:t>
            </a:r>
            <a:endParaRPr sz="1267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26000" y="1303348"/>
            <a:ext cx="12066000" cy="17235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buSzPts val="1400"/>
              <a:buChar char="●"/>
            </a:pPr>
            <a:r>
              <a:rPr lang="fr-FR" sz="2400" dirty="0" err="1"/>
              <a:t>Remember</a:t>
            </a:r>
            <a:r>
              <a:rPr lang="fr-FR" sz="2400" dirty="0"/>
              <a:t>: </a:t>
            </a:r>
            <a:r>
              <a:rPr lang="fr-FR" sz="2400" dirty="0" err="1"/>
              <a:t>Aeneas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b="1" i="1" dirty="0" err="1"/>
              <a:t>entirely</a:t>
            </a:r>
            <a:r>
              <a:rPr lang="fr-FR" sz="2400" dirty="0"/>
              <a:t> type-</a:t>
            </a:r>
            <a:r>
              <a:rPr lang="fr-FR" sz="2400" dirty="0" err="1"/>
              <a:t>based</a:t>
            </a:r>
            <a:r>
              <a:rPr lang="fr-FR" sz="2400" dirty="0"/>
              <a:t> (</a:t>
            </a:r>
            <a:r>
              <a:rPr lang="fr-FR" sz="2400" dirty="0" err="1"/>
              <a:t>hence</a:t>
            </a:r>
            <a:r>
              <a:rPr lang="fr-FR" sz="2400" dirty="0"/>
              <a:t> </a:t>
            </a:r>
            <a:r>
              <a:rPr lang="fr-FR" sz="2400" dirty="0" err="1"/>
              <a:t>modular</a:t>
            </a:r>
            <a:r>
              <a:rPr lang="fr-FR" sz="2400" dirty="0"/>
              <a:t>)</a:t>
            </a:r>
            <a:endParaRPr sz="2400" dirty="0"/>
          </a:p>
          <a:p>
            <a:pPr marL="609585" indent="-423323">
              <a:buSzPts val="1400"/>
              <a:buChar char="●"/>
            </a:pPr>
            <a:r>
              <a:rPr lang="fr" sz="2400" dirty="0" err="1"/>
              <a:t>External</a:t>
            </a:r>
            <a:r>
              <a:rPr lang="fr" sz="2400" dirty="0"/>
              <a:t> </a:t>
            </a:r>
            <a:r>
              <a:rPr lang="fr" sz="2400" dirty="0" err="1"/>
              <a:t>dependencies</a:t>
            </a:r>
            <a:r>
              <a:rPr lang="fr" sz="2400" dirty="0"/>
              <a:t>?</a:t>
            </a:r>
          </a:p>
          <a:p>
            <a:pPr marL="1066785" lvl="1" indent="-423323">
              <a:buSzPts val="1400"/>
              <a:buChar char="●"/>
            </a:pPr>
            <a:r>
              <a:rPr lang="fr" sz="2400" dirty="0" err="1"/>
              <a:t>Declarations</a:t>
            </a:r>
            <a:r>
              <a:rPr lang="fr" sz="2400" dirty="0"/>
              <a:t> </a:t>
            </a:r>
            <a:r>
              <a:rPr lang="fr" sz="2400" dirty="0" err="1"/>
              <a:t>without</a:t>
            </a:r>
            <a:r>
              <a:rPr lang="fr" sz="2400" dirty="0"/>
              <a:t> </a:t>
            </a:r>
            <a:r>
              <a:rPr lang="fr" sz="2400" dirty="0" err="1"/>
              <a:t>implementations</a:t>
            </a:r>
            <a:endParaRPr lang="fr" sz="2400" dirty="0"/>
          </a:p>
          <a:p>
            <a:pPr marL="1066785" lvl="1" indent="-423323">
              <a:buSzPts val="1400"/>
              <a:buChar char="●"/>
            </a:pPr>
            <a:r>
              <a:rPr lang="fr" sz="2400" dirty="0"/>
              <a:t>Mark a module as opaque « </a:t>
            </a:r>
            <a:r>
              <a:rPr lang="fr" sz="2400" dirty="0" err="1"/>
              <a:t>wholesale</a:t>
            </a:r>
            <a:r>
              <a:rPr lang="fr" sz="2400" dirty="0"/>
              <a:t> »</a:t>
            </a:r>
            <a:endParaRPr sz="2400"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4294967295"/>
          </p:nvPr>
        </p:nvSpPr>
        <p:spPr>
          <a:xfrm>
            <a:off x="415600" y="5927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fr" dirty="0"/>
              <a:t>Opaque </a:t>
            </a:r>
            <a:r>
              <a:rPr lang="fr" dirty="0" err="1"/>
              <a:t>Functions</a:t>
            </a:r>
            <a:r>
              <a:rPr lang="fr" dirty="0"/>
              <a:t> - </a:t>
            </a:r>
            <a:r>
              <a:rPr lang="fr" dirty="0" err="1"/>
              <a:t>Serialized</a:t>
            </a:r>
            <a:r>
              <a:rPr lang="fr" dirty="0"/>
              <a:t> </a:t>
            </a:r>
            <a:r>
              <a:rPr lang="fr" dirty="0" err="1"/>
              <a:t>Hashmap</a:t>
            </a:r>
            <a:r>
              <a:rPr lang="fr" dirty="0"/>
              <a:t> </a:t>
            </a:r>
            <a:r>
              <a:rPr lang="fr" dirty="0" err="1"/>
              <a:t>Example</a:t>
            </a:r>
            <a:endParaRPr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415600" y="2719100"/>
            <a:ext cx="4782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r" sz="2400"/>
              <a:t>Rust :</a:t>
            </a:r>
            <a:endParaRPr sz="2400"/>
          </a:p>
        </p:txBody>
      </p:sp>
      <p:sp>
        <p:nvSpPr>
          <p:cNvPr id="59" name="Google Shape;59;p13"/>
          <p:cNvSpPr txBox="1"/>
          <p:nvPr/>
        </p:nvSpPr>
        <p:spPr>
          <a:xfrm>
            <a:off x="5010100" y="2719100"/>
            <a:ext cx="4782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r" sz="2400"/>
              <a:t>F* :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9D2E-2161-4B2A-B599-5006EAFE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Charon and Aeneas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71C58-4793-4A23-99CB-67DB0881D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075"/>
            <a:ext cx="10515600" cy="4802187"/>
          </a:xfrm>
        </p:spPr>
        <p:txBody>
          <a:bodyPr>
            <a:normAutofit/>
          </a:bodyPr>
          <a:lstStyle/>
          <a:p>
            <a:r>
              <a:rPr lang="en-US" b="1" dirty="0"/>
              <a:t>Charon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Interface with Rust compiler (mostly engineering), written in Rust</a:t>
            </a:r>
          </a:p>
          <a:p>
            <a:pPr lvl="1"/>
            <a:r>
              <a:rPr lang="en-US" dirty="0"/>
              <a:t>Extracts MIR types and functions to an “easy-to-use” AST exported to Json</a:t>
            </a:r>
          </a:p>
          <a:p>
            <a:pPr lvl="1"/>
            <a:r>
              <a:rPr lang="en-US" dirty="0"/>
              <a:t>Computes the dependency graphs, reorders the definitions, groups the mutually recursive definitions</a:t>
            </a:r>
          </a:p>
          <a:p>
            <a:pPr lvl="1"/>
            <a:r>
              <a:rPr lang="en-US" dirty="0"/>
              <a:t>Reconstructs control-flow</a:t>
            </a:r>
          </a:p>
          <a:p>
            <a:pPr lvl="1"/>
            <a:r>
              <a:rPr lang="en-US" dirty="0"/>
              <a:t>Extracts name information, constants, etc.</a:t>
            </a:r>
          </a:p>
          <a:p>
            <a:pPr lvl="1"/>
            <a:r>
              <a:rPr lang="en-US" b="1" dirty="0"/>
              <a:t>Meant to be reused for other projects</a:t>
            </a:r>
          </a:p>
          <a:p>
            <a:r>
              <a:rPr lang="en-US" b="1" dirty="0"/>
              <a:t>Aeneas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Translation mechanism, written in </a:t>
            </a:r>
            <a:r>
              <a:rPr lang="en-US" dirty="0" err="1"/>
              <a:t>OCaml</a:t>
            </a:r>
            <a:endParaRPr lang="en-US" dirty="0"/>
          </a:p>
          <a:p>
            <a:pPr lvl="1"/>
            <a:r>
              <a:rPr lang="en-US" dirty="0"/>
              <a:t>Goal: target several theorem provers (for now, only F*)</a:t>
            </a:r>
          </a:p>
        </p:txBody>
      </p:sp>
    </p:spTree>
    <p:extLst>
      <p:ext uri="{BB962C8B-B14F-4D97-AF65-F5344CB8AC3E}">
        <p14:creationId xmlns:p14="http://schemas.microsoft.com/office/powerpoint/2010/main" val="465390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A02-015C-476B-AC66-EDFEEE48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work: Loops / Translating blocks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8EA72-6CB2-404C-AF42-C531A7718138}"/>
              </a:ext>
            </a:extLst>
          </p:cNvPr>
          <p:cNvSpPr txBox="1"/>
          <p:nvPr/>
        </p:nvSpPr>
        <p:spPr>
          <a:xfrm>
            <a:off x="548640" y="2582673"/>
            <a:ext cx="263652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Rust</a:t>
            </a:r>
            <a:endParaRPr lang="en-US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{ 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 }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{ 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 }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+ 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D2073-9DCC-46C9-B81F-C49810991B04}"/>
              </a:ext>
            </a:extLst>
          </p:cNvPr>
          <p:cNvSpPr txBox="1"/>
          <p:nvPr/>
        </p:nvSpPr>
        <p:spPr>
          <a:xfrm>
            <a:off x="3752850" y="2582673"/>
            <a:ext cx="3345180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Current translation</a:t>
            </a:r>
            <a:endParaRPr lang="en-US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b 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x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x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B2329-9733-4801-97A3-D61E12EF3D0C}"/>
              </a:ext>
            </a:extLst>
          </p:cNvPr>
          <p:cNvSpPr txBox="1"/>
          <p:nvPr/>
        </p:nvSpPr>
        <p:spPr>
          <a:xfrm>
            <a:off x="7665720" y="2582673"/>
            <a:ext cx="397764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Target translation</a:t>
            </a:r>
            <a:endParaRPr lang="en-US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b 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x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C6949E-01D5-4374-97C7-4DE5AAB73BD9}"/>
              </a:ext>
            </a:extLst>
          </p:cNvPr>
          <p:cNvSpPr txBox="1"/>
          <p:nvPr/>
        </p:nvSpPr>
        <p:spPr>
          <a:xfrm>
            <a:off x="548640" y="1899033"/>
            <a:ext cx="873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 a general problem of translating blocks of code in isolation: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F30048-FFA8-4243-AEA2-1EF3A3A7FE01}"/>
              </a:ext>
            </a:extLst>
          </p:cNvPr>
          <p:cNvSpPr txBox="1"/>
          <p:nvPr/>
        </p:nvSpPr>
        <p:spPr>
          <a:xfrm>
            <a:off x="548640" y="5834426"/>
            <a:ext cx="873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Idea</a:t>
            </a:r>
            <a:r>
              <a:rPr lang="en-US" sz="2400" dirty="0"/>
              <a:t>: find a “block signature” and get back to function case</a:t>
            </a:r>
          </a:p>
        </p:txBody>
      </p:sp>
    </p:spTree>
    <p:extLst>
      <p:ext uri="{BB962C8B-B14F-4D97-AF65-F5344CB8AC3E}">
        <p14:creationId xmlns:p14="http://schemas.microsoft.com/office/powerpoint/2010/main" val="1641959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CCA3A-3BF0-4B33-875F-DA9D2A87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Nested Borrows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B7577-7F37-48A1-84BF-7E4719060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The real difficulty is dealing with </a:t>
            </a:r>
            <a:r>
              <a:rPr lang="en-US" b="1" dirty="0"/>
              <a:t>nested lifetimes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45567-73A1-4AD5-B58A-752E49E57754}"/>
              </a:ext>
            </a:extLst>
          </p:cNvPr>
          <p:cNvSpPr txBox="1"/>
          <p:nvPr/>
        </p:nvSpPr>
        <p:spPr>
          <a:xfrm>
            <a:off x="945776" y="2363914"/>
            <a:ext cx="4164106" cy="3754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id_mut_mut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ppx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&amp;'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&amp;'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u32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-&gt; &amp;'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&amp;'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u32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&amp;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ppx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&amp;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mppx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&amp;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(*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ppx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ppy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id_mut_mut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move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mppx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**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ppy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Updates x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ppy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&amp;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// 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  <a:sym typeface="Wingdings" panose="05000000000000000000" pitchFamily="2" charset="2"/>
              </a:rPr>
              <a:t>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Now, (**</a:t>
            </a:r>
            <a:r>
              <a:rPr lang="en-US" sz="14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ppx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) == y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assert!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(**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ppx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// This ends 'a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**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ppx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// 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  <a:sym typeface="Wingdings" panose="05000000000000000000" pitchFamily="2" charset="2"/>
              </a:rPr>
              <a:t>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We update y!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assert!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// This ends 'b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assert!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C3855-F54C-4C0C-9611-279997CA8263}"/>
              </a:ext>
            </a:extLst>
          </p:cNvPr>
          <p:cNvSpPr txBox="1"/>
          <p:nvPr/>
        </p:nvSpPr>
        <p:spPr>
          <a:xfrm>
            <a:off x="5775512" y="2363914"/>
            <a:ext cx="5578288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If we allow arbitrary type instantiations, we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can turn any innocent looking function into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something very complex: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}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This is similar to what is on the left: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...</a:t>
            </a: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mppx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&amp;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(*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ppx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ppy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&lt;&amp;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u32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move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mppx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874289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CCA3A-3BF0-4B33-875F-DA9D2A87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Nested Borrows –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B7577-7F37-48A1-84BF-7E4719060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782"/>
            <a:ext cx="10515600" cy="1325563"/>
          </a:xfrm>
        </p:spPr>
        <p:txBody>
          <a:bodyPr/>
          <a:lstStyle/>
          <a:p>
            <a:r>
              <a:rPr lang="en-US" dirty="0"/>
              <a:t>What are the use cases for nested lifetimes (real question)?</a:t>
            </a:r>
          </a:p>
          <a:p>
            <a:r>
              <a:rPr lang="en-US" dirty="0"/>
              <a:t>The only use case we are aware of is degenerate: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B4C57D-DACD-443D-B12A-7F10809F4EF7}"/>
              </a:ext>
            </a:extLst>
          </p:cNvPr>
          <p:cNvSpPr txBox="1"/>
          <p:nvPr/>
        </p:nvSpPr>
        <p:spPr>
          <a:xfrm>
            <a:off x="2523564" y="2770339"/>
            <a:ext cx="739140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This function is very idiomatic</a:t>
            </a:r>
            <a:endParaRPr lang="en-US" sz="14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&lt;'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'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ctx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&amp;'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Ctx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&lt;'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&gt;, ...) {</a:t>
            </a:r>
          </a:p>
          <a:p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   // However the following “borrow overwrites” seem non-idiomatic: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ctx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&amp;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...;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&lt;'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'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&gt;(...) -&gt; &amp;'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Ctx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&lt;'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&gt;;</a:t>
            </a:r>
          </a:p>
          <a:p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The following “borrow overwrites” seem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even less 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idiomatic: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ctx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&amp;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...;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AA136C-0376-4D1E-A8B2-3C472EDE14BF}"/>
              </a:ext>
            </a:extLst>
          </p:cNvPr>
          <p:cNvSpPr txBox="1">
            <a:spLocks/>
          </p:cNvSpPr>
          <p:nvPr/>
        </p:nvSpPr>
        <p:spPr>
          <a:xfrm>
            <a:off x="838200" y="52928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Choose a subset which forbids the difficult operations?</a:t>
            </a:r>
          </a:p>
          <a:p>
            <a:r>
              <a:rPr lang="en-US" dirty="0"/>
              <a:t>We are interested in use cases for “borrow overwrites”!</a:t>
            </a:r>
          </a:p>
        </p:txBody>
      </p:sp>
    </p:spTree>
    <p:extLst>
      <p:ext uri="{BB962C8B-B14F-4D97-AF65-F5344CB8AC3E}">
        <p14:creationId xmlns:p14="http://schemas.microsoft.com/office/powerpoint/2010/main" val="1189371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5BF7-BEB7-9D4E-A385-E8DD6BD9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87783-D48E-EE42-A9C8-CC556941B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at least one truly interactive backend (Coq, Lean)</a:t>
            </a:r>
          </a:p>
          <a:p>
            <a:r>
              <a:rPr lang="en-US" dirty="0"/>
              <a:t>Support for interior mutability (a.k.a. arbitrary aliasing) via Iris, or Iris-in-Lean</a:t>
            </a:r>
          </a:p>
          <a:p>
            <a:r>
              <a:rPr lang="en-US" dirty="0"/>
              <a:t>Address limitations before</a:t>
            </a:r>
          </a:p>
          <a:p>
            <a:r>
              <a:rPr lang="en-US" dirty="0"/>
              <a:t>Large examples:</a:t>
            </a:r>
          </a:p>
          <a:p>
            <a:pPr lvl="1"/>
            <a:r>
              <a:rPr lang="en-US" dirty="0" err="1"/>
              <a:t>hashmap</a:t>
            </a:r>
            <a:r>
              <a:rPr lang="en-US" dirty="0"/>
              <a:t>: done</a:t>
            </a:r>
          </a:p>
          <a:p>
            <a:pPr lvl="1"/>
            <a:r>
              <a:rPr lang="en-US" dirty="0"/>
              <a:t>B-epsilon-tree: ongoing (hi Chris!)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07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7BA2-A25A-DE49-ABA3-33A696A9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Aeneas: Rust verification by Functional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4A75F-185A-C64E-B249-51EBC9CC8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Semantic approach to borrows</a:t>
            </a:r>
          </a:p>
          <a:p>
            <a:r>
              <a:rPr lang="en-US" dirty="0"/>
              <a:t>Guides a functional translation</a:t>
            </a:r>
          </a:p>
          <a:p>
            <a:r>
              <a:rPr lang="en-US" dirty="0"/>
              <a:t>Backward function mechanism captures end-of-region, akin to lenses</a:t>
            </a:r>
          </a:p>
          <a:p>
            <a:r>
              <a:rPr lang="en-US" dirty="0"/>
              <a:t>Import the output of the translation into your favorite theorem prover</a:t>
            </a:r>
          </a:p>
          <a:p>
            <a:r>
              <a:rPr lang="en-US" dirty="0"/>
              <a:t>Implemented in Rust + </a:t>
            </a:r>
            <a:r>
              <a:rPr lang="en-US" dirty="0" err="1"/>
              <a:t>OCaml</a:t>
            </a:r>
            <a:endParaRPr lang="en-US" dirty="0"/>
          </a:p>
          <a:p>
            <a:r>
              <a:rPr lang="en-US" dirty="0"/>
              <a:t>Aiming to verify a very large project soon!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54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93544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1B97-2170-1A4E-9386-DCE24340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Aeneas?!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AAD0-7D90-4749-AD25-2C68FC575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1368" cy="4351338"/>
          </a:xfrm>
        </p:spPr>
        <p:txBody>
          <a:bodyPr/>
          <a:lstStyle/>
          <a:p>
            <a:r>
              <a:rPr lang="en-US" dirty="0" err="1"/>
              <a:t>aēnea</a:t>
            </a:r>
            <a:r>
              <a:rPr lang="en-US" dirty="0"/>
              <a:t> “copper, bronze… brazen”</a:t>
            </a:r>
          </a:p>
          <a:p>
            <a:r>
              <a:rPr lang="en-US" dirty="0"/>
              <a:t>AEN∃∀ (nice central symmetry)</a:t>
            </a:r>
          </a:p>
          <a:p>
            <a:r>
              <a:rPr lang="en-US" dirty="0"/>
              <a:t>But… too close to the Lean Theorem Prover</a:t>
            </a:r>
          </a:p>
          <a:p>
            <a:r>
              <a:rPr lang="en-US" dirty="0"/>
              <a:t>Final version: </a:t>
            </a:r>
            <a:r>
              <a:rPr lang="en-US" b="1" dirty="0"/>
              <a:t>Aeneas</a:t>
            </a:r>
            <a:r>
              <a:rPr lang="en-US" dirty="0"/>
              <a:t>, after the Greek hero, son of Aphrodite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49413F8-DF1B-D547-B37E-64645282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96" y="975360"/>
            <a:ext cx="5411272" cy="403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7EA38-A27C-CC4F-9450-37D3709465E4}"/>
              </a:ext>
            </a:extLst>
          </p:cNvPr>
          <p:cNvSpPr txBox="1"/>
          <p:nvPr/>
        </p:nvSpPr>
        <p:spPr>
          <a:xfrm>
            <a:off x="6449568" y="5145024"/>
            <a:ext cx="509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Aeneas slaying bugs (allegory)</a:t>
            </a:r>
          </a:p>
        </p:txBody>
      </p:sp>
    </p:spTree>
    <p:extLst>
      <p:ext uri="{BB962C8B-B14F-4D97-AF65-F5344CB8AC3E}">
        <p14:creationId xmlns:p14="http://schemas.microsoft.com/office/powerpoint/2010/main" val="2466879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946F-B496-4BB8-9C52-0FBE9AC7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6041"/>
            <a:ext cx="10515600" cy="1325563"/>
          </a:xfrm>
        </p:spPr>
        <p:txBody>
          <a:bodyPr/>
          <a:lstStyle/>
          <a:p>
            <a:r>
              <a:rPr lang="en-US" dirty="0"/>
              <a:t>Pure Translation – Proof of Concept (loops) (</a:t>
            </a:r>
            <a:r>
              <a:rPr lang="en-US" dirty="0" err="1"/>
              <a:t>i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5CEA1-670E-41E2-B865-E3FA0C3428A5}"/>
              </a:ext>
            </a:extLst>
          </p:cNvPr>
          <p:cNvSpPr txBox="1"/>
          <p:nvPr/>
        </p:nvSpPr>
        <p:spPr>
          <a:xfrm>
            <a:off x="465497" y="1179522"/>
            <a:ext cx="5175233" cy="38164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fn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list_iterator_has_next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&lt;'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&amp;'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&gt;) -&gt; 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{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1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{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Nil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=&gt; {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</a:t>
            </a:r>
            <a:r>
              <a:rPr lang="en-US" sz="11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}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1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Cons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=&gt; {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</a:t>
            </a:r>
            <a:r>
              <a:rPr lang="en-US" sz="11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}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}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fn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list_iterator_get_next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&lt;'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&amp;'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&gt;) -&gt; (&amp;'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&amp;'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&gt;) {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1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{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Nil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=&gt; {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</a:t>
            </a:r>
            <a:r>
              <a:rPr lang="en-US" sz="11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panic!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}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1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Cons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=&gt; {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</a:t>
            </a:r>
            <a:r>
              <a:rPr lang="en-US" sz="11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}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}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23C01-FF02-472E-8371-CFC9B1619123}"/>
              </a:ext>
            </a:extLst>
          </p:cNvPr>
          <p:cNvSpPr txBox="1"/>
          <p:nvPr/>
        </p:nvSpPr>
        <p:spPr>
          <a:xfrm>
            <a:off x="5884570" y="1179522"/>
            <a:ext cx="6094070" cy="27084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list_iterator_has_next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#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Type0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 a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 </a:t>
            </a:r>
            <a:r>
              <a:rPr lang="en-US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false</a:t>
            </a: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x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</a:t>
            </a:r>
          </a:p>
          <a:p>
            <a:b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list_iterator_get_next_fwd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#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Type0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 a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result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 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 </a:t>
            </a:r>
            <a:r>
              <a:rPr lang="en-US" sz="1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a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})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 </a:t>
            </a:r>
            <a:r>
              <a:rPr lang="en-US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</a:t>
            </a: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x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Success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list_iterator_get_next_back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#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Type0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 a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Old value of the list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n_x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n_tl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 a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return: the reconstructed list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list a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tl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7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9EB0-7795-1746-8B42-8D44DBDB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</a:t>
            </a:r>
            <a:r>
              <a:rPr lang="en-US" i="1" dirty="0"/>
              <a:t>we</a:t>
            </a:r>
            <a:r>
              <a:rPr lang="en-US" dirty="0"/>
              <a:t> come to Rust Verification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D03C1-1C8F-6146-9842-BC7981BE5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we no longer want to do: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dirty="0"/>
              <a:t>What we’d rather do instead: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E2E09-5FDA-CA45-A097-E76B63AD3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0560"/>
            <a:ext cx="10711873" cy="933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54D8F-F583-6B4D-87D8-CC245C895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82" y="4122189"/>
            <a:ext cx="5570517" cy="27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74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946F-B496-4BB8-9C52-0FBE9AC7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6041"/>
            <a:ext cx="10515600" cy="1325563"/>
          </a:xfrm>
        </p:spPr>
        <p:txBody>
          <a:bodyPr/>
          <a:lstStyle/>
          <a:p>
            <a:r>
              <a:rPr lang="en-US" dirty="0"/>
              <a:t>Pure Translation – Proof of Concept (loops) (ii)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5CEA1-670E-41E2-B865-E3FA0C3428A5}"/>
              </a:ext>
            </a:extLst>
          </p:cNvPr>
          <p:cNvSpPr txBox="1"/>
          <p:nvPr/>
        </p:nvSpPr>
        <p:spPr>
          <a:xfrm>
            <a:off x="198120" y="1337516"/>
            <a:ext cx="5554303" cy="12772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fn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list_iterator_test1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&amp;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1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u32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&gt;) {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1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list_iterator_has_next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{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= </a:t>
            </a:r>
            <a:r>
              <a:rPr lang="en-US" sz="11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list_iterator_get_next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11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// Reborrow (</a:t>
            </a:r>
            <a:r>
              <a:rPr lang="en-US" sz="11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1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*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*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+ </a:t>
            </a:r>
            <a:r>
              <a:rPr lang="en-US" sz="11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1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// Reborrow (ii)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}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23C01-FF02-472E-8371-CFC9B1619123}"/>
              </a:ext>
            </a:extLst>
          </p:cNvPr>
          <p:cNvSpPr txBox="1"/>
          <p:nvPr/>
        </p:nvSpPr>
        <p:spPr>
          <a:xfrm>
            <a:off x="5899810" y="1337516"/>
            <a:ext cx="609407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 rec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list_iterator_test1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l0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 u32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result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list u32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&gt; while </a:t>
            </a:r>
            <a:r>
              <a:rPr lang="en-US" sz="10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list_iterator_has_next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(l) {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iterator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l0 </a:t>
            </a:r>
            <a:r>
              <a:rPr lang="en-US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begin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&gt; let (x, </a:t>
            </a:r>
            <a:r>
              <a:rPr lang="en-US" sz="10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) = </a:t>
            </a:r>
            <a:r>
              <a:rPr lang="en-US" sz="10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list_iterator_get_next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(l);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This introduces a borrow on l, that we designate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as the borrow (</a:t>
            </a:r>
            <a:r>
              <a:rPr lang="en-US" sz="10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&lt;--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iterator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fwd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l0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x0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tl0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x1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&lt;--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check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x0 </a:t>
            </a:r>
            <a:r>
              <a:rPr lang="en-US" sz="1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&gt; *x = *x + 1;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l1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tl0 </a:t>
            </a:r>
            <a:r>
              <a:rPr lang="en-US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&gt; l = </a:t>
            </a:r>
            <a:r>
              <a:rPr lang="en-US" sz="10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; // Borrow (ii)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Recursive call: end of the loop (mental model: we completely unfold the loop)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We get the new value of l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l2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&lt;--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list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iterator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test1 l1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Reborrows expire: propagate the values back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tl1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l2 </a:t>
            </a:r>
            <a:r>
              <a:rPr lang="en-US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End borrow (ii)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l3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iterator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back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l0 x1 tl1 </a:t>
            </a:r>
            <a:r>
              <a:rPr lang="en-US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End borrow (</a:t>
            </a:r>
            <a:r>
              <a:rPr lang="en-US" sz="10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l3</a:t>
            </a: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l0</a:t>
            </a:r>
          </a:p>
        </p:txBody>
      </p:sp>
    </p:spTree>
    <p:extLst>
      <p:ext uri="{BB962C8B-B14F-4D97-AF65-F5344CB8AC3E}">
        <p14:creationId xmlns:p14="http://schemas.microsoft.com/office/powerpoint/2010/main" val="94732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9EB0-7795-1746-8B42-8D44DBDB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</a:t>
            </a:r>
            <a:r>
              <a:rPr lang="en-US" i="1" dirty="0"/>
              <a:t>we</a:t>
            </a:r>
            <a:r>
              <a:rPr lang="en-US" dirty="0"/>
              <a:t> come to Rust Verification (3)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34F92-21F5-AD46-BD63-47457D5E4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109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Don’t want to pull separation logic out of the toolbox for </a:t>
            </a:r>
            <a:r>
              <a:rPr lang="en-US" i="1" dirty="0"/>
              <a:t>simple</a:t>
            </a:r>
            <a:r>
              <a:rPr lang="en-US" dirty="0"/>
              <a:t> things</a:t>
            </a:r>
          </a:p>
          <a:p>
            <a:r>
              <a:rPr lang="en-US" dirty="0"/>
              <a:t>Linked lists easier in separation logic, still requires book-keeping</a:t>
            </a:r>
          </a:p>
          <a:p>
            <a:pPr lvl="1"/>
            <a:r>
              <a:rPr lang="en-US" dirty="0"/>
              <a:t>Framing</a:t>
            </a:r>
          </a:p>
          <a:p>
            <a:pPr lvl="1"/>
            <a:r>
              <a:rPr lang="en-US" dirty="0"/>
              <a:t>Instantiating magic wands</a:t>
            </a:r>
          </a:p>
          <a:p>
            <a:pPr lvl="1"/>
            <a:r>
              <a:rPr lang="en-US" dirty="0"/>
              <a:t>Reasoning via stateful specifications</a:t>
            </a:r>
          </a:p>
          <a:p>
            <a:r>
              <a:rPr lang="en-US" dirty="0"/>
              <a:t>Things ought to be </a:t>
            </a:r>
            <a:r>
              <a:rPr lang="en-US" i="1" dirty="0"/>
              <a:t>trivial</a:t>
            </a:r>
            <a:r>
              <a:rPr lang="en-US" dirty="0"/>
              <a:t> when no aliasing is involved</a:t>
            </a:r>
          </a:p>
          <a:p>
            <a:r>
              <a:rPr lang="en-US" i="1" dirty="0"/>
              <a:t>Tired</a:t>
            </a:r>
            <a:r>
              <a:rPr lang="en-US" dirty="0"/>
              <a:t> of writing a pure spec that is </a:t>
            </a:r>
            <a:r>
              <a:rPr lang="en-US" i="1" dirty="0"/>
              <a:t>identical</a:t>
            </a:r>
            <a:r>
              <a:rPr lang="en-US" dirty="0"/>
              <a:t> to the low-level code</a:t>
            </a:r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38215-6D24-E440-AE23-5E794A79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62" y="1825625"/>
            <a:ext cx="2597468" cy="1603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2915F8-3F73-5C4B-BB14-1A015A1C6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62" y="3931059"/>
            <a:ext cx="4317238" cy="292694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77EB9E-DDE7-E846-A51F-973724CA6F66}"/>
              </a:ext>
            </a:extLst>
          </p:cNvPr>
          <p:cNvCxnSpPr>
            <a:cxnSpLocks/>
          </p:cNvCxnSpPr>
          <p:nvPr/>
        </p:nvCxnSpPr>
        <p:spPr>
          <a:xfrm flipV="1">
            <a:off x="9452828" y="3257550"/>
            <a:ext cx="0" cy="67350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23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DFAE-D016-E543-8B86-FE87ADDB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</a:t>
            </a:r>
            <a:r>
              <a:rPr lang="en-US" i="1" dirty="0"/>
              <a:t>we</a:t>
            </a:r>
            <a:r>
              <a:rPr lang="en-US" dirty="0"/>
              <a:t> come to Rust Verification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5554F-D484-9143-9AEE-2E337FACB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63" y="1822450"/>
            <a:ext cx="7569530" cy="4351338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Observation 1:</a:t>
            </a:r>
            <a:r>
              <a:rPr lang="en-US" dirty="0"/>
              <a:t> LOTS of effort and low-level expertise for things that ought to be simple</a:t>
            </a:r>
          </a:p>
          <a:p>
            <a:r>
              <a:rPr lang="en-US" u="sng" dirty="0"/>
              <a:t>Observation 2:</a:t>
            </a:r>
            <a:r>
              <a:rPr lang="en-US" i="1" dirty="0"/>
              <a:t> </a:t>
            </a:r>
            <a:r>
              <a:rPr lang="en-US" dirty="0"/>
              <a:t>may-alias </a:t>
            </a:r>
            <a:r>
              <a:rPr lang="en-US" i="1" dirty="0"/>
              <a:t>rarely </a:t>
            </a:r>
            <a:r>
              <a:rPr lang="en-US" dirty="0"/>
              <a:t>important beyond very low-level code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Programming in the large? </a:t>
            </a:r>
            <a:r>
              <a:rPr lang="en-US" b="1" dirty="0"/>
              <a:t>Rust.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Social: community is ok with a mean borrow-checker</a:t>
            </a:r>
          </a:p>
          <a:p>
            <a:pPr>
              <a:buFontTx/>
              <a:buChar char="-"/>
            </a:pPr>
            <a:r>
              <a:rPr lang="en-US" dirty="0"/>
              <a:t>Technical: Rust enforces many invariants “for free”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B520FEB-15AE-A14F-8E6A-E8DCCBB2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36" y="1825625"/>
            <a:ext cx="3657600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8AA4A-3759-6844-8289-B8ADF610E681}"/>
              </a:ext>
            </a:extLst>
          </p:cNvPr>
          <p:cNvSpPr txBox="1"/>
          <p:nvPr/>
        </p:nvSpPr>
        <p:spPr>
          <a:xfrm>
            <a:off x="8292936" y="474256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an ancient meme from back when one of the authors was in grad school (ca. 2010)</a:t>
            </a:r>
          </a:p>
        </p:txBody>
      </p:sp>
    </p:spTree>
    <p:extLst>
      <p:ext uri="{BB962C8B-B14F-4D97-AF65-F5344CB8AC3E}">
        <p14:creationId xmlns:p14="http://schemas.microsoft.com/office/powerpoint/2010/main" val="10507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D6951-6BF3-432B-86FA-64309498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Aeneas, in a nutshell: safe Rust as a frontend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65949-125D-45AA-9222-6413123E5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2583815"/>
          </a:xfrm>
        </p:spPr>
        <p:txBody>
          <a:bodyPr>
            <a:normAutofit/>
          </a:bodyPr>
          <a:lstStyle/>
          <a:p>
            <a:r>
              <a:rPr lang="en-US" dirty="0"/>
              <a:t>Old belief:</a:t>
            </a:r>
          </a:p>
          <a:p>
            <a:pPr lvl="1"/>
            <a:r>
              <a:rPr lang="en-US" dirty="0"/>
              <a:t>C-like languages: efficient code and precise control over memory but almost no guarantees from type system</a:t>
            </a:r>
          </a:p>
          <a:p>
            <a:pPr lvl="1"/>
            <a:r>
              <a:rPr lang="en-US" dirty="0"/>
              <a:t>Higher-level languages: powerful type system and safer memory management but poor performance (Java, </a:t>
            </a:r>
            <a:r>
              <a:rPr lang="en-US" dirty="0" err="1"/>
              <a:t>OCaml</a:t>
            </a:r>
            <a:r>
              <a:rPr lang="en-US" dirty="0"/>
              <a:t>, Haskell…)</a:t>
            </a:r>
          </a:p>
          <a:p>
            <a:r>
              <a:rPr lang="en-US" dirty="0"/>
              <a:t>Rust: combine advantages of both world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A88FB-C458-44EF-BD13-D0C6F380E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232" y="4913548"/>
            <a:ext cx="1724891" cy="114992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9F7B0D-ABAB-4E5C-86ED-B06D4696607C}"/>
              </a:ext>
            </a:extLst>
          </p:cNvPr>
          <p:cNvGrpSpPr/>
          <p:nvPr/>
        </p:nvGrpSpPr>
        <p:grpSpPr>
          <a:xfrm>
            <a:off x="838200" y="4090352"/>
            <a:ext cx="10515600" cy="1058354"/>
            <a:chOff x="838200" y="4090352"/>
            <a:chExt cx="10515600" cy="10583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BA0CEB-8DFE-492E-AD0D-7B266A0EA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69" r="50672" b="35104"/>
            <a:stretch/>
          </p:blipFill>
          <p:spPr>
            <a:xfrm>
              <a:off x="1863547" y="4579746"/>
              <a:ext cx="2722659" cy="568960"/>
            </a:xfrm>
            <a:prstGeom prst="rect">
              <a:avLst/>
            </a:prstGeom>
          </p:spPr>
        </p:pic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146186F1-F8B4-4883-82D7-FEF84F0A383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4090352"/>
              <a:ext cx="10515600" cy="5689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In C: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DECA02-24A2-491B-BD6A-7A9E66BACAAC}"/>
              </a:ext>
            </a:extLst>
          </p:cNvPr>
          <p:cNvGrpSpPr/>
          <p:nvPr/>
        </p:nvGrpSpPr>
        <p:grpSpPr>
          <a:xfrm>
            <a:off x="6290887" y="4165602"/>
            <a:ext cx="1950720" cy="980266"/>
            <a:chOff x="6290887" y="4165602"/>
            <a:chExt cx="1950720" cy="9802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7F567B4-36C5-4A11-BAD0-5EAA1028C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7" t="64353" r="69766" b="29433"/>
            <a:stretch/>
          </p:blipFill>
          <p:spPr>
            <a:xfrm>
              <a:off x="6290887" y="4576908"/>
              <a:ext cx="1950720" cy="568960"/>
            </a:xfrm>
            <a:prstGeom prst="rect">
              <a:avLst/>
            </a:prstGeom>
          </p:spPr>
        </p:pic>
        <p:sp>
          <p:nvSpPr>
            <p:cNvPr id="14" name="Arrow: Bent 13">
              <a:extLst>
                <a:ext uri="{FF2B5EF4-FFF2-40B4-BE49-F238E27FC236}">
                  <a16:creationId xmlns:a16="http://schemas.microsoft.com/office/drawing/2014/main" id="{C16E37D0-E28C-4C74-8FA6-56016283982D}"/>
                </a:ext>
              </a:extLst>
            </p:cNvPr>
            <p:cNvSpPr/>
            <p:nvPr/>
          </p:nvSpPr>
          <p:spPr>
            <a:xfrm rot="16200000" flipH="1" flipV="1">
              <a:off x="6810342" y="3922826"/>
              <a:ext cx="460315" cy="945867"/>
            </a:xfrm>
            <a:prstGeom prst="bentArrow">
              <a:avLst>
                <a:gd name="adj1" fmla="val 27773"/>
                <a:gd name="adj2" fmla="val 25000"/>
                <a:gd name="adj3" fmla="val 25000"/>
                <a:gd name="adj4" fmla="val 4375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F562E9-FD50-46DB-B6F6-D8839F31020F}"/>
              </a:ext>
            </a:extLst>
          </p:cNvPr>
          <p:cNvGrpSpPr/>
          <p:nvPr/>
        </p:nvGrpSpPr>
        <p:grpSpPr>
          <a:xfrm>
            <a:off x="2583181" y="3930577"/>
            <a:ext cx="4015675" cy="1142882"/>
            <a:chOff x="2583181" y="3930577"/>
            <a:chExt cx="4015675" cy="114288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FB0D57A-1F8E-4C15-9170-3823019A5FFE}"/>
                </a:ext>
              </a:extLst>
            </p:cNvPr>
            <p:cNvSpPr/>
            <p:nvPr/>
          </p:nvSpPr>
          <p:spPr>
            <a:xfrm>
              <a:off x="2583181" y="4673601"/>
              <a:ext cx="1678304" cy="3998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13C6B5A-E41C-458C-A558-F55B2ADDD657}"/>
                </a:ext>
              </a:extLst>
            </p:cNvPr>
            <p:cNvGrpSpPr/>
            <p:nvPr/>
          </p:nvGrpSpPr>
          <p:grpSpPr>
            <a:xfrm>
              <a:off x="3398983" y="3930577"/>
              <a:ext cx="3199873" cy="743024"/>
              <a:chOff x="3398983" y="3930577"/>
              <a:chExt cx="3199873" cy="743024"/>
            </a:xfrm>
          </p:grpSpPr>
          <p:sp>
            <p:nvSpPr>
              <p:cNvPr id="12" name="Arrow: Bent 11">
                <a:extLst>
                  <a:ext uri="{FF2B5EF4-FFF2-40B4-BE49-F238E27FC236}">
                    <a16:creationId xmlns:a16="http://schemas.microsoft.com/office/drawing/2014/main" id="{E0B552AE-7337-4300-AD97-BCA6B27F8AD0}"/>
                  </a:ext>
                </a:extLst>
              </p:cNvPr>
              <p:cNvSpPr/>
              <p:nvPr/>
            </p:nvSpPr>
            <p:spPr>
              <a:xfrm>
                <a:off x="3398983" y="4104640"/>
                <a:ext cx="1187223" cy="568961"/>
              </a:xfrm>
              <a:prstGeom prst="bentArrow">
                <a:avLst>
                  <a:gd name="adj1" fmla="val 21228"/>
                  <a:gd name="adj2" fmla="val 25000"/>
                  <a:gd name="adj3" fmla="val 25000"/>
                  <a:gd name="adj4" fmla="val 437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16BB87-C2C2-42D4-BA50-720A3627A230}"/>
                  </a:ext>
                </a:extLst>
              </p:cNvPr>
              <p:cNvSpPr txBox="1"/>
              <p:nvPr/>
            </p:nvSpPr>
            <p:spPr>
              <a:xfrm>
                <a:off x="4629791" y="3930577"/>
                <a:ext cx="19690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Dangling pointers?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Aliasing?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BA94A7-72A1-413C-93AE-8737AEE3579F}"/>
              </a:ext>
            </a:extLst>
          </p:cNvPr>
          <p:cNvGrpSpPr/>
          <p:nvPr/>
        </p:nvGrpSpPr>
        <p:grpSpPr>
          <a:xfrm>
            <a:off x="838200" y="5440083"/>
            <a:ext cx="10515600" cy="1011969"/>
            <a:chOff x="838200" y="5440083"/>
            <a:chExt cx="10515600" cy="1011969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63043FA7-933C-4E7E-88DD-DCE16EF4F47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5440083"/>
              <a:ext cx="10515600" cy="5689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In Rust: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222463-16D0-4CA4-9DCF-974C600E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79" r="38850" b="56143"/>
            <a:stretch/>
          </p:blipFill>
          <p:spPr>
            <a:xfrm>
              <a:off x="1857320" y="5955203"/>
              <a:ext cx="2772471" cy="49684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57919D-E550-4EDF-AFAD-D38BBEB4BEB0}"/>
                </a:ext>
              </a:extLst>
            </p:cNvPr>
            <p:cNvSpPr txBox="1"/>
            <p:nvPr/>
          </p:nvSpPr>
          <p:spPr>
            <a:xfrm>
              <a:off x="4770438" y="6018961"/>
              <a:ext cx="3040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‘x’ and ‘y’ are live and disjoint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790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C11D8-2FFD-4246-80C0-24B51181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Aeneas, in a nutshell: translation + extrinsic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3DD30-61D2-924A-A5B9-38BD9E630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/>
          </a:bodyPr>
          <a:lstStyle/>
          <a:p>
            <a:r>
              <a:rPr lang="en-US" b="1" dirty="0"/>
              <a:t>New point in the design space</a:t>
            </a:r>
          </a:p>
          <a:p>
            <a:pPr lvl="1"/>
            <a:r>
              <a:rPr lang="en-US" dirty="0"/>
              <a:t>functional, modular, type-based translation</a:t>
            </a:r>
          </a:p>
          <a:p>
            <a:pPr lvl="1"/>
            <a:r>
              <a:rPr lang="en-US" dirty="0"/>
              <a:t>no annotations in source program</a:t>
            </a:r>
          </a:p>
          <a:p>
            <a:pPr lvl="1"/>
            <a:r>
              <a:rPr lang="en-US" dirty="0"/>
              <a:t>translation to existing proof frameworks for </a:t>
            </a:r>
            <a:r>
              <a:rPr lang="en-US" i="1" dirty="0"/>
              <a:t>extrinsic proofs</a:t>
            </a:r>
            <a:br>
              <a:rPr lang="en-US" i="1" dirty="0"/>
            </a:br>
            <a:r>
              <a:rPr lang="en-US" dirty="0"/>
              <a:t>(now: F*, ongoing : Coq, HOL4…)</a:t>
            </a:r>
          </a:p>
          <a:p>
            <a:r>
              <a:rPr lang="en-US" b="1" dirty="0"/>
              <a:t>Aim for verification in the large</a:t>
            </a:r>
          </a:p>
          <a:p>
            <a:pPr lvl="1"/>
            <a:r>
              <a:rPr lang="en-US" dirty="0"/>
              <a:t>no “tour de force” on ninja unsafe code</a:t>
            </a:r>
          </a:p>
          <a:p>
            <a:pPr lvl="1"/>
            <a:r>
              <a:rPr lang="en-US" dirty="0"/>
              <a:t>rather, properties about large applications written in safe Rust</a:t>
            </a:r>
          </a:p>
          <a:p>
            <a:r>
              <a:rPr lang="en-US" b="1" dirty="0"/>
              <a:t>A user-friendly semantics for borrows</a:t>
            </a:r>
            <a:endParaRPr lang="en-US" b="1" i="1" dirty="0"/>
          </a:p>
          <a:p>
            <a:pPr lvl="1"/>
            <a:r>
              <a:rPr lang="en-US" dirty="0"/>
              <a:t>slightly more expressive than lifetimes: borrow-checker “for free”</a:t>
            </a:r>
          </a:p>
          <a:p>
            <a:pPr lvl="1"/>
            <a:r>
              <a:rPr lang="en-US" dirty="0"/>
              <a:t>yields a functional, executable translation, hence a program proof pipeline</a:t>
            </a:r>
          </a:p>
        </p:txBody>
      </p:sp>
    </p:spTree>
    <p:extLst>
      <p:ext uri="{BB962C8B-B14F-4D97-AF65-F5344CB8AC3E}">
        <p14:creationId xmlns:p14="http://schemas.microsoft.com/office/powerpoint/2010/main" val="322509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99FB-91EF-4531-A129-AD9571EF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Pure Translation – Returning Unknown Borrows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B63599-0124-49F6-9A07-18BABFB605C8}"/>
              </a:ext>
            </a:extLst>
          </p:cNvPr>
          <p:cNvSpPr txBox="1"/>
          <p:nvPr/>
        </p:nvSpPr>
        <p:spPr>
          <a:xfrm>
            <a:off x="320040" y="1957688"/>
            <a:ext cx="5096912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choose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&lt;'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: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: &amp;'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i32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: &amp;'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i32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-&gt; &amp;'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i32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{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{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{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20E8EF-C66C-4436-A995-5162FDC1DB9D}"/>
              </a:ext>
            </a:extLst>
          </p:cNvPr>
          <p:cNvSpPr txBox="1"/>
          <p:nvPr/>
        </p:nvSpPr>
        <p:spPr>
          <a:xfrm>
            <a:off x="324220" y="4167405"/>
            <a:ext cx="5092732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Usage example: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pz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choose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&amp;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&amp;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// (</a:t>
            </a:r>
            <a:r>
              <a:rPr lang="en-US" sz="12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pz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// (ii)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Lifetime 'a ends here - (iii)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assert!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== </a:t>
            </a:r>
            <a:r>
              <a:rPr lang="en-US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assert!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== </a:t>
            </a:r>
            <a:r>
              <a:rPr lang="en-US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9DF7DC-4BB9-4480-A4FB-7E88FDC916C9}"/>
              </a:ext>
            </a:extLst>
          </p:cNvPr>
          <p:cNvSpPr txBox="1"/>
          <p:nvPr/>
        </p:nvSpPr>
        <p:spPr>
          <a:xfrm>
            <a:off x="5676289" y="4167405"/>
            <a:ext cx="609407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pz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choose true x y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(</a:t>
            </a:r>
            <a:r>
              <a:rPr lang="en-US" sz="12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pz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(ii)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choose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back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x y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pz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(iii)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assert(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assert(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912BB4-AA79-4EBD-8E38-DBDC3FD5E355}"/>
              </a:ext>
            </a:extLst>
          </p:cNvPr>
          <p:cNvSpPr txBox="1"/>
          <p:nvPr/>
        </p:nvSpPr>
        <p:spPr>
          <a:xfrm>
            <a:off x="5676289" y="1957688"/>
            <a:ext cx="609407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choose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i32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i32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i32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b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x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y</a:t>
            </a:r>
          </a:p>
          <a:p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choose_back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i32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i32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z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i32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i32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i32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b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y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z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5DCE6B-A49C-420A-994A-A5A218BA65AD}"/>
              </a:ext>
            </a:extLst>
          </p:cNvPr>
          <p:cNvSpPr/>
          <p:nvPr/>
        </p:nvSpPr>
        <p:spPr>
          <a:xfrm>
            <a:off x="5555848" y="2476982"/>
            <a:ext cx="6316112" cy="865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14A034-8919-4253-80FF-F4B2D42000DC}"/>
              </a:ext>
            </a:extLst>
          </p:cNvPr>
          <p:cNvSpPr/>
          <p:nvPr/>
        </p:nvSpPr>
        <p:spPr>
          <a:xfrm>
            <a:off x="5555848" y="4952235"/>
            <a:ext cx="6311932" cy="1124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7BCA75-F47C-483A-B9EA-2A8B9256BC7D}"/>
              </a:ext>
            </a:extLst>
          </p:cNvPr>
          <p:cNvSpPr/>
          <p:nvPr/>
        </p:nvSpPr>
        <p:spPr>
          <a:xfrm>
            <a:off x="5454247" y="1957688"/>
            <a:ext cx="6316112" cy="4334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0138-47E6-48F7-A266-7E7A2072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Translation – Lists &amp; Recursion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89EBB-BA51-4D3F-9449-5C55D5ACC794}"/>
              </a:ext>
            </a:extLst>
          </p:cNvPr>
          <p:cNvSpPr txBox="1"/>
          <p:nvPr/>
        </p:nvSpPr>
        <p:spPr>
          <a:xfrm>
            <a:off x="6431435" y="1688162"/>
            <a:ext cx="5489409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 rec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nth_fwd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 u32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u32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result u32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Nil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Cons x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x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nth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fwd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-1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 rec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nth_back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 u32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u32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n_x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u32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Nil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Cons x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If we reach the </a:t>
            </a:r>
            <a:r>
              <a:rPr lang="en-US" sz="14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ith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element:</a:t>
            </a:r>
          </a:p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   // 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replace "x" with its new value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Success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Cons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Otherwise continue diving into the list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nth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back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-1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Success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Replace "</a:t>
            </a:r>
            <a:r>
              <a:rPr lang="en-US" sz="14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 with its new value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Success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Cons x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227C04-D345-407B-B589-642ED18AE753}"/>
              </a:ext>
            </a:extLst>
          </p:cNvPr>
          <p:cNvSpPr txBox="1"/>
          <p:nvPr/>
        </p:nvSpPr>
        <p:spPr>
          <a:xfrm>
            <a:off x="337365" y="1688162"/>
            <a:ext cx="5758635" cy="41857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enum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Cons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&gt;&gt;),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Nil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nth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&lt;'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&amp;'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&gt;, 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u32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-&gt; &amp;'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Nil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=&gt;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panic!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}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Cons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=&gt;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}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nth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tl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-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}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}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}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00659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4623</TotalTime>
  <Words>3203</Words>
  <Application>Microsoft Macintosh PowerPoint</Application>
  <PresentationFormat>Widescreen</PresentationFormat>
  <Paragraphs>389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Consolas</vt:lpstr>
      <vt:lpstr>Courier New</vt:lpstr>
      <vt:lpstr>Office Theme</vt:lpstr>
      <vt:lpstr>AENEAS  from Rust Programs to Pure Lambda Calculus</vt:lpstr>
      <vt:lpstr>How did we come to Rust Verification</vt:lpstr>
      <vt:lpstr>How did we come to Rust Verification (2)</vt:lpstr>
      <vt:lpstr>How did we come to Rust Verification (3)</vt:lpstr>
      <vt:lpstr>How did we come to Rust Verification (4)</vt:lpstr>
      <vt:lpstr>Aeneas, in a nutshell: safe Rust as a frontend</vt:lpstr>
      <vt:lpstr>Aeneas, in a nutshell: translation + extrinsic</vt:lpstr>
      <vt:lpstr>Pure Translation – Returning Unknown Borrows</vt:lpstr>
      <vt:lpstr>Pure Translation – Lists &amp; Recursion</vt:lpstr>
      <vt:lpstr>Using Rust’s type system to simplify verification</vt:lpstr>
      <vt:lpstr>Related work</vt:lpstr>
      <vt:lpstr>Things we like about our approach</vt:lpstr>
      <vt:lpstr>How does it work?</vt:lpstr>
      <vt:lpstr>Example: mutable borrows</vt:lpstr>
      <vt:lpstr>Example: immutable borrows</vt:lpstr>
      <vt:lpstr>Example: region abstraction</vt:lpstr>
      <vt:lpstr>Example: translation, symbolic values</vt:lpstr>
      <vt:lpstr>What did we do?</vt:lpstr>
      <vt:lpstr>What did we also do?</vt:lpstr>
      <vt:lpstr>Where are we?</vt:lpstr>
      <vt:lpstr>Opaque Functions - Serialized Hashmap Example</vt:lpstr>
      <vt:lpstr>Charon and Aeneas</vt:lpstr>
      <vt:lpstr>Ongoing work: Loops / Translating blocks</vt:lpstr>
      <vt:lpstr>Discussion – Nested Borrows</vt:lpstr>
      <vt:lpstr>Discussion – Nested Borrows – Use Cases</vt:lpstr>
      <vt:lpstr>Looking forward </vt:lpstr>
      <vt:lpstr>Aeneas: Rust verification by Functional Translation</vt:lpstr>
      <vt:lpstr>Aeneas?!</vt:lpstr>
      <vt:lpstr>Pure Translation – Proof of Concept (loops) (i)</vt:lpstr>
      <vt:lpstr>Pure Translation – Proof of Concept (loops) (ii)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 Ho</dc:creator>
  <cp:lastModifiedBy>Jonathan Protzenko</cp:lastModifiedBy>
  <cp:revision>428</cp:revision>
  <dcterms:created xsi:type="dcterms:W3CDTF">2021-06-15T09:34:45Z</dcterms:created>
  <dcterms:modified xsi:type="dcterms:W3CDTF">2022-04-05T11:52:06Z</dcterms:modified>
</cp:coreProperties>
</file>