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634" r:id="rId2"/>
    <p:sldId id="636" r:id="rId3"/>
    <p:sldId id="637" r:id="rId4"/>
    <p:sldId id="638" r:id="rId5"/>
    <p:sldId id="635" r:id="rId6"/>
    <p:sldId id="639" r:id="rId7"/>
    <p:sldId id="643" r:id="rId8"/>
    <p:sldId id="640" r:id="rId9"/>
    <p:sldId id="641" r:id="rId10"/>
    <p:sldId id="642" r:id="rId11"/>
    <p:sldId id="644" r:id="rId12"/>
    <p:sldId id="645" r:id="rId13"/>
    <p:sldId id="646" r:id="rId14"/>
    <p:sldId id="647" r:id="rId15"/>
    <p:sldId id="648" r:id="rId16"/>
    <p:sldId id="649" r:id="rId17"/>
    <p:sldId id="650" r:id="rId18"/>
    <p:sldId id="651" r:id="rId19"/>
    <p:sldId id="652" r:id="rId20"/>
    <p:sldId id="653" r:id="rId21"/>
    <p:sldId id="656" r:id="rId22"/>
    <p:sldId id="654" r:id="rId23"/>
    <p:sldId id="655" r:id="rId24"/>
    <p:sldId id="657" r:id="rId25"/>
    <p:sldId id="658" r:id="rId26"/>
    <p:sldId id="659" r:id="rId27"/>
    <p:sldId id="660" r:id="rId28"/>
    <p:sldId id="6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2"/>
  </p:normalViewPr>
  <p:slideViewPr>
    <p:cSldViewPr snapToGrid="0" snapToObjects="1">
      <p:cViewPr varScale="1">
        <p:scale>
          <a:sx n="90" d="100"/>
          <a:sy n="90" d="100"/>
        </p:scale>
        <p:origin x="23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6C31A-22DA-B045-A904-67D56394D520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3CDB1-19F2-BB40-B44D-D0BAE2635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4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EED06D-FB8E-43CB-A18A-8424790432E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3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52F1-F2C3-214D-9843-38B474A2C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6E00D-B756-464F-AB00-819D2FC84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367B6-944B-0440-956B-CD0C6BBA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F4122-44CE-BE42-BED6-02212396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1D6A1-A6C7-F446-A866-3E97FEE5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57EC-B933-7F4A-934F-43859A4C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4FCE-E7F9-E94A-AF33-EFDDDC77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44D26-56D4-8B4D-9A9D-928C729C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1D108-24D2-2043-A958-9EDDEF56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5617C-CA6A-C74B-8ECB-ACA5EE3D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95B95-F49A-814E-8825-FA130F15A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696C6-2075-E746-978E-9B280C193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383B-D0F3-F94B-BDBD-486369B4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83EA4-E6A1-874D-A382-BAAD66A4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2BC1-B1C0-604D-B6EF-6984EFB4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6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9239" y="1190734"/>
            <a:ext cx="11653523" cy="2187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675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A548-3B8A-8C48-858A-B82A921EA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299C-72D8-AE46-808C-AF8AB8BDD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C5E8-652A-F442-9BA0-A32D7011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BF2A4-E391-944F-B8AB-452AD1D1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445CD-F200-2E44-ABBD-F9C7BEC2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3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E8A7-5F23-AA4E-9E29-2CEB3A36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CC9E2-9313-B04B-9385-1DFFEF24A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551EB-EAA3-934A-942E-050F7E88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41A2F-21A3-C345-A0B9-813C769F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25416-4D2E-D74C-8FDA-7B17F422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5276-F819-0240-86EE-CC4172BD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D780F-E894-0F4B-B350-7E8D4F16B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718CD-B4B8-ED41-AE3F-3FD31C3B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D238F-DE42-1B4B-93DC-1B64F9EA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6003C-B31E-A040-88A3-6E2BAC05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620E9-7973-0D48-A260-7B97119B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D6B0-EF63-9847-AD99-F6312C7B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0B188-35C2-FE47-9826-0A3DDBEA8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4C5E1-FFF5-1947-A14C-4AD272F6D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5E6BC-A90B-6A46-9607-3134136F5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E463C-EC93-4149-823C-0B57B1490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03E6F-A5D1-0E48-81A3-B1F43F75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73081-6DCF-8A47-9A1E-9FE549FF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554C3-CB9F-434B-BF68-D5CB3B55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2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493D-3B43-8846-8A54-DA2F1A01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2EE0B-91F6-2842-BDF8-A9D11605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C88CE-A5C4-9E4E-9FA8-DEDBCB0E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EDDDD-C545-F040-9553-965B1B5A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22426-5A14-A94B-8AD9-BF272F5C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66369-4AF8-AA4C-9A81-50D6D933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514D2-C296-1C4E-A8A4-9F920A25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552B-7081-F44D-BDA8-B570E673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EB063-EA1A-724B-935A-5AECED3A5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5D149-67B9-1241-91C9-491CBD351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0D274-7F03-B444-B8D5-A18FADFB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71F56-3B4C-0141-93FD-C8B756A0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863DB-9747-E74D-BFAA-85EA436D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7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4A33-0A60-6447-832A-DAF5699F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E0662-2D23-4749-AFD1-1A9B9D117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11353-1293-A640-9EB1-7AB8538CE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F7D84-9628-BF4D-8BE1-802BB57A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91EB6-F61A-0E47-AE29-175DC1BB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85002-365F-1041-A431-76CC0148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8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86F05-EC84-744B-B4E7-72CA619B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D1C9D-2059-E942-8812-D324692F6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C9A3-9E3D-4840-830C-D656DA35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C5539-2435-3E4A-ADCF-E54583B2E5B7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A1B7E-3698-A54B-896A-8F9CFCF39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B208-23C6-944B-9057-6E782ACF2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678C-40DB-9843-B7EA-8A7991908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3" y="0"/>
            <a:ext cx="12724331" cy="8933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6FFD5-CB12-7B4C-81E0-EAB7A589B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1" y="1545994"/>
            <a:ext cx="1375806" cy="515927"/>
          </a:xfrm>
          <a:prstGeom prst="rect">
            <a:avLst/>
          </a:prstGeom>
        </p:spPr>
      </p:pic>
      <p:pic>
        <p:nvPicPr>
          <p:cNvPr id="7" name="Picture 2" descr="CMU">
            <a:extLst>
              <a:ext uri="{FF2B5EF4-FFF2-40B4-BE49-F238E27FC236}">
                <a16:creationId xmlns:a16="http://schemas.microsoft.com/office/drawing/2014/main" id="{C1A17002-603D-0D4A-B5FD-99BA25CA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6" y="1452759"/>
            <a:ext cx="1075966" cy="6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44A8CE6-6FFB-EF4F-9223-D81A95E2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58" y="3443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err="1">
                <a:solidFill>
                  <a:schemeClr val="bg1"/>
                </a:solidFill>
              </a:rPr>
              <a:t>EverCrypt</a:t>
            </a:r>
            <a:r>
              <a:rPr lang="en-US" b="1" dirty="0">
                <a:solidFill>
                  <a:schemeClr val="bg1"/>
                </a:solidFill>
              </a:rPr>
              <a:t> Verified Library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6C4DB5-81F0-9745-9CB6-9E7509799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706" y="1452759"/>
            <a:ext cx="1742881" cy="609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136296-170C-4F4C-BF75-7DFC88904728}"/>
              </a:ext>
            </a:extLst>
          </p:cNvPr>
          <p:cNvSpPr txBox="1"/>
          <p:nvPr/>
        </p:nvSpPr>
        <p:spPr>
          <a:xfrm>
            <a:off x="5215365" y="1480791"/>
            <a:ext cx="161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</a:t>
            </a:r>
            <a:b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1752FB-2A9A-AC4E-A7B9-187DFB5B311B}"/>
              </a:ext>
            </a:extLst>
          </p:cNvPr>
          <p:cNvSpPr/>
          <p:nvPr/>
        </p:nvSpPr>
        <p:spPr>
          <a:xfrm>
            <a:off x="226558" y="2637998"/>
            <a:ext cx="70700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CMU: </a:t>
            </a:r>
            <a:r>
              <a:rPr lang="en-US" sz="1600" dirty="0">
                <a:solidFill>
                  <a:schemeClr val="bg1"/>
                </a:solidFill>
              </a:rPr>
              <a:t>B. </a:t>
            </a:r>
            <a:r>
              <a:rPr lang="en-US" sz="1600" dirty="0" err="1">
                <a:solidFill>
                  <a:schemeClr val="bg1"/>
                </a:solidFill>
              </a:rPr>
              <a:t>Parno</a:t>
            </a:r>
            <a:r>
              <a:rPr lang="en-US" sz="1600" dirty="0">
                <a:solidFill>
                  <a:schemeClr val="bg1"/>
                </a:solidFill>
              </a:rPr>
              <a:t>, A. </a:t>
            </a:r>
            <a:r>
              <a:rPr lang="en-US" sz="1600" dirty="0" err="1">
                <a:solidFill>
                  <a:schemeClr val="bg1"/>
                </a:solidFill>
              </a:rPr>
              <a:t>Fromherz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INRIA: </a:t>
            </a:r>
            <a:r>
              <a:rPr lang="en-US" sz="1600" dirty="0">
                <a:solidFill>
                  <a:schemeClr val="bg1"/>
                </a:solidFill>
              </a:rPr>
              <a:t>K. </a:t>
            </a:r>
            <a:r>
              <a:rPr lang="en-US" sz="1600" dirty="0" err="1">
                <a:solidFill>
                  <a:schemeClr val="bg1"/>
                </a:solidFill>
              </a:rPr>
              <a:t>Bhargavan</a:t>
            </a:r>
            <a:r>
              <a:rPr lang="en-US" sz="1600" dirty="0">
                <a:solidFill>
                  <a:schemeClr val="bg1"/>
                </a:solidFill>
              </a:rPr>
              <a:t>, B. </a:t>
            </a:r>
            <a:r>
              <a:rPr lang="en-US" sz="1600" dirty="0" err="1">
                <a:solidFill>
                  <a:schemeClr val="bg1"/>
                </a:solidFill>
              </a:rPr>
              <a:t>Beurdouche</a:t>
            </a:r>
            <a:r>
              <a:rPr lang="en-US" sz="1600" dirty="0">
                <a:solidFill>
                  <a:schemeClr val="bg1"/>
                </a:solidFill>
              </a:rPr>
              <a:t>, M. </a:t>
            </a:r>
            <a:r>
              <a:rPr lang="en-US" sz="1600" dirty="0" err="1">
                <a:solidFill>
                  <a:schemeClr val="bg1"/>
                </a:solidFill>
              </a:rPr>
              <a:t>Polubelova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MSR-Cambridge: </a:t>
            </a:r>
            <a:r>
              <a:rPr lang="en-US" sz="1600" dirty="0">
                <a:solidFill>
                  <a:schemeClr val="bg1"/>
                </a:solidFill>
              </a:rPr>
              <a:t>A. </a:t>
            </a:r>
            <a:r>
              <a:rPr lang="en-US" sz="1600" dirty="0" err="1">
                <a:solidFill>
                  <a:schemeClr val="bg1"/>
                </a:solidFill>
              </a:rPr>
              <a:t>Delignat-Lavaud</a:t>
            </a:r>
            <a:r>
              <a:rPr lang="en-US" sz="1600" dirty="0">
                <a:solidFill>
                  <a:schemeClr val="bg1"/>
                </a:solidFill>
              </a:rPr>
              <a:t>, C. </a:t>
            </a:r>
            <a:r>
              <a:rPr lang="en-US" sz="1600" dirty="0" err="1">
                <a:solidFill>
                  <a:schemeClr val="bg1"/>
                </a:solidFill>
              </a:rPr>
              <a:t>Fournet</a:t>
            </a:r>
            <a:r>
              <a:rPr lang="en-US" sz="1600" dirty="0">
                <a:solidFill>
                  <a:schemeClr val="bg1"/>
                </a:solidFill>
              </a:rPr>
              <a:t>, J. Choi,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S. </a:t>
            </a:r>
            <a:r>
              <a:rPr lang="en-US" sz="1600" dirty="0" err="1">
                <a:solidFill>
                  <a:schemeClr val="bg1"/>
                </a:solidFill>
              </a:rPr>
              <a:t>Zanella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MSR-Redmond: </a:t>
            </a:r>
            <a:r>
              <a:rPr lang="en-US" sz="1600" dirty="0">
                <a:solidFill>
                  <a:schemeClr val="bg1"/>
                </a:solidFill>
              </a:rPr>
              <a:t>C. </a:t>
            </a:r>
            <a:r>
              <a:rPr lang="en-US" sz="1600" dirty="0" err="1">
                <a:solidFill>
                  <a:schemeClr val="bg1"/>
                </a:solidFill>
              </a:rPr>
              <a:t>Hawblitzel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u="sng" dirty="0">
                <a:solidFill>
                  <a:schemeClr val="bg1"/>
                </a:solidFill>
              </a:rPr>
              <a:t>J. Protzenko,</a:t>
            </a:r>
            <a:br>
              <a:rPr lang="en-US" sz="1600" u="sng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T. </a:t>
            </a:r>
            <a:r>
              <a:rPr lang="en-US" sz="1600" dirty="0" err="1">
                <a:solidFill>
                  <a:schemeClr val="bg1"/>
                </a:solidFill>
              </a:rPr>
              <a:t>Ramananandro</a:t>
            </a:r>
            <a:r>
              <a:rPr lang="en-US" sz="1600" dirty="0">
                <a:solidFill>
                  <a:schemeClr val="bg1"/>
                </a:solidFill>
              </a:rPr>
              <a:t>, N. Swamy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MSR-Bangalore: </a:t>
            </a:r>
            <a:r>
              <a:rPr lang="en-US" sz="1600" dirty="0">
                <a:solidFill>
                  <a:schemeClr val="bg1"/>
                </a:solidFill>
              </a:rPr>
              <a:t>A. Rastogi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Rosario: </a:t>
            </a:r>
            <a:r>
              <a:rPr lang="en-US" sz="1600" dirty="0">
                <a:solidFill>
                  <a:schemeClr val="bg1"/>
                </a:solidFill>
              </a:rPr>
              <a:t>G. Martinez</a:t>
            </a:r>
          </a:p>
        </p:txBody>
      </p:sp>
    </p:spTree>
    <p:extLst>
      <p:ext uri="{BB962C8B-B14F-4D97-AF65-F5344CB8AC3E}">
        <p14:creationId xmlns:p14="http://schemas.microsoft.com/office/powerpoint/2010/main" val="103020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4C4B-5492-6B44-B313-140A6488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Low*/Vale </a:t>
            </a:r>
            <a:r>
              <a:rPr lang="en-US" b="1" dirty="0"/>
              <a:t>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FDF3C-785F-694B-850B-8D86CB3B0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map </a:t>
            </a:r>
            <a:r>
              <a:rPr lang="en-US" dirty="0"/>
              <a:t>from the Low* memory model to the Vale one (and vice-versa)</a:t>
            </a:r>
          </a:p>
          <a:p>
            <a:r>
              <a:rPr lang="en-US" dirty="0"/>
              <a:t>A library of </a:t>
            </a:r>
            <a:r>
              <a:rPr lang="en-US" b="1" dirty="0"/>
              <a:t>views</a:t>
            </a:r>
            <a:r>
              <a:rPr lang="en-US" dirty="0"/>
              <a:t> that capture the layout of arrays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trusted</a:t>
            </a:r>
            <a:r>
              <a:rPr lang="en-US" dirty="0"/>
              <a:t> wrapper (auto-generated) sets up the initial register state</a:t>
            </a:r>
          </a:p>
          <a:p>
            <a:r>
              <a:rPr lang="en-US" dirty="0"/>
              <a:t>A combinator </a:t>
            </a:r>
            <a:r>
              <a:rPr lang="en-US" b="1" dirty="0"/>
              <a:t>captures</a:t>
            </a:r>
            <a:r>
              <a:rPr lang="en-US" dirty="0"/>
              <a:t> that a Vale procedure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mem -&gt; mem</a:t>
            </a:r>
            <a:r>
              <a:rPr lang="en-US" dirty="0"/>
              <a:t>) can “morally” be executed with a suitable effect when in Low*</a:t>
            </a:r>
          </a:p>
          <a:p>
            <a:endParaRPr lang="en-US" dirty="0"/>
          </a:p>
          <a:p>
            <a:r>
              <a:rPr lang="en-US" dirty="0"/>
              <a:t>Extra </a:t>
            </a:r>
            <a:r>
              <a:rPr lang="en-US" b="1" dirty="0"/>
              <a:t>proof obligations</a:t>
            </a:r>
            <a:r>
              <a:rPr lang="en-US" dirty="0"/>
              <a:t> related to byte sequences vs words, endianness, etc.</a:t>
            </a:r>
          </a:p>
        </p:txBody>
      </p:sp>
    </p:spTree>
    <p:extLst>
      <p:ext uri="{BB962C8B-B14F-4D97-AF65-F5344CB8AC3E}">
        <p14:creationId xmlns:p14="http://schemas.microsoft.com/office/powerpoint/2010/main" val="192826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52D18B-B1F8-174A-8B02-8031F694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Meta-programming HACL*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DCFC0-A7BA-B84C-85AC-17A4AA37D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1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342240-4F2A-7646-A3AA-44CED650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Abstract, agile specifications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21251-329D-D842-BBB3-84B32002B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</a:t>
            </a:r>
            <a:r>
              <a:rPr lang="en-US" b="1" dirty="0"/>
              <a:t>key challenge</a:t>
            </a:r>
            <a:r>
              <a:rPr lang="en-US" dirty="0"/>
              <a:t> in SMT-backed software verification: the context</a:t>
            </a:r>
          </a:p>
          <a:p>
            <a:r>
              <a:rPr lang="en-US" dirty="0"/>
              <a:t>Introducing </a:t>
            </a:r>
            <a:r>
              <a:rPr lang="en-US" b="1" dirty="0"/>
              <a:t>abstractions</a:t>
            </a:r>
            <a:r>
              <a:rPr lang="en-US" dirty="0"/>
              <a:t> is essential, even at the level of the </a:t>
            </a:r>
            <a:r>
              <a:rPr lang="en-US" b="1" dirty="0"/>
              <a:t>specs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8ABAD-1E23-FD47-ABDC-ACD630E42ED9}"/>
              </a:ext>
            </a:extLst>
          </p:cNvPr>
          <p:cNvSpPr/>
          <p:nvPr/>
        </p:nvSpPr>
        <p:spPr>
          <a:xfrm>
            <a:off x="1200150" y="4886325"/>
            <a:ext cx="2986088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Spec.SHA2.fst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9E202-E327-5547-BCC3-D20B430717D2}"/>
              </a:ext>
            </a:extLst>
          </p:cNvPr>
          <p:cNvSpPr/>
          <p:nvPr/>
        </p:nvSpPr>
        <p:spPr>
          <a:xfrm>
            <a:off x="1200150" y="3201194"/>
            <a:ext cx="2986088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Spec.SHA2.fsti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6A3374-DF76-0D4C-9B6C-BCC968D9AC2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93194" y="4001294"/>
            <a:ext cx="0" cy="88503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E869B0-767B-4E44-AA64-C5FC0BCEAD88}"/>
              </a:ext>
            </a:extLst>
          </p:cNvPr>
          <p:cNvSpPr txBox="1"/>
          <p:nvPr/>
        </p:nvSpPr>
        <p:spPr>
          <a:xfrm>
            <a:off x="2817022" y="4259114"/>
            <a:ext cx="305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implements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7F69C7-9826-3E4E-AC17-3D2FC2BB3A6B}"/>
              </a:ext>
            </a:extLst>
          </p:cNvPr>
          <p:cNvSpPr txBox="1"/>
          <p:nvPr/>
        </p:nvSpPr>
        <p:spPr>
          <a:xfrm>
            <a:off x="4343400" y="3416578"/>
            <a:ext cx="487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compress: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a:sha_alg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-&gt; state a -&gt; bytes -&gt; state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DCF0E-887C-5442-AD47-1042D9DD2853}"/>
              </a:ext>
            </a:extLst>
          </p:cNvPr>
          <p:cNvSpPr txBox="1"/>
          <p:nvPr/>
        </p:nvSpPr>
        <p:spPr>
          <a:xfrm>
            <a:off x="4569615" y="4886325"/>
            <a:ext cx="7665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Agile </a:t>
            </a:r>
            <a:r>
              <a:rPr lang="en-US" sz="2800" dirty="0"/>
              <a:t>specifications limit code duplication!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Abstract</a:t>
            </a:r>
            <a:r>
              <a:rPr lang="en-US" sz="2800" dirty="0"/>
              <a:t> specifications tame context proliferation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FA79E9-7D6C-4548-9B51-243B6601A3D2}"/>
              </a:ext>
            </a:extLst>
          </p:cNvPr>
          <p:cNvSpPr txBox="1"/>
          <p:nvPr/>
        </p:nvSpPr>
        <p:spPr>
          <a:xfrm>
            <a:off x="1000125" y="6176963"/>
            <a:ext cx="334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 maximizes spec compactness</a:t>
            </a:r>
          </a:p>
        </p:txBody>
      </p:sp>
    </p:spTree>
    <p:extLst>
      <p:ext uri="{BB962C8B-B14F-4D97-AF65-F5344CB8AC3E}">
        <p14:creationId xmlns:p14="http://schemas.microsoft.com/office/powerpoint/2010/main" val="162778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342240-4F2A-7646-A3AA-44CED650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Testable specifications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21251-329D-D842-BBB3-84B32002B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Specs are easy to get </a:t>
            </a:r>
            <a:r>
              <a:rPr lang="en-US" b="1" dirty="0"/>
              <a:t>wrong</a:t>
            </a:r>
            <a:r>
              <a:rPr lang="en-US" dirty="0"/>
              <a:t> (e.g. endianness, typo in constants)</a:t>
            </a:r>
          </a:p>
          <a:p>
            <a:r>
              <a:rPr lang="en-US" dirty="0"/>
              <a:t>Specifications are not Low*, but can be compiled to </a:t>
            </a:r>
            <a:r>
              <a:rPr lang="en-US" dirty="0" err="1"/>
              <a:t>OCaml</a:t>
            </a:r>
            <a:r>
              <a:rPr lang="en-US" dirty="0"/>
              <a:t> for tests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8ABAD-1E23-FD47-ABDC-ACD630E42ED9}"/>
              </a:ext>
            </a:extLst>
          </p:cNvPr>
          <p:cNvSpPr/>
          <p:nvPr/>
        </p:nvSpPr>
        <p:spPr>
          <a:xfrm>
            <a:off x="1200150" y="4886325"/>
            <a:ext cx="2986088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Spec.SHA2.fst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9E202-E327-5547-BCC3-D20B430717D2}"/>
              </a:ext>
            </a:extLst>
          </p:cNvPr>
          <p:cNvSpPr/>
          <p:nvPr/>
        </p:nvSpPr>
        <p:spPr>
          <a:xfrm>
            <a:off x="1200150" y="3201194"/>
            <a:ext cx="2986088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Spec.SHA2.fsti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6A3374-DF76-0D4C-9B6C-BCC968D9AC2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93194" y="4001294"/>
            <a:ext cx="0" cy="88503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7F69C7-9826-3E4E-AC17-3D2FC2BB3A6B}"/>
              </a:ext>
            </a:extLst>
          </p:cNvPr>
          <p:cNvSpPr txBox="1"/>
          <p:nvPr/>
        </p:nvSpPr>
        <p:spPr>
          <a:xfrm>
            <a:off x="1169201" y="6019512"/>
            <a:ext cx="487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compress: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a:sha_alg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-&gt; state a -&gt; bytes -&gt; state 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1DCA8-5E25-2141-A159-4E39CBC8555A}"/>
              </a:ext>
            </a:extLst>
          </p:cNvPr>
          <p:cNvSpPr/>
          <p:nvPr/>
        </p:nvSpPr>
        <p:spPr>
          <a:xfrm>
            <a:off x="6041232" y="3201194"/>
            <a:ext cx="2986088" cy="8001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Spec.Test.Hash.fst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18E384-1EFC-1846-8FEE-FCFE477A9F34}"/>
              </a:ext>
            </a:extLst>
          </p:cNvPr>
          <p:cNvCxnSpPr>
            <a:stCxn id="11" idx="1"/>
            <a:endCxn id="7" idx="3"/>
          </p:cNvCxnSpPr>
          <p:nvPr/>
        </p:nvCxnSpPr>
        <p:spPr>
          <a:xfrm flipH="1">
            <a:off x="4186238" y="3601244"/>
            <a:ext cx="1854994" cy="0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6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CC0B8A-0CE1-094C-A7BC-8CDD08ECCA72}"/>
              </a:ext>
            </a:extLst>
          </p:cNvPr>
          <p:cNvCxnSpPr>
            <a:cxnSpLocks/>
          </p:cNvCxnSpPr>
          <p:nvPr/>
        </p:nvCxnSpPr>
        <p:spPr>
          <a:xfrm>
            <a:off x="628651" y="4457701"/>
            <a:ext cx="9429749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342240-4F2A-7646-A3AA-44CED650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abstract, agile (!) specifications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21251-329D-D842-BBB3-84B32002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7538" cy="4351338"/>
          </a:xfrm>
        </p:spPr>
        <p:txBody>
          <a:bodyPr/>
          <a:lstStyle/>
          <a:p>
            <a:r>
              <a:rPr lang="en-US" dirty="0"/>
              <a:t>We are </a:t>
            </a:r>
            <a:r>
              <a:rPr lang="en-US" b="1" dirty="0"/>
              <a:t>adamant</a:t>
            </a:r>
            <a:r>
              <a:rPr lang="en-US" dirty="0"/>
              <a:t> about separating specifications from implementations</a:t>
            </a:r>
          </a:p>
          <a:p>
            <a:r>
              <a:rPr lang="en-US" dirty="0"/>
              <a:t>The </a:t>
            </a:r>
            <a:r>
              <a:rPr lang="en-US" b="1" dirty="0"/>
              <a:t>friend</a:t>
            </a:r>
            <a:r>
              <a:rPr lang="en-US" dirty="0"/>
              <a:t> mechanism of F* provides language support for that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8ABAD-1E23-FD47-ABDC-ACD630E42ED9}"/>
              </a:ext>
            </a:extLst>
          </p:cNvPr>
          <p:cNvSpPr/>
          <p:nvPr/>
        </p:nvSpPr>
        <p:spPr>
          <a:xfrm>
            <a:off x="1200150" y="4886325"/>
            <a:ext cx="2986088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Spec.SHA2.fst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9E202-E327-5547-BCC3-D20B430717D2}"/>
              </a:ext>
            </a:extLst>
          </p:cNvPr>
          <p:cNvSpPr/>
          <p:nvPr/>
        </p:nvSpPr>
        <p:spPr>
          <a:xfrm>
            <a:off x="1200150" y="3201194"/>
            <a:ext cx="2986088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Spec.SHA2.fsti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6A3374-DF76-0D4C-9B6C-BCC968D9AC2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693194" y="4001294"/>
            <a:ext cx="0" cy="88503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7F69C7-9826-3E4E-AC17-3D2FC2BB3A6B}"/>
              </a:ext>
            </a:extLst>
          </p:cNvPr>
          <p:cNvSpPr txBox="1"/>
          <p:nvPr/>
        </p:nvSpPr>
        <p:spPr>
          <a:xfrm>
            <a:off x="6041232" y="5925915"/>
            <a:ext cx="557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compress: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a:sha_alg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-&gt; state a -&gt; array u8 -&gt; Stack unit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F1DCA8-5E25-2141-A159-4E39CBC8555A}"/>
              </a:ext>
            </a:extLst>
          </p:cNvPr>
          <p:cNvSpPr/>
          <p:nvPr/>
        </p:nvSpPr>
        <p:spPr>
          <a:xfrm>
            <a:off x="6041232" y="3201194"/>
            <a:ext cx="2986088" cy="800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Impl.SHA2.fsti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18E384-1EFC-1846-8FEE-FCFE477A9F34}"/>
              </a:ext>
            </a:extLst>
          </p:cNvPr>
          <p:cNvCxnSpPr>
            <a:stCxn id="11" idx="1"/>
            <a:endCxn id="7" idx="3"/>
          </p:cNvCxnSpPr>
          <p:nvPr/>
        </p:nvCxnSpPr>
        <p:spPr>
          <a:xfrm flipH="1">
            <a:off x="4186238" y="3601244"/>
            <a:ext cx="1854994" cy="0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92946D6-9A1D-9B47-B1B7-D0602943350B}"/>
              </a:ext>
            </a:extLst>
          </p:cNvPr>
          <p:cNvSpPr/>
          <p:nvPr/>
        </p:nvSpPr>
        <p:spPr>
          <a:xfrm>
            <a:off x="6041232" y="4855942"/>
            <a:ext cx="2986088" cy="800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Impl.SHA2.fst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EA32D6-15BE-CD49-9CA8-C065D64DB4E7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V="1">
            <a:off x="7534276" y="4001294"/>
            <a:ext cx="0" cy="854648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343FD4-61C2-A44C-9306-8D5D2E4CD719}"/>
              </a:ext>
            </a:extLst>
          </p:cNvPr>
          <p:cNvCxnSpPr/>
          <p:nvPr/>
        </p:nvCxnSpPr>
        <p:spPr>
          <a:xfrm flipH="1">
            <a:off x="4186238" y="5282407"/>
            <a:ext cx="1854994" cy="0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6F4008-65E5-B544-BCF4-172A9188866F}"/>
              </a:ext>
            </a:extLst>
          </p:cNvPr>
          <p:cNvSpPr txBox="1"/>
          <p:nvPr/>
        </p:nvSpPr>
        <p:spPr>
          <a:xfrm>
            <a:off x="4376770" y="3197227"/>
            <a:ext cx="14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specified 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C4B2CE-288F-2247-867B-FC7BEAF0AC71}"/>
              </a:ext>
            </a:extLst>
          </p:cNvPr>
          <p:cNvSpPr txBox="1"/>
          <p:nvPr/>
        </p:nvSpPr>
        <p:spPr>
          <a:xfrm>
            <a:off x="4695190" y="4913075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friends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48701F-7C1D-F147-89FD-DC9E4FB82787}"/>
              </a:ext>
            </a:extLst>
          </p:cNvPr>
          <p:cNvSpPr txBox="1"/>
          <p:nvPr/>
        </p:nvSpPr>
        <p:spPr>
          <a:xfrm>
            <a:off x="2768207" y="4059286"/>
            <a:ext cx="1369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implements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696664-FDC6-CF49-9CE0-48BBAECEE8BB}"/>
              </a:ext>
            </a:extLst>
          </p:cNvPr>
          <p:cNvSpPr txBox="1"/>
          <p:nvPr/>
        </p:nvSpPr>
        <p:spPr>
          <a:xfrm>
            <a:off x="7623582" y="4073453"/>
            <a:ext cx="1354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implements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9A7AE1-27A0-0545-97C6-A9EEF68DB759}"/>
              </a:ext>
            </a:extLst>
          </p:cNvPr>
          <p:cNvSpPr txBox="1"/>
          <p:nvPr/>
        </p:nvSpPr>
        <p:spPr>
          <a:xfrm>
            <a:off x="10022095" y="4243952"/>
            <a:ext cx="1354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94187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473A-3745-2C49-943C-6D97C68E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layer of partial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B673-45B5-8240-9665-38DA0AC5A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is not Low*: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Reason: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68BE3-C461-4748-8A9C-9FADCF120543}"/>
              </a:ext>
            </a:extLst>
          </p:cNvPr>
          <p:cNvSpPr txBox="1"/>
          <p:nvPr/>
        </p:nvSpPr>
        <p:spPr>
          <a:xfrm>
            <a:off x="6062664" y="1825625"/>
            <a:ext cx="557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compress: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a:sha_alg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-&gt; state a -&gt; array u8 -&gt; Stack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69664-1853-2146-8FF2-2720E5770873}"/>
              </a:ext>
            </a:extLst>
          </p:cNvPr>
          <p:cNvSpPr txBox="1"/>
          <p:nvPr/>
        </p:nvSpPr>
        <p:spPr>
          <a:xfrm>
            <a:off x="6062664" y="2684681"/>
            <a:ext cx="557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let state a = function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| SHA2_224 | SHA2_256 -&gt; array u32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| SHA2_384 | SHA2_512 -&gt; array u64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A0007-751F-314C-A8E9-CA24451E08BB}"/>
              </a:ext>
            </a:extLst>
          </p:cNvPr>
          <p:cNvSpPr txBox="1"/>
          <p:nvPr/>
        </p:nvSpPr>
        <p:spPr>
          <a:xfrm>
            <a:off x="838201" y="3922357"/>
            <a:ext cx="4962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</a:t>
            </a:r>
            <a:r>
              <a:rPr lang="en-US" sz="2400" i="1" dirty="0"/>
              <a:t>could</a:t>
            </a:r>
            <a:r>
              <a:rPr lang="en-US" sz="2400" dirty="0"/>
              <a:t> be compiled as a union. However, this is not </a:t>
            </a:r>
            <a:r>
              <a:rPr lang="en-US" sz="2400" b="1" dirty="0"/>
              <a:t>idiomatic.</a:t>
            </a:r>
            <a:br>
              <a:rPr lang="en-US" sz="2400" b="1" dirty="0"/>
            </a:br>
            <a:r>
              <a:rPr lang="en-US" sz="2400" dirty="0"/>
              <a:t>Instead, we rely on </a:t>
            </a:r>
            <a:r>
              <a:rPr lang="en-US" sz="2400" b="1" dirty="0"/>
              <a:t>partial evaluation: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A471E-B727-9441-924A-2D3260BEF17A}"/>
              </a:ext>
            </a:extLst>
          </p:cNvPr>
          <p:cNvSpPr txBox="1"/>
          <p:nvPr/>
        </p:nvSpPr>
        <p:spPr>
          <a:xfrm>
            <a:off x="6062664" y="3922357"/>
            <a:ext cx="5574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let compress_224 = compress SHA2_224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let compress_256 = compress SHA2_256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let compress_384 = compress SHA2_384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let compress_512 = compress SHA2_512</a:t>
            </a:r>
          </a:p>
          <a:p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8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F836-830D-0E4B-9C6F-7AFCCE4B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combinators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E5D5-D36F-754D-993C-57C354D77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frequent to </a:t>
            </a:r>
            <a:r>
              <a:rPr lang="en-US" b="1" dirty="0"/>
              <a:t>combine</a:t>
            </a:r>
            <a:r>
              <a:rPr lang="en-US" dirty="0"/>
              <a:t> core operations to generate a </a:t>
            </a:r>
            <a:r>
              <a:rPr lang="en-US" b="1" dirty="0"/>
              <a:t>construction</a:t>
            </a:r>
            <a:r>
              <a:rPr lang="en-US" dirty="0"/>
              <a:t> (counter-mode, hash, etc.)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Example:</a:t>
            </a:r>
          </a:p>
          <a:p>
            <a:r>
              <a:rPr lang="en-US" dirty="0"/>
              <a:t>Given any </a:t>
            </a:r>
            <a:r>
              <a:rPr lang="en-US" sz="1200" dirty="0"/>
              <a:t>(abstract)</a:t>
            </a:r>
            <a:r>
              <a:rPr lang="en-US" dirty="0"/>
              <a:t> </a:t>
            </a:r>
            <a:r>
              <a:rPr lang="en-US" i="1" dirty="0"/>
              <a:t>compression function</a:t>
            </a:r>
            <a:r>
              <a:rPr lang="en-US" dirty="0"/>
              <a:t>, one can define a </a:t>
            </a:r>
            <a:r>
              <a:rPr lang="en-US" b="1" dirty="0"/>
              <a:t>Merkle-</a:t>
            </a:r>
            <a:r>
              <a:rPr lang="en-US" b="1" dirty="0" err="1"/>
              <a:t>Damgård</a:t>
            </a:r>
            <a:r>
              <a:rPr lang="en-US" b="1" dirty="0"/>
              <a:t> construction</a:t>
            </a:r>
          </a:p>
          <a:p>
            <a:r>
              <a:rPr lang="en-US" dirty="0"/>
              <a:t>Construction: </a:t>
            </a:r>
            <a:r>
              <a:rPr lang="en-US" b="1" dirty="0"/>
              <a:t>folding</a:t>
            </a:r>
            <a:r>
              <a:rPr lang="en-US" dirty="0"/>
              <a:t> the core compression function over multiple </a:t>
            </a:r>
            <a:r>
              <a:rPr lang="en-US" b="1" dirty="0"/>
              <a:t>blocks</a:t>
            </a:r>
            <a:r>
              <a:rPr lang="en-US" dirty="0"/>
              <a:t> of input data</a:t>
            </a:r>
          </a:p>
          <a:p>
            <a:r>
              <a:rPr lang="en-US" dirty="0"/>
              <a:t>We </a:t>
            </a:r>
            <a:r>
              <a:rPr lang="en-US" b="1" dirty="0"/>
              <a:t>do not</a:t>
            </a:r>
            <a:r>
              <a:rPr lang="en-US" dirty="0"/>
              <a:t> want to write this n times...</a:t>
            </a:r>
          </a:p>
        </p:txBody>
      </p:sp>
    </p:spTree>
    <p:extLst>
      <p:ext uri="{BB962C8B-B14F-4D97-AF65-F5344CB8AC3E}">
        <p14:creationId xmlns:p14="http://schemas.microsoft.com/office/powerpoint/2010/main" val="864772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CA664B-2834-9C46-A11E-1000F8A99C5A}"/>
              </a:ext>
            </a:extLst>
          </p:cNvPr>
          <p:cNvSpPr txBox="1"/>
          <p:nvPr/>
        </p:nvSpPr>
        <p:spPr>
          <a:xfrm>
            <a:off x="838200" y="2036762"/>
            <a:ext cx="10877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// Write once; this is not Low*</a:t>
            </a:r>
            <a:b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noextract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inline_for_extraction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mk_compress_blocks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(a: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hash_alg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(compress: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compress_st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(s: state a)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(input: blocks)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(n: u32 { length input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block_size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 * n })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C.Loops.for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0ul n (fun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-&gt;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compress s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Buffer.sub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input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block_size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a)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block_size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a)))</a:t>
            </a:r>
          </a:p>
          <a:p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// Specialize many times; now this is Low*</a:t>
            </a:r>
            <a:b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 compress_blocks_224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mk_compress_blocks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SHA2_224 compress_224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 compress_md5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mk_compress_blocks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MD5 compress_md5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32B7DA-2BA3-E34F-B6FC-871A2E97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higher-order combinator</a:t>
            </a:r>
          </a:p>
        </p:txBody>
      </p:sp>
    </p:spTree>
    <p:extLst>
      <p:ext uri="{BB962C8B-B14F-4D97-AF65-F5344CB8AC3E}">
        <p14:creationId xmlns:p14="http://schemas.microsoft.com/office/powerpoint/2010/main" val="274722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98C923-C349-FA4E-9895-2F2E2145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Meta-programming is pervasive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5A9EA-02E1-DF4F-9D33-6C3A0D11C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it for </a:t>
            </a:r>
            <a:r>
              <a:rPr lang="en-US" b="1" dirty="0"/>
              <a:t>a given algorithm</a:t>
            </a:r>
            <a:r>
              <a:rPr lang="en-US" dirty="0"/>
              <a:t> (SHA2)</a:t>
            </a:r>
          </a:p>
          <a:p>
            <a:r>
              <a:rPr lang="en-US" dirty="0"/>
              <a:t>We use it for </a:t>
            </a:r>
            <a:r>
              <a:rPr lang="en-US" b="1" dirty="0"/>
              <a:t>constructions</a:t>
            </a:r>
            <a:r>
              <a:rPr lang="en-US" dirty="0"/>
              <a:t> (Merkle-</a:t>
            </a:r>
            <a:r>
              <a:rPr lang="en-US" dirty="0" err="1"/>
              <a:t>Damgard</a:t>
            </a:r>
            <a:r>
              <a:rPr lang="en-US" dirty="0"/>
              <a:t>)</a:t>
            </a:r>
          </a:p>
          <a:p>
            <a:r>
              <a:rPr lang="en-US" dirty="0"/>
              <a:t>We will </a:t>
            </a:r>
            <a:r>
              <a:rPr lang="en-US" b="1" dirty="0"/>
              <a:t>reuse</a:t>
            </a:r>
            <a:r>
              <a:rPr lang="en-US" dirty="0"/>
              <a:t> combinators later on at the level of </a:t>
            </a:r>
            <a:r>
              <a:rPr lang="en-US" dirty="0" err="1"/>
              <a:t>EverCrypt</a:t>
            </a:r>
            <a:endParaRPr lang="en-US" dirty="0"/>
          </a:p>
          <a:p>
            <a:r>
              <a:rPr lang="en-US" dirty="0"/>
              <a:t>More </a:t>
            </a:r>
            <a:r>
              <a:rPr lang="en-US" b="1" dirty="0"/>
              <a:t>higher-order</a:t>
            </a:r>
            <a:r>
              <a:rPr lang="en-US" dirty="0"/>
              <a:t> combinators, e.g.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E85F0-2E80-0143-8CC4-9C8149D4818F}"/>
              </a:ext>
            </a:extLst>
          </p:cNvPr>
          <p:cNvSpPr txBox="1"/>
          <p:nvPr/>
        </p:nvSpPr>
        <p:spPr>
          <a:xfrm>
            <a:off x="838200" y="4286250"/>
            <a:ext cx="10691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noextract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inline_for_extraction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mk_hash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(a: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hash_alg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init_st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compress_blocks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compress_blocks_st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compress_last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compress_last_st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(extract: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extract_st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</p:txBody>
      </p:sp>
    </p:spTree>
    <p:extLst>
      <p:ext uri="{BB962C8B-B14F-4D97-AF65-F5344CB8AC3E}">
        <p14:creationId xmlns:p14="http://schemas.microsoft.com/office/powerpoint/2010/main" val="621216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6949-1642-5942-A072-6DB63771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state abstraction in HACL*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0848-2151-C44C-ACE6-C7FC0C2FA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partially evaluating everything, we get:</a:t>
            </a:r>
          </a:p>
          <a:p>
            <a:r>
              <a:rPr lang="en-US" dirty="0"/>
              <a:t>a </a:t>
            </a:r>
            <a:r>
              <a:rPr lang="en-US" b="1" dirty="0"/>
              <a:t>library</a:t>
            </a:r>
            <a:r>
              <a:rPr lang="en-US" dirty="0"/>
              <a:t> of pure C functions</a:t>
            </a:r>
          </a:p>
          <a:p>
            <a:r>
              <a:rPr lang="en-US" dirty="0"/>
              <a:t>all </a:t>
            </a:r>
            <a:r>
              <a:rPr lang="en-US" b="1" dirty="0"/>
              <a:t>monomorphic</a:t>
            </a:r>
            <a:r>
              <a:rPr lang="en-US" dirty="0"/>
              <a:t> and Low*</a:t>
            </a:r>
          </a:p>
          <a:p>
            <a:r>
              <a:rPr lang="en-US" dirty="0"/>
              <a:t>higher-order </a:t>
            </a:r>
            <a:r>
              <a:rPr lang="en-US" b="1" dirty="0"/>
              <a:t>combinators</a:t>
            </a:r>
            <a:r>
              <a:rPr lang="en-US" dirty="0"/>
              <a:t> (not extracted)</a:t>
            </a:r>
          </a:p>
          <a:p>
            <a:r>
              <a:rPr lang="en-US" b="1" dirty="0"/>
              <a:t>transparent state </a:t>
            </a:r>
            <a:r>
              <a:rPr lang="en-US" dirty="0"/>
              <a:t>for each algorithm</a:t>
            </a:r>
          </a:p>
        </p:txBody>
      </p:sp>
    </p:spTree>
    <p:extLst>
      <p:ext uri="{BB962C8B-B14F-4D97-AF65-F5344CB8AC3E}">
        <p14:creationId xmlns:p14="http://schemas.microsoft.com/office/powerpoint/2010/main" val="180628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ECFB-6AA1-9445-8EAC-065E5DC5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8"/>
            <a:ext cx="10515600" cy="1325563"/>
          </a:xfrm>
        </p:spPr>
        <p:txBody>
          <a:bodyPr/>
          <a:lstStyle/>
          <a:p>
            <a:r>
              <a:rPr lang="en-US" dirty="0"/>
              <a:t>Verifying cryptography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E321E-3793-BE49-BC81-E985F964B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essential pursuit in the quest for a secure software stack (e.g. TLS)</a:t>
            </a:r>
          </a:p>
          <a:p>
            <a:r>
              <a:rPr lang="en-US" dirty="0"/>
              <a:t>Many successes: Fiat, VST, </a:t>
            </a:r>
            <a:r>
              <a:rPr lang="en-US" dirty="0" err="1"/>
              <a:t>CryptoLine</a:t>
            </a:r>
            <a:r>
              <a:rPr lang="en-US" dirty="0"/>
              <a:t>, </a:t>
            </a:r>
            <a:r>
              <a:rPr lang="en-US" dirty="0" err="1"/>
              <a:t>Cryptol</a:t>
            </a:r>
            <a:r>
              <a:rPr lang="en-US" dirty="0"/>
              <a:t>/SAW, Vale, HACL*/Low*</a:t>
            </a:r>
          </a:p>
          <a:p>
            <a:r>
              <a:rPr lang="en-US" dirty="0"/>
              <a:t>However: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Real-world applications want a high-performance library that optimizes for separate platforms, architectures, and can seamlessly pick the best algorithm on the fly.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i="1" dirty="0"/>
              <a:t>(see Linux/ZINC, OpenSSL, etc.)</a:t>
            </a:r>
          </a:p>
        </p:txBody>
      </p:sp>
    </p:spTree>
    <p:extLst>
      <p:ext uri="{BB962C8B-B14F-4D97-AF65-F5344CB8AC3E}">
        <p14:creationId xmlns:p14="http://schemas.microsoft.com/office/powerpoint/2010/main" val="3789065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E173A-D5BF-F043-8384-2F245BD3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EverCrypt</a:t>
            </a:r>
            <a:r>
              <a:rPr lang="en-US" dirty="0"/>
              <a:t> = Vale + HACL*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7E0C0-F2A2-A941-96F6-0E023CFF6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931C0-2087-EB42-8E59-1F2F4EED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abstraction for algorithmic agility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8B2C3C-C7FF-9942-9E87-D7D82793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EverCrypt</a:t>
            </a:r>
            <a:r>
              <a:rPr lang="en-US" dirty="0"/>
              <a:t> </a:t>
            </a:r>
            <a:r>
              <a:rPr lang="en-US" b="1" dirty="0"/>
              <a:t>hides</a:t>
            </a:r>
            <a:r>
              <a:rPr lang="en-US" dirty="0"/>
              <a:t> its internal state, offering callers an abstract footprint</a:t>
            </a:r>
          </a:p>
          <a:p>
            <a:r>
              <a:rPr lang="en-US" dirty="0"/>
              <a:t>Modifying a </a:t>
            </a:r>
            <a:r>
              <a:rPr lang="en-US" b="1" dirty="0"/>
              <a:t>disjoint memory location</a:t>
            </a:r>
            <a:r>
              <a:rPr lang="en-US" dirty="0"/>
              <a:t> preserves footprint and invariant</a:t>
            </a:r>
          </a:p>
          <a:p>
            <a:r>
              <a:rPr lang="en-US" dirty="0"/>
              <a:t>Internally, a tagged union implements </a:t>
            </a:r>
            <a:r>
              <a:rPr lang="en-US" b="1" dirty="0"/>
              <a:t>algorithmic agility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4FFE2-2947-1D48-A810-023A325F908F}"/>
              </a:ext>
            </a:extLst>
          </p:cNvPr>
          <p:cNvSpPr txBox="1"/>
          <p:nvPr/>
        </p:nvSpPr>
        <p:spPr>
          <a:xfrm>
            <a:off x="838200" y="4286250"/>
            <a:ext cx="10691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compress_blocks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multiplexed_state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(b: array u8) (n: u32) =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match s with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 SHA2_256 s -&gt; ...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 MD5 s -&gt; ...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 ...</a:t>
            </a:r>
          </a:p>
        </p:txBody>
      </p:sp>
    </p:spTree>
    <p:extLst>
      <p:ext uri="{BB962C8B-B14F-4D97-AF65-F5344CB8AC3E}">
        <p14:creationId xmlns:p14="http://schemas.microsoft.com/office/powerpoint/2010/main" val="377812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1E5740-D42E-6E4A-9E1B-EC3EF9A4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Vale and HACL* for implementation multiplexing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724C79-E93A-9445-8EA1-B30930CC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Vale verifies against </a:t>
            </a:r>
            <a:r>
              <a:rPr lang="en-US" b="1" dirty="0"/>
              <a:t>the same (abstract) specification</a:t>
            </a:r>
            <a:r>
              <a:rPr lang="en-US" dirty="0"/>
              <a:t> as HACL*</a:t>
            </a:r>
          </a:p>
          <a:p>
            <a:r>
              <a:rPr lang="en-US" dirty="0"/>
              <a:t>An interop </a:t>
            </a:r>
            <a:r>
              <a:rPr lang="en-US" b="1" dirty="0"/>
              <a:t>wrapper</a:t>
            </a:r>
            <a:r>
              <a:rPr lang="en-US" dirty="0"/>
              <a:t> takes care of:</a:t>
            </a:r>
          </a:p>
          <a:p>
            <a:pPr lvl="1"/>
            <a:r>
              <a:rPr lang="en-US" dirty="0"/>
              <a:t>calling convention, i.e. creating the initial state (trusted)</a:t>
            </a:r>
          </a:p>
          <a:p>
            <a:pPr lvl="1"/>
            <a:r>
              <a:rPr lang="en-US" dirty="0"/>
              <a:t>lowering the Low* memory, ”running” Vale, lifting the memory back to Low* (untrusted)</a:t>
            </a:r>
          </a:p>
          <a:p>
            <a:r>
              <a:rPr lang="en-US" dirty="0"/>
              <a:t>The Vale entry point thus becomes visible to Low* (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extern</a:t>
            </a:r>
            <a:r>
              <a:rPr lang="en-US" dirty="0"/>
              <a:t>)</a:t>
            </a:r>
          </a:p>
          <a:p>
            <a:r>
              <a:rPr lang="en-US" dirty="0"/>
              <a:t>Vale produces a series of .S/.</a:t>
            </a:r>
            <a:r>
              <a:rPr lang="en-US" dirty="0" err="1"/>
              <a:t>asm</a:t>
            </a:r>
            <a:r>
              <a:rPr lang="en-US" dirty="0"/>
              <a:t> files for each ABI</a:t>
            </a:r>
          </a:p>
          <a:p>
            <a:r>
              <a:rPr lang="en-US" dirty="0" err="1"/>
              <a:t>EverCrypt</a:t>
            </a:r>
            <a:r>
              <a:rPr lang="en-US" dirty="0"/>
              <a:t> calls into Vale</a:t>
            </a:r>
          </a:p>
          <a:p>
            <a:r>
              <a:rPr lang="en-US" dirty="0" err="1"/>
              <a:t>EverCrypt</a:t>
            </a:r>
            <a:r>
              <a:rPr lang="en-US" dirty="0"/>
              <a:t> resolves the reference at link-time when Vale’s .o is provided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1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327F-4F67-6348-BCF6-24B99876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Vale and HACL* for implementation 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2C519-1346-114B-B255-6FF325923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let multiplexed_compress_blocks_sha2_256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(s: state SHA2_256)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(blocks: array u8)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(n: u32)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if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StaticConfig.has_vale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&amp;&amp;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AutoConfig.has_shaext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() then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Vale.Interop.SHA2.compress_256 s blocks n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else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Hacl.SHA2.compress_256 s blocks n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uses static and dynamic configuration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(more on that in a couple slides)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 the Low* side: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extern void Vale_Interop_SHA2_compress256(uint32_t *s, uint8_t *blocks, uint32_t n)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On the Vale side: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.text</a:t>
            </a:r>
            <a:b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 .global Vale_Interop_SHA2_compress256</a:t>
            </a:r>
            <a:b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Vale_Interop_SHA2_compress256:</a:t>
            </a:r>
          </a:p>
          <a:p>
            <a:pPr marL="0" indent="0" algn="r">
              <a:buNone/>
            </a:pP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reconciled at link-time!</a:t>
            </a:r>
          </a:p>
        </p:txBody>
      </p:sp>
    </p:spTree>
    <p:extLst>
      <p:ext uri="{BB962C8B-B14F-4D97-AF65-F5344CB8AC3E}">
        <p14:creationId xmlns:p14="http://schemas.microsoft.com/office/powerpoint/2010/main" val="2705930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4B66-F43A-E646-989A-B7873A78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combinators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166D-27B1-9B4B-B295-2630C42CC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all the cryptographic constructions that need </a:t>
            </a:r>
            <a:r>
              <a:rPr lang="en-US" dirty="0" err="1"/>
              <a:t>compress_blocks</a:t>
            </a:r>
            <a:r>
              <a:rPr lang="en-US" dirty="0"/>
              <a:t> are higher-order combinators, </a:t>
            </a:r>
            <a:r>
              <a:rPr lang="en-US" dirty="0" err="1"/>
              <a:t>EverCrypt</a:t>
            </a:r>
            <a:r>
              <a:rPr lang="en-US" dirty="0"/>
              <a:t> can </a:t>
            </a:r>
            <a:r>
              <a:rPr lang="en-US" b="1" dirty="0"/>
              <a:t>mix and match</a:t>
            </a:r>
          </a:p>
          <a:p>
            <a:r>
              <a:rPr lang="en-US" dirty="0"/>
              <a:t>For instance, instead of:</a:t>
            </a:r>
            <a:br>
              <a:rPr lang="en-US" dirty="0"/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let hash_sha2_256 =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mk_hash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init_sha2_256 compress_blocks_sha2_256 compress_last_sha2_256 ...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dirty="0"/>
            </a:br>
            <a:r>
              <a:rPr lang="en-US" dirty="0"/>
              <a:t>we can use:</a:t>
            </a:r>
            <a:br>
              <a:rPr lang="en-US" dirty="0"/>
            </a:br>
            <a:br>
              <a:rPr lang="en-US" sz="1600" dirty="0"/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let hash_sha2_256 =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mk_hash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init_sha2_256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multiplexed_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compress_blocks_sha2_256 compress_last_sha2_256 ...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Each operation can now be multiplexed at any level in the stack</a:t>
            </a:r>
          </a:p>
        </p:txBody>
      </p:sp>
    </p:spTree>
    <p:extLst>
      <p:ext uri="{BB962C8B-B14F-4D97-AF65-F5344CB8AC3E}">
        <p14:creationId xmlns:p14="http://schemas.microsoft.com/office/powerpoint/2010/main" val="112102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6CF5-6600-2749-A088-5048F6D6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E9331-547E-9F48-BBBB-3B5FDE42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client’s perspective, the algorithmic specification remains </a:t>
            </a:r>
            <a:r>
              <a:rPr lang="en-US" b="1" dirty="0"/>
              <a:t>the same</a:t>
            </a:r>
          </a:p>
          <a:p>
            <a:r>
              <a:rPr lang="en-US" dirty="0"/>
              <a:t>It is now </a:t>
            </a:r>
            <a:r>
              <a:rPr lang="en-US" b="1" dirty="0"/>
              <a:t>agile</a:t>
            </a:r>
            <a:r>
              <a:rPr lang="en-US" dirty="0"/>
              <a:t> between all algorithms from a given family</a:t>
            </a:r>
          </a:p>
          <a:p>
            <a:r>
              <a:rPr lang="en-US" dirty="0"/>
              <a:t>The </a:t>
            </a:r>
            <a:r>
              <a:rPr lang="en-US" b="1" dirty="0"/>
              <a:t>specification abstraction </a:t>
            </a:r>
            <a:r>
              <a:rPr lang="en-US" dirty="0"/>
              <a:t>ensures no context pollution occurs</a:t>
            </a:r>
          </a:p>
          <a:p>
            <a:r>
              <a:rPr lang="en-US" dirty="0"/>
              <a:t>The library can serve as a </a:t>
            </a:r>
            <a:r>
              <a:rPr lang="en-US" b="1" dirty="0"/>
              <a:t>foundation</a:t>
            </a:r>
            <a:r>
              <a:rPr lang="en-US" dirty="0"/>
              <a:t> for higher-level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73881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2037A-BE86-424B-9B1D-224D70CF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1DE5-26EB-6244-88A4-69EC22FBA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EverCrypt</a:t>
            </a:r>
            <a:r>
              <a:rPr lang="en-US" dirty="0"/>
              <a:t> relies on two flavors of feature detection:</a:t>
            </a:r>
          </a:p>
          <a:p>
            <a:r>
              <a:rPr lang="en-US" b="1" dirty="0"/>
              <a:t>static</a:t>
            </a:r>
            <a:r>
              <a:rPr lang="en-US" dirty="0"/>
              <a:t> configurations allow disabling one provider entirely (e.g. Vale), meaning entire branches are </a:t>
            </a:r>
            <a:r>
              <a:rPr lang="en-US" b="1" dirty="0"/>
              <a:t>partially evaluated </a:t>
            </a:r>
            <a:r>
              <a:rPr lang="en-US" dirty="0"/>
              <a:t>and eliminated (no symbols)</a:t>
            </a:r>
          </a:p>
          <a:p>
            <a:r>
              <a:rPr lang="en-US" b="1" dirty="0"/>
              <a:t>dynamic</a:t>
            </a:r>
            <a:r>
              <a:rPr lang="en-US" dirty="0"/>
              <a:t> configurations detect the presence of CPU features at run-time and allow switching at run-time between Vale, HACL*, or others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dynamic configuration</a:t>
            </a:r>
            <a:r>
              <a:rPr lang="en-US" dirty="0"/>
              <a:t> needs the CPUID instruction; this is implemented in </a:t>
            </a:r>
            <a:r>
              <a:rPr lang="en-US" b="1" dirty="0"/>
              <a:t>Vale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13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5179-AF47-2D47-87E7-B071D674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higher-level 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DB033-C738-0D45-B757-77D34E260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Using </a:t>
            </a:r>
            <a:r>
              <a:rPr lang="en-US" b="1" dirty="0" err="1"/>
              <a:t>EverCrypt</a:t>
            </a:r>
            <a:r>
              <a:rPr lang="en-US" b="1" dirty="0"/>
              <a:t> as a foundation</a:t>
            </a:r>
            <a:r>
              <a:rPr lang="en-US" dirty="0"/>
              <a:t>, one can build advanced functionalities, such as:</a:t>
            </a:r>
          </a:p>
          <a:p>
            <a:pPr>
              <a:buFontTx/>
              <a:buChar char="-"/>
            </a:pPr>
            <a:r>
              <a:rPr lang="en-US" dirty="0"/>
              <a:t>HMAC</a:t>
            </a:r>
          </a:p>
          <a:p>
            <a:pPr>
              <a:buFontTx/>
              <a:buChar char="-"/>
            </a:pPr>
            <a:r>
              <a:rPr lang="en-US" dirty="0"/>
              <a:t>HKDF</a:t>
            </a:r>
          </a:p>
          <a:p>
            <a:pPr>
              <a:buFontTx/>
              <a:buChar char="-"/>
            </a:pPr>
            <a:r>
              <a:rPr lang="en-US" dirty="0"/>
              <a:t>Merkle Trees</a:t>
            </a:r>
          </a:p>
          <a:p>
            <a:pPr marL="0" indent="0">
              <a:buNone/>
            </a:pPr>
            <a:r>
              <a:rPr lang="en-US" dirty="0"/>
              <a:t>Each functionality can offer a </a:t>
            </a:r>
            <a:r>
              <a:rPr lang="en-US" b="1" dirty="0"/>
              <a:t>new layer of abstraction </a:t>
            </a:r>
            <a:r>
              <a:rPr lang="en-US" dirty="0"/>
              <a:t>to further shield its clients from large contexts.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Relying on </a:t>
            </a:r>
            <a:r>
              <a:rPr lang="en-US" dirty="0" err="1"/>
              <a:t>EverCrypt</a:t>
            </a:r>
            <a:r>
              <a:rPr lang="en-US" dirty="0"/>
              <a:t>, HMAC is </a:t>
            </a:r>
            <a:r>
              <a:rPr lang="en-US" b="1" dirty="0"/>
              <a:t>naturally agile and multiplexing.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33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DD4E-0433-FD47-8D65-1A32E962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78A0D-D17E-2D43-AACC-8409A939C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Three core tenets: </a:t>
            </a:r>
            <a:r>
              <a:rPr lang="en-US" dirty="0"/>
              <a:t>agility, multiplexing, abstraction</a:t>
            </a:r>
          </a:p>
          <a:p>
            <a:r>
              <a:rPr lang="en-US" b="1" dirty="0"/>
              <a:t>Connection</a:t>
            </a:r>
            <a:r>
              <a:rPr lang="en-US" dirty="0"/>
              <a:t> at proof-time and run-time of two different languages</a:t>
            </a:r>
            <a:endParaRPr lang="en-US" b="1" dirty="0"/>
          </a:p>
          <a:p>
            <a:r>
              <a:rPr lang="en-US" b="1" dirty="0"/>
              <a:t>New motto: </a:t>
            </a:r>
            <a:r>
              <a:rPr lang="en-US" dirty="0"/>
              <a:t>high-level proofs for high-level code </a:t>
            </a:r>
            <a:r>
              <a:rPr lang="en-US" i="1" dirty="0"/>
              <a:t>that partially evaluates to low-level</a:t>
            </a:r>
          </a:p>
          <a:p>
            <a:r>
              <a:rPr lang="en-US" b="1" dirty="0"/>
              <a:t>Usable and used already: </a:t>
            </a:r>
            <a:r>
              <a:rPr lang="en-US" dirty="0"/>
              <a:t>by both C clients (Firefox, Linux, Windows, ...) and verified Low* clients (Merkle trees, MPFR re-implementation...)</a:t>
            </a:r>
            <a:endParaRPr lang="en-US" b="1" dirty="0"/>
          </a:p>
          <a:p>
            <a:endParaRPr lang="en-US" i="1" dirty="0"/>
          </a:p>
          <a:p>
            <a:pPr marL="0" indent="0">
              <a:buNone/>
            </a:pPr>
            <a:r>
              <a:rPr lang="en-US" u="sng" dirty="0"/>
              <a:t>Roadmap:</a:t>
            </a:r>
          </a:p>
          <a:p>
            <a:r>
              <a:rPr lang="en-US" b="1" dirty="0"/>
              <a:t>Performance: </a:t>
            </a:r>
            <a:r>
              <a:rPr lang="en-US" dirty="0"/>
              <a:t>encouraging, in-progress</a:t>
            </a:r>
          </a:p>
          <a:p>
            <a:r>
              <a:rPr lang="en-US" b="1" dirty="0"/>
              <a:t>Eventually, all of: </a:t>
            </a:r>
            <a:r>
              <a:rPr lang="en-US" dirty="0"/>
              <a:t>SHA2, SHA3 (+ SHA1, MD5), Argon, Blake2, P256, Chacha20, Salsa20, Poly1305 (32+64), Curve25519, Ed25519, AES-GCM, AES-CBC, HMAC, HKDF</a:t>
            </a:r>
            <a:endParaRPr lang="en-US" b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5941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550A-03FA-9246-8B15-8F680A2E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features of an ideal library (programmer)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0FBB6-4B3F-8547-89DF-05A66B370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Usable:</a:t>
            </a:r>
            <a:r>
              <a:rPr lang="en-US" dirty="0"/>
              <a:t> preferably in C or ASM, not “exotic” languages</a:t>
            </a:r>
            <a:endParaRPr lang="en-US" b="1" dirty="0"/>
          </a:p>
          <a:p>
            <a:r>
              <a:rPr lang="en-US" b="1" dirty="0"/>
              <a:t>Comprehensive: </a:t>
            </a:r>
            <a:r>
              <a:rPr lang="en-US" dirty="0"/>
              <a:t>one algorithm per processor generation / </a:t>
            </a:r>
            <a:r>
              <a:rPr lang="en-US" dirty="0" err="1"/>
              <a:t>bitsize</a:t>
            </a:r>
            <a:endParaRPr lang="en-US" dirty="0"/>
          </a:p>
          <a:p>
            <a:r>
              <a:rPr lang="en-US" b="1" dirty="0"/>
              <a:t>Auto-configurable: </a:t>
            </a:r>
            <a:r>
              <a:rPr lang="en-US" dirty="0"/>
              <a:t>best algorithm picked automatically</a:t>
            </a:r>
          </a:p>
          <a:p>
            <a:r>
              <a:rPr lang="en-US" b="1" dirty="0"/>
              <a:t>Deep integration:</a:t>
            </a:r>
            <a:r>
              <a:rPr lang="en-US" dirty="0"/>
              <a:t> ASM, e.g. for the multiplication, C, e.g. for the rest</a:t>
            </a:r>
          </a:p>
          <a:p>
            <a:r>
              <a:rPr lang="en-US" b="1" dirty="0"/>
              <a:t>Abstraction:</a:t>
            </a:r>
            <a:r>
              <a:rPr lang="en-US" dirty="0"/>
              <a:t> clients deal with a unified API for each family</a:t>
            </a:r>
          </a:p>
        </p:txBody>
      </p:sp>
    </p:spTree>
    <p:extLst>
      <p:ext uri="{BB962C8B-B14F-4D97-AF65-F5344CB8AC3E}">
        <p14:creationId xmlns:p14="http://schemas.microsoft.com/office/powerpoint/2010/main" val="267642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550A-03FA-9246-8B15-8F680A2E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features of an ideal library </a:t>
            </a:r>
            <a:r>
              <a:rPr lang="en-US"/>
              <a:t>(researcher)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0FBB6-4B3F-8547-89DF-05A66B370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8975" cy="4351338"/>
          </a:xfrm>
        </p:spPr>
        <p:txBody>
          <a:bodyPr/>
          <a:lstStyle/>
          <a:p>
            <a:r>
              <a:rPr lang="en-US" b="1" dirty="0"/>
              <a:t>Verifiable:</a:t>
            </a:r>
            <a:r>
              <a:rPr lang="en-US" dirty="0"/>
              <a:t> written in a language amenable to verification</a:t>
            </a:r>
            <a:endParaRPr lang="en-US" b="1" dirty="0"/>
          </a:p>
          <a:p>
            <a:r>
              <a:rPr lang="en-US" b="1" dirty="0"/>
              <a:t>Programmer productivity: </a:t>
            </a:r>
            <a:r>
              <a:rPr lang="en-US" dirty="0"/>
              <a:t>share as much code as possible / agile</a:t>
            </a:r>
          </a:p>
          <a:p>
            <a:r>
              <a:rPr lang="en-US" b="1" dirty="0"/>
              <a:t>Auto-configurable: </a:t>
            </a:r>
            <a:r>
              <a:rPr lang="en-US" dirty="0"/>
              <a:t>doesn’t blue-screen with “missing instruction”</a:t>
            </a:r>
          </a:p>
          <a:p>
            <a:r>
              <a:rPr lang="en-US" b="1" dirty="0"/>
              <a:t>Deep integration:</a:t>
            </a:r>
            <a:r>
              <a:rPr lang="en-US" dirty="0"/>
              <a:t> each implementation verifies against the same spec</a:t>
            </a:r>
          </a:p>
          <a:p>
            <a:r>
              <a:rPr lang="en-US" b="1" dirty="0"/>
              <a:t>Abstraction:</a:t>
            </a:r>
            <a:r>
              <a:rPr lang="en-US" dirty="0"/>
              <a:t> clients need not know any implementation details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We are aiming for a comprehensive verification result without compromising performance.</a:t>
            </a:r>
          </a:p>
        </p:txBody>
      </p:sp>
    </p:spTree>
    <p:extLst>
      <p:ext uri="{BB962C8B-B14F-4D97-AF65-F5344CB8AC3E}">
        <p14:creationId xmlns:p14="http://schemas.microsoft.com/office/powerpoint/2010/main" val="288088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55E2F5-7164-2F44-BA49-58E0779BE9EB}"/>
              </a:ext>
            </a:extLst>
          </p:cNvPr>
          <p:cNvSpPr/>
          <p:nvPr/>
        </p:nvSpPr>
        <p:spPr>
          <a:xfrm>
            <a:off x="417786" y="4030609"/>
            <a:ext cx="2911366" cy="498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HACL* (C)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F3CAB-0C3A-9445-8C06-2B9DC7F4631C}"/>
              </a:ext>
            </a:extLst>
          </p:cNvPr>
          <p:cNvSpPr/>
          <p:nvPr/>
        </p:nvSpPr>
        <p:spPr>
          <a:xfrm>
            <a:off x="3907924" y="4030609"/>
            <a:ext cx="2911366" cy="498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Vale (ASM)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E7BB1-9EC1-0B44-A814-D9F4D95EE0FE}"/>
              </a:ext>
            </a:extLst>
          </p:cNvPr>
          <p:cNvSpPr/>
          <p:nvPr/>
        </p:nvSpPr>
        <p:spPr>
          <a:xfrm>
            <a:off x="417786" y="2755504"/>
            <a:ext cx="6420418" cy="5320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EverCrypt</a:t>
            </a:r>
            <a:r>
              <a:rPr lang="en-US" dirty="0"/>
              <a:t> (C)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16AA40-C21E-6241-9B2C-EB5D1C49D9DF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2741275" y="3287558"/>
            <a:ext cx="886720" cy="743051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C9A1A8-F0CF-6049-8FD0-6E488F8CE79F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627995" y="3287558"/>
            <a:ext cx="962398" cy="743051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10140-F8E7-2A4D-B4E7-463D12328A1D}"/>
              </a:ext>
            </a:extLst>
          </p:cNvPr>
          <p:cNvSpPr/>
          <p:nvPr/>
        </p:nvSpPr>
        <p:spPr>
          <a:xfrm>
            <a:off x="2693979" y="1595118"/>
            <a:ext cx="1849118" cy="53205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miTLS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08C51-FC64-2C4C-B835-24350BB6857F}"/>
              </a:ext>
            </a:extLst>
          </p:cNvPr>
          <p:cNvSpPr/>
          <p:nvPr/>
        </p:nvSpPr>
        <p:spPr>
          <a:xfrm>
            <a:off x="4970172" y="1595118"/>
            <a:ext cx="1849118" cy="53205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Merkle tree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2C5A6A-0CAC-8342-BEC9-B90F46E62E0C}"/>
              </a:ext>
            </a:extLst>
          </p:cNvPr>
          <p:cNvSpPr/>
          <p:nvPr/>
        </p:nvSpPr>
        <p:spPr>
          <a:xfrm>
            <a:off x="417786" y="1595118"/>
            <a:ext cx="1849118" cy="53205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 client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EF2B3E-1100-9944-AA41-7BF63BA08926}"/>
              </a:ext>
            </a:extLst>
          </p:cNvPr>
          <p:cNvCxnSpPr>
            <a:stCxn id="22" idx="2"/>
          </p:cNvCxnSpPr>
          <p:nvPr/>
        </p:nvCxnSpPr>
        <p:spPr>
          <a:xfrm>
            <a:off x="1342345" y="2127173"/>
            <a:ext cx="0" cy="628331"/>
          </a:xfrm>
          <a:prstGeom prst="straightConnector1">
            <a:avLst/>
          </a:prstGeom>
          <a:ln w="508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CD800E-6ABC-2942-A6CB-FD6BDE31E9F9}"/>
              </a:ext>
            </a:extLst>
          </p:cNvPr>
          <p:cNvCxnSpPr/>
          <p:nvPr/>
        </p:nvCxnSpPr>
        <p:spPr>
          <a:xfrm>
            <a:off x="3612931" y="2127172"/>
            <a:ext cx="0" cy="628331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81E16F-2A0F-8947-9A9D-39FC6385B8DE}"/>
              </a:ext>
            </a:extLst>
          </p:cNvPr>
          <p:cNvCxnSpPr/>
          <p:nvPr/>
        </p:nvCxnSpPr>
        <p:spPr>
          <a:xfrm>
            <a:off x="5899635" y="2115382"/>
            <a:ext cx="0" cy="628331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2757F26-7B12-8D44-979C-6D90E13B077B}"/>
              </a:ext>
            </a:extLst>
          </p:cNvPr>
          <p:cNvSpPr txBox="1"/>
          <p:nvPr/>
        </p:nvSpPr>
        <p:spPr>
          <a:xfrm>
            <a:off x="7398062" y="4159805"/>
            <a:ext cx="239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cryptographic providers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E531FC-ADEB-EF4E-A0BB-05F3B4260888}"/>
              </a:ext>
            </a:extLst>
          </p:cNvPr>
          <p:cNvSpPr txBox="1"/>
          <p:nvPr/>
        </p:nvSpPr>
        <p:spPr>
          <a:xfrm>
            <a:off x="7398062" y="2919366"/>
            <a:ext cx="2556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agile, multiplexing library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EF57FE-A629-CB4E-B285-AEED2A3639B0}"/>
              </a:ext>
            </a:extLst>
          </p:cNvPr>
          <p:cNvSpPr txBox="1"/>
          <p:nvPr/>
        </p:nvSpPr>
        <p:spPr>
          <a:xfrm>
            <a:off x="7398062" y="1757840"/>
            <a:ext cx="83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clients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11ACE4-56B0-034C-8A5C-B65A3D295140}"/>
              </a:ext>
            </a:extLst>
          </p:cNvPr>
          <p:cNvSpPr txBox="1"/>
          <p:nvPr/>
        </p:nvSpPr>
        <p:spPr>
          <a:xfrm>
            <a:off x="417786" y="451957"/>
            <a:ext cx="1079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EverCrypt</a:t>
            </a:r>
            <a:r>
              <a:rPr lang="en-US" sz="2400" dirty="0"/>
              <a:t> mediates between (possibly verified) clients and different implementations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8B06E5-0BCC-9C44-BC98-604A260D7C6F}"/>
              </a:ext>
            </a:extLst>
          </p:cNvPr>
          <p:cNvSpPr txBox="1"/>
          <p:nvPr/>
        </p:nvSpPr>
        <p:spPr>
          <a:xfrm>
            <a:off x="417786" y="5100638"/>
            <a:ext cx="7540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Agility</a:t>
            </a:r>
            <a:r>
              <a:rPr lang="en-US" dirty="0"/>
              <a:t>: same code, multiple algorithms (e.g. hash)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Multiplexing:</a:t>
            </a:r>
            <a:r>
              <a:rPr lang="en-US" dirty="0"/>
              <a:t> same algorithm, multiple implementations (e.g. SHA2_256)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Abstraction:</a:t>
            </a:r>
            <a:r>
              <a:rPr lang="en-US" dirty="0"/>
              <a:t> clients verify against a single spec and an abstract footprint</a:t>
            </a:r>
            <a:endParaRPr lang="en-US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5D16CDC-298D-6240-9186-DEF7523E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456" y="1127557"/>
            <a:ext cx="461665" cy="4616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FBF191-94F5-D140-95C8-3A18844E8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64" y="1141082"/>
            <a:ext cx="461665" cy="4616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89D137-79B4-714A-9381-63523C03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92" y="2294914"/>
            <a:ext cx="461665" cy="4616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A6184CE-58DD-DB44-8A48-773E98ED1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53" y="3580060"/>
            <a:ext cx="461665" cy="4616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0F4EB0C-A6B5-614F-9F6F-4DB99E68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360" y="3595775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71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27ECD6-B8D5-6545-97C1-8D497A77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verification </a:t>
            </a:r>
            <a:r>
              <a:rPr lang="en-US" sz="1600" dirty="0"/>
              <a:t>(an outline)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63737-E0FD-7B40-A04B-32DE31DC8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Vale vs Low*: </a:t>
            </a:r>
            <a:r>
              <a:rPr lang="en-US" dirty="0"/>
              <a:t>reconciling different memory models &amp; abstractions</a:t>
            </a:r>
          </a:p>
          <a:p>
            <a:pPr marL="0" indent="0">
              <a:buNone/>
            </a:pPr>
            <a:r>
              <a:rPr lang="en-US" b="1" dirty="0"/>
              <a:t>2. HACL*:</a:t>
            </a:r>
            <a:r>
              <a:rPr lang="en-US" dirty="0"/>
              <a:t> high-level, generic combinators vs. low-level code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EverCrypt</a:t>
            </a:r>
            <a:r>
              <a:rPr lang="en-US" b="1" dirty="0"/>
              <a:t>: </a:t>
            </a:r>
            <a:r>
              <a:rPr lang="en-US" dirty="0"/>
              <a:t>hide multiplexing and layer agile abstractions for clients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726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52D18B-B1F8-174A-8B02-8031F694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 vs Low*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DCFC0-A7BA-B84C-85AC-17A4AA37D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8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E214-F736-1046-B2B9-75DC0D22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Vale: </a:t>
            </a:r>
            <a:r>
              <a:rPr lang="en-US" dirty="0"/>
              <a:t>a deep embedding of assembly semantics in F*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21B0-3D62-D44A-93FA-7B2937ABB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Memory model</a:t>
            </a:r>
            <a:r>
              <a:rPr lang="en-US" dirty="0"/>
              <a:t> maps addresses to bytes</a:t>
            </a:r>
          </a:p>
          <a:p>
            <a:r>
              <a:rPr lang="en-US" b="1" dirty="0"/>
              <a:t>Refinements </a:t>
            </a:r>
            <a:r>
              <a:rPr lang="en-US" dirty="0"/>
              <a:t>of the memory model to adopt structured </a:t>
            </a:r>
            <a:r>
              <a:rPr lang="en-US" i="1" dirty="0"/>
              <a:t>views</a:t>
            </a:r>
            <a:r>
              <a:rPr lang="en-US" dirty="0"/>
              <a:t> (e.g. nat64)</a:t>
            </a:r>
          </a:p>
          <a:p>
            <a:r>
              <a:rPr lang="en-US" dirty="0"/>
              <a:t>Small, </a:t>
            </a:r>
            <a:r>
              <a:rPr lang="en-US" b="1" dirty="0"/>
              <a:t>trusted</a:t>
            </a:r>
            <a:r>
              <a:rPr lang="en-US" dirty="0"/>
              <a:t> interop interface generator ensures ABI and calling conventions are respected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519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73562-7700-BC45-A41A-C6C80ECE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Low*:</a:t>
            </a:r>
            <a:r>
              <a:rPr lang="en-US" dirty="0"/>
              <a:t> a shallow embedding of a </a:t>
            </a:r>
            <a:r>
              <a:rPr lang="en-US"/>
              <a:t>(curated) C </a:t>
            </a:r>
            <a:r>
              <a:rPr lang="en-US" dirty="0"/>
              <a:t>subset in F*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F3CA3-DF99-AF42-9442-F3833B0D3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Memory model: </a:t>
            </a:r>
            <a:r>
              <a:rPr lang="en-US" dirty="0"/>
              <a:t>a region-based, </a:t>
            </a:r>
            <a:r>
              <a:rPr lang="en-US" u="sng" dirty="0"/>
              <a:t>structured</a:t>
            </a:r>
            <a:r>
              <a:rPr lang="en-US" dirty="0"/>
              <a:t> memory model (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CompCert</a:t>
            </a:r>
            <a:r>
              <a:rPr lang="en-US" dirty="0"/>
              <a:t>); each allocation unit (array) has a type &amp; layout</a:t>
            </a:r>
          </a:p>
          <a:p>
            <a:r>
              <a:rPr lang="en-US" b="1" dirty="0"/>
              <a:t>Libraries:</a:t>
            </a:r>
            <a:r>
              <a:rPr lang="en-US" dirty="0"/>
              <a:t> a series of models for machine integers, arrays (stack &amp; heap), low-level data structures, system functions</a:t>
            </a:r>
          </a:p>
          <a:p>
            <a:r>
              <a:rPr lang="en-US" b="1" dirty="0"/>
              <a:t>Language subset:</a:t>
            </a:r>
            <a:r>
              <a:rPr lang="en-US" dirty="0"/>
              <a:t> no closures, limited higher-order, etc.</a:t>
            </a:r>
          </a:p>
          <a:p>
            <a:r>
              <a:rPr lang="en-US" b="1" dirty="0"/>
              <a:t>Limitations:</a:t>
            </a:r>
            <a:r>
              <a:rPr lang="en-US" dirty="0"/>
              <a:t> not the full power of C, e.g. can’t take address of a field</a:t>
            </a:r>
          </a:p>
          <a:p>
            <a:r>
              <a:rPr lang="en-US" b="1" dirty="0"/>
              <a:t>Motto:</a:t>
            </a:r>
            <a:r>
              <a:rPr lang="en-US" dirty="0"/>
              <a:t> high-level proofs for low-level code – the user retains the full expressive power of F* for proofs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997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1418</Words>
  <Application>Microsoft Macintosh PowerPoint</Application>
  <PresentationFormat>Widescreen</PresentationFormat>
  <Paragraphs>183</Paragraphs>
  <Slides>28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Consolas</vt:lpstr>
      <vt:lpstr>Tahoma</vt:lpstr>
      <vt:lpstr>Office Theme</vt:lpstr>
      <vt:lpstr>The EverCrypt Verified Library</vt:lpstr>
      <vt:lpstr>Verifying cryptography</vt:lpstr>
      <vt:lpstr>The features of an ideal library (programmer)</vt:lpstr>
      <vt:lpstr>The features of an ideal library (researcher)</vt:lpstr>
      <vt:lpstr>PowerPoint Presentation</vt:lpstr>
      <vt:lpstr>Challenges in verification (an outline)</vt:lpstr>
      <vt:lpstr>Vale vs Low*</vt:lpstr>
      <vt:lpstr>Vale: a deep embedding of assembly semantics in F*</vt:lpstr>
      <vt:lpstr>Low*: a shallow embedding of a (curated) C subset in F*</vt:lpstr>
      <vt:lpstr>The Low*/Vale boundary</vt:lpstr>
      <vt:lpstr>Meta-programming HACL*</vt:lpstr>
      <vt:lpstr>Abstract, agile specifications</vt:lpstr>
      <vt:lpstr>Testable specifications</vt:lpstr>
      <vt:lpstr>Implementing abstract, agile (!) specifications</vt:lpstr>
      <vt:lpstr>A first layer of partial evaluation</vt:lpstr>
      <vt:lpstr>Higher-order combinators</vt:lpstr>
      <vt:lpstr>An example of a higher-order combinator</vt:lpstr>
      <vt:lpstr>Meta-programming is pervasive</vt:lpstr>
      <vt:lpstr>No state abstraction in HACL*</vt:lpstr>
      <vt:lpstr>EverCrypt = Vale + HACL*</vt:lpstr>
      <vt:lpstr>State abstraction for algorithmic agility</vt:lpstr>
      <vt:lpstr>Connecting Vale and HACL* for implementation multiplexing</vt:lpstr>
      <vt:lpstr>Connecting Vale and HACL* for implementation multiplexing</vt:lpstr>
      <vt:lpstr>Reusing combinators</vt:lpstr>
      <vt:lpstr>Preserving specifications</vt:lpstr>
      <vt:lpstr>Feature detection</vt:lpstr>
      <vt:lpstr>Building higher-level constructions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EverCrypt verified library</dc:title>
  <dc:creator>Jonathan Protzenko</dc:creator>
  <cp:lastModifiedBy>Jonathan Protzenko</cp:lastModifiedBy>
  <cp:revision>23</cp:revision>
  <dcterms:created xsi:type="dcterms:W3CDTF">2018-10-23T18:43:51Z</dcterms:created>
  <dcterms:modified xsi:type="dcterms:W3CDTF">2018-10-24T21:09:37Z</dcterms:modified>
</cp:coreProperties>
</file>