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0.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2.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3" r:id="rId2"/>
    <p:sldMasterId id="2147483742" r:id="rId3"/>
    <p:sldMasterId id="2147483829" r:id="rId4"/>
    <p:sldMasterId id="2147483858" r:id="rId5"/>
    <p:sldMasterId id="2147483887" r:id="rId6"/>
    <p:sldMasterId id="2147484056" r:id="rId7"/>
    <p:sldMasterId id="2147484134" r:id="rId8"/>
    <p:sldMasterId id="2147484146" r:id="rId9"/>
    <p:sldMasterId id="2147484158" r:id="rId10"/>
    <p:sldMasterId id="2147484185" r:id="rId11"/>
    <p:sldMasterId id="2147484197" r:id="rId12"/>
    <p:sldMasterId id="2147484210" r:id="rId13"/>
  </p:sldMasterIdLst>
  <p:notesMasterIdLst>
    <p:notesMasterId r:id="rId87"/>
  </p:notesMasterIdLst>
  <p:handoutMasterIdLst>
    <p:handoutMasterId r:id="rId88"/>
  </p:handoutMasterIdLst>
  <p:sldIdLst>
    <p:sldId id="496" r:id="rId14"/>
    <p:sldId id="746" r:id="rId15"/>
    <p:sldId id="505" r:id="rId16"/>
    <p:sldId id="506" r:id="rId17"/>
    <p:sldId id="507" r:id="rId18"/>
    <p:sldId id="631" r:id="rId19"/>
    <p:sldId id="728" r:id="rId20"/>
    <p:sldId id="632" r:id="rId21"/>
    <p:sldId id="780" r:id="rId22"/>
    <p:sldId id="633" r:id="rId23"/>
    <p:sldId id="634" r:id="rId24"/>
    <p:sldId id="635" r:id="rId25"/>
    <p:sldId id="636" r:id="rId26"/>
    <p:sldId id="637" r:id="rId27"/>
    <p:sldId id="550" r:id="rId28"/>
    <p:sldId id="487" r:id="rId29"/>
    <p:sldId id="571" r:id="rId30"/>
    <p:sldId id="563" r:id="rId31"/>
    <p:sldId id="698" r:id="rId32"/>
    <p:sldId id="484" r:id="rId33"/>
    <p:sldId id="559" r:id="rId34"/>
    <p:sldId id="558" r:id="rId35"/>
    <p:sldId id="611" r:id="rId36"/>
    <p:sldId id="612" r:id="rId37"/>
    <p:sldId id="613" r:id="rId38"/>
    <p:sldId id="621" r:id="rId39"/>
    <p:sldId id="701" r:id="rId40"/>
    <p:sldId id="696" r:id="rId41"/>
    <p:sldId id="700" r:id="rId42"/>
    <p:sldId id="699" r:id="rId43"/>
    <p:sldId id="638" r:id="rId44"/>
    <p:sldId id="642" r:id="rId45"/>
    <p:sldId id="649" r:id="rId46"/>
    <p:sldId id="641" r:id="rId47"/>
    <p:sldId id="650" r:id="rId48"/>
    <p:sldId id="644" r:id="rId49"/>
    <p:sldId id="645" r:id="rId50"/>
    <p:sldId id="619" r:id="rId51"/>
    <p:sldId id="652" r:id="rId52"/>
    <p:sldId id="678" r:id="rId53"/>
    <p:sldId id="679" r:id="rId54"/>
    <p:sldId id="680" r:id="rId55"/>
    <p:sldId id="681" r:id="rId56"/>
    <p:sldId id="646" r:id="rId57"/>
    <p:sldId id="682" r:id="rId58"/>
    <p:sldId id="683" r:id="rId59"/>
    <p:sldId id="643" r:id="rId60"/>
    <p:sldId id="624" r:id="rId61"/>
    <p:sldId id="647" r:id="rId62"/>
    <p:sldId id="704" r:id="rId63"/>
    <p:sldId id="702" r:id="rId64"/>
    <p:sldId id="686" r:id="rId65"/>
    <p:sldId id="256" r:id="rId66"/>
    <p:sldId id="685" r:id="rId67"/>
    <p:sldId id="687" r:id="rId68"/>
    <p:sldId id="688" r:id="rId69"/>
    <p:sldId id="692" r:id="rId70"/>
    <p:sldId id="672" r:id="rId71"/>
    <p:sldId id="653" r:id="rId72"/>
    <p:sldId id="654" r:id="rId73"/>
    <p:sldId id="655" r:id="rId74"/>
    <p:sldId id="656" r:id="rId75"/>
    <p:sldId id="658" r:id="rId76"/>
    <p:sldId id="703" r:id="rId77"/>
    <p:sldId id="689" r:id="rId78"/>
    <p:sldId id="690" r:id="rId79"/>
    <p:sldId id="691" r:id="rId80"/>
    <p:sldId id="625" r:id="rId81"/>
    <p:sldId id="630" r:id="rId82"/>
    <p:sldId id="627" r:id="rId83"/>
    <p:sldId id="628" r:id="rId84"/>
    <p:sldId id="677" r:id="rId85"/>
    <p:sldId id="629" r:id="rId86"/>
  </p:sldIdLst>
  <p:sldSz cx="12192000" cy="6858000"/>
  <p:notesSz cx="9942513" cy="6810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verest Expedition" id="{8B03EA36-7BE6-4C52-8A27-5524B144D7EA}">
          <p14:sldIdLst>
            <p14:sldId id="496"/>
            <p14:sldId id="746"/>
            <p14:sldId id="505"/>
            <p14:sldId id="506"/>
            <p14:sldId id="507"/>
            <p14:sldId id="631"/>
            <p14:sldId id="728"/>
            <p14:sldId id="632"/>
            <p14:sldId id="780"/>
            <p14:sldId id="633"/>
            <p14:sldId id="634"/>
            <p14:sldId id="635"/>
            <p14:sldId id="636"/>
            <p14:sldId id="637"/>
          </p14:sldIdLst>
        </p14:section>
        <p14:section name="The Ecosystem" id="{0E3952A3-14D4-43A0-A30B-D4932BF30FF3}">
          <p14:sldIdLst>
            <p14:sldId id="550"/>
            <p14:sldId id="487"/>
            <p14:sldId id="571"/>
            <p14:sldId id="563"/>
            <p14:sldId id="698"/>
            <p14:sldId id="484"/>
            <p14:sldId id="559"/>
            <p14:sldId id="558"/>
            <p14:sldId id="611"/>
            <p14:sldId id="612"/>
            <p14:sldId id="613"/>
            <p14:sldId id="621"/>
            <p14:sldId id="701"/>
            <p14:sldId id="696"/>
            <p14:sldId id="700"/>
            <p14:sldId id="699"/>
          </p14:sldIdLst>
        </p14:section>
        <p14:section name="Verified Drop-In Replacements..." id="{A1F58374-22C7-419F-A083-862218A8ED1D}">
          <p14:sldIdLst>
            <p14:sldId id="638"/>
            <p14:sldId id="642"/>
            <p14:sldId id="649"/>
            <p14:sldId id="641"/>
            <p14:sldId id="650"/>
            <p14:sldId id="644"/>
            <p14:sldId id="645"/>
            <p14:sldId id="619"/>
            <p14:sldId id="652"/>
            <p14:sldId id="678"/>
            <p14:sldId id="679"/>
            <p14:sldId id="680"/>
            <p14:sldId id="681"/>
            <p14:sldId id="646"/>
            <p14:sldId id="682"/>
            <p14:sldId id="683"/>
            <p14:sldId id="643"/>
            <p14:sldId id="624"/>
            <p14:sldId id="647"/>
            <p14:sldId id="704"/>
            <p14:sldId id="702"/>
            <p14:sldId id="686"/>
            <p14:sldId id="256"/>
            <p14:sldId id="685"/>
            <p14:sldId id="687"/>
            <p14:sldId id="688"/>
            <p14:sldId id="692"/>
          </p14:sldIdLst>
        </p14:section>
        <p14:section name="Deploying HACL" id="{52187C8E-3268-4A0F-8289-08B4A91A05C0}">
          <p14:sldIdLst>
            <p14:sldId id="672"/>
            <p14:sldId id="653"/>
            <p14:sldId id="654"/>
            <p14:sldId id="655"/>
            <p14:sldId id="656"/>
            <p14:sldId id="658"/>
            <p14:sldId id="703"/>
            <p14:sldId id="689"/>
            <p14:sldId id="690"/>
            <p14:sldId id="691"/>
          </p14:sldIdLst>
        </p14:section>
        <p14:section name="QUIC" id="{56568653-2155-4235-AA8D-DA8C0CC1082A}">
          <p14:sldIdLst/>
        </p14:section>
        <p14:section name="DIscussion points around adoption" id="{62C51A4F-FDBA-42BF-9004-2AE44BDD05EB}">
          <p14:sldIdLst>
            <p14:sldId id="625"/>
            <p14:sldId id="630"/>
            <p14:sldId id="627"/>
            <p14:sldId id="628"/>
            <p14:sldId id="677"/>
            <p14:sldId id="62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dric Fournet" initials="CF" lastIdx="7" clrIdx="0">
    <p:extLst>
      <p:ext uri="{19B8F6BF-5375-455C-9EA6-DF929625EA0E}">
        <p15:presenceInfo xmlns:p15="http://schemas.microsoft.com/office/powerpoint/2012/main" userId="S-1-5-21-1721254763-462695806-1538882281-36286" providerId="AD"/>
      </p:ext>
    </p:extLst>
  </p:cmAuthor>
  <p:cmAuthor id="2" name="Barry Bond" initials="BB" lastIdx="3" clrIdx="1">
    <p:extLst>
      <p:ext uri="{19B8F6BF-5375-455C-9EA6-DF929625EA0E}">
        <p15:presenceInfo xmlns:p15="http://schemas.microsoft.com/office/powerpoint/2012/main" userId="S-1-12-1-3073127134-1219418553-1355537854-3334797183" providerId="AD"/>
      </p:ext>
    </p:extLst>
  </p:cmAuthor>
  <p:cmAuthor id="3" name="Sachin Kulkarni (WDG)" initials="S(" lastIdx="1" clrIdx="2">
    <p:extLst>
      <p:ext uri="{19B8F6BF-5375-455C-9EA6-DF929625EA0E}">
        <p15:presenceInfo xmlns:p15="http://schemas.microsoft.com/office/powerpoint/2012/main" userId="S0037FFE88C5F47C@LIVE.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1CD47"/>
    <a:srgbClr val="000000"/>
    <a:srgbClr val="4F81BD"/>
    <a:srgbClr val="FFCC00"/>
    <a:srgbClr val="A24228"/>
    <a:srgbClr val="005E79"/>
    <a:srgbClr val="58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03" autoAdjust="0"/>
    <p:restoredTop sz="69159" autoAdjust="0"/>
  </p:normalViewPr>
  <p:slideViewPr>
    <p:cSldViewPr snapToGrid="0">
      <p:cViewPr varScale="1">
        <p:scale>
          <a:sx n="85" d="100"/>
          <a:sy n="85" d="100"/>
        </p:scale>
        <p:origin x="1712" y="168"/>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commentAuthors" Target="commentAuthors.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notesMaster" Target="notesMasters/notesMaster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1-16T08:07:38.046" idx="7">
    <p:pos x="10" y="10"/>
    <p:text>Needs merging with PLAS slide</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7-08-04T17:07:29.404" idx="1">
    <p:pos x="10" y="10"/>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8423" cy="34144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31774" y="0"/>
            <a:ext cx="4308423" cy="341443"/>
          </a:xfrm>
          <a:prstGeom prst="rect">
            <a:avLst/>
          </a:prstGeom>
        </p:spPr>
        <p:txBody>
          <a:bodyPr vert="horz" lIns="91440" tIns="45720" rIns="91440" bIns="45720" rtlCol="0"/>
          <a:lstStyle>
            <a:lvl1pPr algn="r">
              <a:defRPr sz="1200"/>
            </a:lvl1pPr>
          </a:lstStyle>
          <a:p>
            <a:fld id="{7D207EE5-98EA-4760-A52C-DD87442D521E}" type="datetimeFigureOut">
              <a:rPr lang="en-GB" smtClean="0"/>
              <a:t>30/11/2018</a:t>
            </a:fld>
            <a:endParaRPr lang="en-GB"/>
          </a:p>
        </p:txBody>
      </p:sp>
      <p:sp>
        <p:nvSpPr>
          <p:cNvPr id="4" name="Footer Placeholder 3"/>
          <p:cNvSpPr>
            <a:spLocks noGrp="1"/>
          </p:cNvSpPr>
          <p:nvPr>
            <p:ph type="ftr" sz="quarter" idx="2"/>
          </p:nvPr>
        </p:nvSpPr>
        <p:spPr>
          <a:xfrm>
            <a:off x="1" y="6468932"/>
            <a:ext cx="4308423" cy="34144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31774" y="6468932"/>
            <a:ext cx="4308423" cy="341443"/>
          </a:xfrm>
          <a:prstGeom prst="rect">
            <a:avLst/>
          </a:prstGeom>
        </p:spPr>
        <p:txBody>
          <a:bodyPr vert="horz" lIns="91440" tIns="45720" rIns="91440" bIns="45720" rtlCol="0" anchor="b"/>
          <a:lstStyle>
            <a:lvl1pPr algn="r">
              <a:defRPr sz="1200"/>
            </a:lvl1pPr>
          </a:lstStyle>
          <a:p>
            <a:fld id="{6A0D9EED-8DAF-48D0-BDDB-B1BCCC8978B7}" type="slidenum">
              <a:rPr lang="en-GB" smtClean="0"/>
              <a:t>‹#›</a:t>
            </a:fld>
            <a:endParaRPr lang="en-GB"/>
          </a:p>
        </p:txBody>
      </p:sp>
    </p:spTree>
    <p:extLst>
      <p:ext uri="{BB962C8B-B14F-4D97-AF65-F5344CB8AC3E}">
        <p14:creationId xmlns:p14="http://schemas.microsoft.com/office/powerpoint/2010/main" val="1180325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8423" cy="34170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31790" y="0"/>
            <a:ext cx="4308423" cy="341701"/>
          </a:xfrm>
          <a:prstGeom prst="rect">
            <a:avLst/>
          </a:prstGeom>
        </p:spPr>
        <p:txBody>
          <a:bodyPr vert="horz" lIns="91440" tIns="45720" rIns="91440" bIns="45720" rtlCol="0"/>
          <a:lstStyle>
            <a:lvl1pPr algn="r">
              <a:defRPr sz="1200"/>
            </a:lvl1pPr>
          </a:lstStyle>
          <a:p>
            <a:fld id="{C50ECBD1-F5E6-4DB9-9E27-515FFADE99F4}" type="datetimeFigureOut">
              <a:rPr lang="en-GB" smtClean="0"/>
              <a:t>30/11/2018</a:t>
            </a:fld>
            <a:endParaRPr lang="en-GB"/>
          </a:p>
        </p:txBody>
      </p:sp>
      <p:sp>
        <p:nvSpPr>
          <p:cNvPr id="4" name="Slide Image Placeholder 3"/>
          <p:cNvSpPr>
            <a:spLocks noGrp="1" noRot="1" noChangeAspect="1"/>
          </p:cNvSpPr>
          <p:nvPr>
            <p:ph type="sldImg" idx="2"/>
          </p:nvPr>
        </p:nvSpPr>
        <p:spPr>
          <a:xfrm>
            <a:off x="2927350" y="850900"/>
            <a:ext cx="4087813" cy="22987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4252" y="3277493"/>
            <a:ext cx="7954010" cy="2681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68675"/>
            <a:ext cx="4308423" cy="34170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31790" y="6468675"/>
            <a:ext cx="4308423" cy="341701"/>
          </a:xfrm>
          <a:prstGeom prst="rect">
            <a:avLst/>
          </a:prstGeom>
        </p:spPr>
        <p:txBody>
          <a:bodyPr vert="horz" lIns="91440" tIns="45720" rIns="91440" bIns="45720" rtlCol="0" anchor="b"/>
          <a:lstStyle>
            <a:lvl1pPr algn="r">
              <a:defRPr sz="1200"/>
            </a:lvl1pPr>
          </a:lstStyle>
          <a:p>
            <a:fld id="{2DEED06D-FB8E-43CB-A18A-8424790432EB}" type="slidenum">
              <a:rPr lang="en-GB" smtClean="0"/>
              <a:t>‹#›</a:t>
            </a:fld>
            <a:endParaRPr lang="en-GB"/>
          </a:p>
        </p:txBody>
      </p:sp>
    </p:spTree>
    <p:extLst>
      <p:ext uri="{BB962C8B-B14F-4D97-AF65-F5344CB8AC3E}">
        <p14:creationId xmlns:p14="http://schemas.microsoft.com/office/powerpoint/2010/main" val="314585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github.com/tlswg/tls13-spec/issues/1001" TargetMode="External"/><Relationship Id="rId3" Type="http://schemas.openxmlformats.org/officeDocument/2006/relationships/hyperlink" Target="https://github.com/tlswg/tls13-spec/wiki/Implementations" TargetMode="External"/><Relationship Id="rId7" Type="http://schemas.openxmlformats.org/officeDocument/2006/relationships/hyperlink" Target="https://www.openssl.org/blog/blog/2017/05/04/tlsv1.3/"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blogs.akamai.com/2017/01/tls-13-ftw.html" TargetMode="External"/><Relationship Id="rId5" Type="http://schemas.openxmlformats.org/officeDocument/2006/relationships/hyperlink" Target="https://code.facebook.com/posts/608854979307125/building-zero-protocol-for-fast-secure-mobile-connections/" TargetMode="External"/><Relationship Id="rId4" Type="http://schemas.openxmlformats.org/officeDocument/2006/relationships/hyperlink" Target="https://bugs.chromium.org/p/chromium/issues/detail?id=694593"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MSR Cambridge Technical Advisory Board</a:t>
            </a:r>
            <a:r>
              <a:rPr lang="en-GB" baseline="0" dirty="0"/>
              <a:t>, May 24.</a:t>
            </a:r>
            <a:endParaRPr lang="en-GB" dirty="0"/>
          </a:p>
          <a:p>
            <a:r>
              <a:rPr lang="en-GB" b="1" dirty="0"/>
              <a:t>miTLS:</a:t>
            </a:r>
            <a:r>
              <a:rPr lang="en-GB" dirty="0"/>
              <a:t> our main verified-cryptograph</a:t>
            </a:r>
            <a:r>
              <a:rPr lang="en-GB" baseline="0" dirty="0"/>
              <a:t> project since 2013; papers, research prototypes, etc. </a:t>
            </a:r>
          </a:p>
          <a:p>
            <a:r>
              <a:rPr lang="en-GB" b="1" dirty="0"/>
              <a:t>Everest</a:t>
            </a:r>
            <a:r>
              <a:rPr lang="en-GB" dirty="0"/>
              <a:t>: a new, more ambitious 5-year research project</a:t>
            </a:r>
            <a:r>
              <a:rPr lang="en-GB" baseline="0" dirty="0"/>
              <a:t>, just starting.</a:t>
            </a:r>
          </a:p>
          <a:p>
            <a:endParaRPr lang="en-GB" baseline="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Research 2013</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11/30/18 10:24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11169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great team of researchers from 5 labs</a:t>
            </a:r>
            <a:endParaRPr lang="en-US" dirty="0"/>
          </a:p>
          <a:p>
            <a:r>
              <a:rPr lang="en-US" baseline="0" dirty="0"/>
              <a:t>Diversity: Programming languages, verification, systems, security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A5B87-607C-4943-88E9-30ED9315F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72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022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provides strong evidence of security: anyone can review our code, models, papers, formal specifications, and tools; anyone can check (and test) their compliance to standardized informal specifications; anyone can replay our mechanized proofs. The methodology itself benefits from decades of research in security, cryptography, programming languages, and verification.</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believe this is well worth the effort for critical Internet infrastructure, and will become standard best practice. Notably, this can prevent embarrassing vulnerabilities, which are still surprisingly frequent, undermine confidence in the cloud infrastructure, and can be very costly to remediate after the fact. (Anecdotal evidence includes uncovering several serious security vulnerabilities, e.g. 3Handshake, FREAK, and LOGJAM and fixing defects in draft standards as part of our verification effort.)</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133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Secrecy includes side-channel resistance.</a:t>
            </a:r>
          </a:p>
          <a:p>
            <a:endParaRPr lang="en-US" dirty="0"/>
          </a:p>
          <a:p>
            <a:r>
              <a:rPr lang="en-US" dirty="0"/>
              <a:t>All of this applies to both code in F* and in Vale.  We verify the assembly code follows the “rules of the road” for calling convention, as well as that no secrets are leaked on the stack or in any register (even x86 EFLAGS) when we return out of assembly code.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B8BA1-6F7F-4D43-9316-51B823195E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577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reduce the TCB, we can target </a:t>
            </a:r>
            <a:r>
              <a:rPr lang="en-US" dirty="0" err="1"/>
              <a:t>CompCert</a:t>
            </a:r>
            <a:r>
              <a:rPr lang="en-US" dirty="0"/>
              <a:t>, use alternate solvers, etc.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B8BA1-6F7F-4D43-9316-51B823195E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257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Overview of the HTTPS</a:t>
            </a:r>
            <a:r>
              <a:rPr lang="en-GB" dirty="0"/>
              <a:t> ecosystem,</a:t>
            </a:r>
            <a:r>
              <a:rPr lang="en-GB" baseline="0" dirty="0"/>
              <a:t> focusing on prior results on TLS.</a:t>
            </a:r>
          </a:p>
          <a:p>
            <a:r>
              <a:rPr lang="en-GB" baseline="0" dirty="0"/>
              <a:t>A few words on X.509, HTTPS, and crypto algorithms.</a:t>
            </a:r>
          </a:p>
        </p:txBody>
      </p:sp>
      <p:sp>
        <p:nvSpPr>
          <p:cNvPr id="4" name="Slide Number Placeholder 3"/>
          <p:cNvSpPr>
            <a:spLocks noGrp="1"/>
          </p:cNvSpPr>
          <p:nvPr>
            <p:ph type="sldNum" sz="quarter" idx="10"/>
          </p:nvPr>
        </p:nvSpPr>
        <p:spPr/>
        <p:txBody>
          <a:bodyPr/>
          <a:lstStyle/>
          <a:p>
            <a:fld id="{2DEED06D-FB8E-43CB-A18A-8424790432EB}" type="slidenum">
              <a:rPr lang="en-GB" smtClean="0"/>
              <a:t>15</a:t>
            </a:fld>
            <a:endParaRPr lang="en-GB"/>
          </a:p>
        </p:txBody>
      </p:sp>
    </p:spTree>
    <p:extLst>
      <p:ext uri="{BB962C8B-B14F-4D97-AF65-F5344CB8AC3E}">
        <p14:creationId xmlns:p14="http://schemas.microsoft.com/office/powerpoint/2010/main" val="2921624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Stats</a:t>
            </a:r>
            <a:r>
              <a:rPr lang="en-GB" b="1" baseline="0" dirty="0"/>
              <a:t> for OpenSSL</a:t>
            </a:r>
            <a:br>
              <a:rPr lang="en-GB" b="1" baseline="0" dirty="0"/>
            </a:br>
            <a:r>
              <a:rPr lang="en-GB" dirty="0"/>
              <a:t>34 CVEs</a:t>
            </a:r>
            <a:r>
              <a:rPr lang="en-GB" baseline="0" dirty="0"/>
              <a:t> just in 2015</a:t>
            </a:r>
            <a:endParaRPr lang="en-GB" dirty="0"/>
          </a:p>
          <a:p>
            <a:r>
              <a:rPr lang="en-GB" baseline="0" dirty="0"/>
              <a:t>60 </a:t>
            </a:r>
            <a:r>
              <a:rPr lang="en-GB" baseline="0" dirty="0" err="1"/>
              <a:t>kLOC</a:t>
            </a:r>
            <a:r>
              <a:rPr lang="en-GB" baseline="0" dirty="0"/>
              <a:t> for the protocol</a:t>
            </a:r>
          </a:p>
          <a:p>
            <a:r>
              <a:rPr lang="en-GB" baseline="0" dirty="0"/>
              <a:t>55 </a:t>
            </a:r>
            <a:r>
              <a:rPr lang="en-GB" baseline="0" dirty="0" err="1"/>
              <a:t>kLOC</a:t>
            </a:r>
            <a:r>
              <a:rPr lang="en-GB" baseline="0" dirty="0"/>
              <a:t> for ASN.1 and X.509</a:t>
            </a:r>
          </a:p>
          <a:p>
            <a:r>
              <a:rPr lang="en-GB" baseline="0" dirty="0"/>
              <a:t>200 </a:t>
            </a:r>
            <a:r>
              <a:rPr lang="en-GB" baseline="0" dirty="0" err="1"/>
              <a:t>kLOC</a:t>
            </a:r>
            <a:r>
              <a:rPr lang="en-GB" baseline="0" dirty="0"/>
              <a:t> for crypto algorithms (150 </a:t>
            </a:r>
            <a:r>
              <a:rPr lang="en-GB" baseline="0" dirty="0" err="1"/>
              <a:t>sym</a:t>
            </a:r>
            <a:r>
              <a:rPr lang="en-GB" baseline="0" dirty="0"/>
              <a:t>, 20 </a:t>
            </a:r>
            <a:r>
              <a:rPr lang="en-GB" baseline="0" dirty="0" err="1"/>
              <a:t>asym</a:t>
            </a:r>
            <a:r>
              <a:rPr lang="en-GB" baseline="0" dirty="0"/>
              <a:t>, 80 curves)</a:t>
            </a:r>
            <a:endParaRPr lang="en-GB"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Research 2013</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11/30/18 10:24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31704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3 classes; overlapping.</a:t>
            </a:r>
            <a:r>
              <a:rPr lang="en-GB" baseline="0" dirty="0"/>
              <a:t> More scrutiny (Snowden); leading to more attacks being uncovered. </a:t>
            </a:r>
          </a:p>
          <a:p>
            <a:r>
              <a:rPr lang="en-GB" dirty="0"/>
              <a:t>Yellow</a:t>
            </a:r>
            <a:r>
              <a:rPr lang="en-GB" baseline="0" dirty="0"/>
              <a:t> = attacks </a:t>
            </a:r>
            <a:endParaRPr lang="en-GB" dirty="0"/>
          </a:p>
          <a:p>
            <a:r>
              <a:rPr lang="en-GB" dirty="0"/>
              <a:t>Orange</a:t>
            </a:r>
            <a:r>
              <a:rPr lang="en-GB" baseline="0" dirty="0"/>
              <a:t> = practical attacks</a:t>
            </a:r>
          </a:p>
          <a:p>
            <a:r>
              <a:rPr lang="en-GB" dirty="0"/>
              <a:t>Red = attacks</a:t>
            </a:r>
            <a:r>
              <a:rPr lang="en-GB" baseline="0" dirty="0"/>
              <a:t> we found and helped fixed. </a:t>
            </a:r>
          </a:p>
          <a:p>
            <a:endParaRPr lang="en-GB" baseline="0" dirty="0"/>
          </a:p>
        </p:txBody>
      </p:sp>
      <p:sp>
        <p:nvSpPr>
          <p:cNvPr id="4" name="Slide Number Placeholder 3"/>
          <p:cNvSpPr>
            <a:spLocks noGrp="1"/>
          </p:cNvSpPr>
          <p:nvPr>
            <p:ph type="sldNum" sz="quarter" idx="10"/>
          </p:nvPr>
        </p:nvSpPr>
        <p:spPr/>
        <p:txBody>
          <a:bodyPr/>
          <a:lstStyle/>
          <a:p>
            <a:fld id="{2DEED06D-FB8E-43CB-A18A-8424790432EB}" type="slidenum">
              <a:rPr lang="en-GB" smtClean="0"/>
              <a:t>17</a:t>
            </a:fld>
            <a:endParaRPr lang="en-GB"/>
          </a:p>
        </p:txBody>
      </p:sp>
    </p:spTree>
    <p:extLst>
      <p:ext uri="{BB962C8B-B14F-4D97-AF65-F5344CB8AC3E}">
        <p14:creationId xmlns:p14="http://schemas.microsoft.com/office/powerpoint/2010/main" val="1083913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IETF drafting the new standard. </a:t>
            </a:r>
          </a:p>
        </p:txBody>
      </p:sp>
      <p:sp>
        <p:nvSpPr>
          <p:cNvPr id="4" name="Slide Number Placeholder 3"/>
          <p:cNvSpPr>
            <a:spLocks noGrp="1"/>
          </p:cNvSpPr>
          <p:nvPr>
            <p:ph type="sldNum" sz="quarter" idx="10"/>
          </p:nvPr>
        </p:nvSpPr>
        <p:spPr/>
        <p:txBody>
          <a:bodyPr/>
          <a:lstStyle/>
          <a:p>
            <a:fld id="{2DEED06D-FB8E-43CB-A18A-8424790432EB}" type="slidenum">
              <a:rPr lang="en-GB" smtClean="0"/>
              <a:t>18</a:t>
            </a:fld>
            <a:endParaRPr lang="en-GB"/>
          </a:p>
        </p:txBody>
      </p:sp>
    </p:spTree>
    <p:extLst>
      <p:ext uri="{BB962C8B-B14F-4D97-AF65-F5344CB8AC3E}">
        <p14:creationId xmlns:p14="http://schemas.microsoft.com/office/powerpoint/2010/main" val="3744669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Skip</a:t>
            </a:r>
            <a:r>
              <a:rPr lang="en-GB" baseline="0" dirty="0"/>
              <a:t> this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62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ED06D-FB8E-43CB-A18A-8424790432EB}" type="slidenum">
              <a:rPr lang="en-GB" smtClean="0"/>
              <a:t>2</a:t>
            </a:fld>
            <a:endParaRPr lang="en-GB"/>
          </a:p>
        </p:txBody>
      </p:sp>
    </p:spTree>
    <p:extLst>
      <p:ext uri="{BB962C8B-B14F-4D97-AF65-F5344CB8AC3E}">
        <p14:creationId xmlns:p14="http://schemas.microsoft.com/office/powerpoint/2010/main" val="2835904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 first</a:t>
            </a:r>
            <a:r>
              <a:rPr lang="en-US" sz="2400" baseline="0" dirty="0"/>
              <a:t> research question is: how </a:t>
            </a:r>
            <a:r>
              <a:rPr lang="en-US" sz="2400" dirty="0"/>
              <a:t>do we decide whether https:// is secure?</a:t>
            </a:r>
          </a:p>
          <a:p>
            <a:r>
              <a:rPr lang="en-US" sz="2400" dirty="0"/>
              <a:t>This is not part of the standards. </a:t>
            </a:r>
          </a:p>
          <a:p>
            <a:r>
              <a:rPr lang="en-US" sz="2000" dirty="0"/>
              <a:t>Especially when interoperating in a dangerous ecosystem.</a:t>
            </a:r>
          </a:p>
          <a:p>
            <a:r>
              <a:rPr lang="en-US" sz="2000" dirty="0"/>
              <a:t>We</a:t>
            </a:r>
            <a:r>
              <a:rPr lang="en-US" sz="2000" baseline="0" dirty="0"/>
              <a:t> want to express clear, strong security guarantees at the HTTPS API (hiding all cryptographic details). </a:t>
            </a:r>
            <a:endParaRPr lang="en-US" sz="200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Research 2013</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11/30/18 10:24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2915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baseline="0" dirty="0"/>
              <a:t>Except with negligible probability our implementation behaves like an ideal functionality that never sends secrets over the network, instead reading messages from the writer state. </a:t>
            </a:r>
          </a:p>
          <a:p>
            <a:r>
              <a:rPr lang="en-GB" sz="1200" b="0" baseline="0" dirty="0"/>
              <a:t>This involves cryptographic reductions, relating the probability of breaking the secure channel to the probability of breaking some core cryptographic algorithms. </a:t>
            </a:r>
          </a:p>
          <a:p>
            <a:r>
              <a:rPr lang="en-GB" sz="1200" b="0" baseline="0" dirty="0"/>
              <a:t>We are the first to do this kind of proof at this scale. Moreover, we verify for the ideal functionality that it satisfies a typed interface, which allows to continue verification for applications, without having to worry about the TLS implementation.</a:t>
            </a:r>
          </a:p>
          <a:p>
            <a:endParaRPr lang="en-GB" sz="1200" b="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6FA9005-36AD-4B78-870C-6388EAF3C64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11/30/18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32013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To</a:t>
            </a:r>
            <a:r>
              <a:rPr lang="en-GB" baseline="0" dirty="0"/>
              <a:t> model stream authentication, we relate the state of the sender and the state of the receiver using global ghost variables (aka an idealized functionality with shared logs)</a:t>
            </a:r>
            <a:br>
              <a:rPr lang="en-GB" baseline="0" dirty="0"/>
            </a:br>
            <a:r>
              <a:rPr lang="en-GB" baseline="0" dirty="0"/>
              <a:t>Technically, this is a distributed state invariant. </a:t>
            </a:r>
          </a:p>
          <a:p>
            <a:r>
              <a:rPr lang="en-GB" baseline="0" dirty="0"/>
              <a:t>Message fragments must be received in order.</a:t>
            </a:r>
          </a:p>
          <a:p>
            <a:r>
              <a:rPr lang="en-GB" baseline="0" dirty="0"/>
              <a:t> </a:t>
            </a:r>
            <a:endParaRPr lang="en-GB" dirty="0"/>
          </a:p>
        </p:txBody>
      </p:sp>
      <p:sp>
        <p:nvSpPr>
          <p:cNvPr id="4" name="Slide Number Placeholder 3"/>
          <p:cNvSpPr>
            <a:spLocks noGrp="1"/>
          </p:cNvSpPr>
          <p:nvPr>
            <p:ph type="sldNum" sz="quarter" idx="10"/>
          </p:nvPr>
        </p:nvSpPr>
        <p:spPr/>
        <p:txBody>
          <a:bodyPr/>
          <a:lstStyle/>
          <a:p>
            <a:fld id="{2DEED06D-FB8E-43CB-A18A-8424790432EB}" type="slidenum">
              <a:rPr lang="en-GB" smtClean="0"/>
              <a:t>22</a:t>
            </a:fld>
            <a:endParaRPr lang="en-GB"/>
          </a:p>
        </p:txBody>
      </p:sp>
    </p:spTree>
    <p:extLst>
      <p:ext uri="{BB962C8B-B14F-4D97-AF65-F5344CB8AC3E}">
        <p14:creationId xmlns:p14="http://schemas.microsoft.com/office/powerpoint/2010/main" val="1824229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a:t>
            </a:r>
            <a:r>
              <a:rPr lang="en-GB" baseline="0" dirty="0"/>
              <a:t> model stream authentication, we relate the state of the sender and the state of the receiver. </a:t>
            </a:r>
            <a:br>
              <a:rPr lang="en-GB" baseline="0" dirty="0"/>
            </a:br>
            <a:r>
              <a:rPr lang="en-GB" baseline="0" dirty="0"/>
              <a:t>Message fragments must be received in order.</a:t>
            </a:r>
          </a:p>
          <a:p>
            <a:r>
              <a:rPr lang="en-GB" baseline="0" dirty="0"/>
              <a:t>Technically, this is a distributed state invariant. </a:t>
            </a:r>
          </a:p>
          <a:p>
            <a:r>
              <a:rPr lang="en-GB"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832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a:t>
            </a:r>
            <a:r>
              <a:rPr lang="en-GB" baseline="0" dirty="0"/>
              <a:t> model stream authentication, we relate the state of the sender and the state of the receiver. </a:t>
            </a:r>
            <a:br>
              <a:rPr lang="en-GB" baseline="0" dirty="0"/>
            </a:br>
            <a:r>
              <a:rPr lang="en-GB" baseline="0" dirty="0"/>
              <a:t>Message fragments must be received in order.</a:t>
            </a:r>
          </a:p>
          <a:p>
            <a:r>
              <a:rPr lang="en-GB" baseline="0" dirty="0"/>
              <a:t>Technically, this is a distributed state invariant. </a:t>
            </a:r>
          </a:p>
          <a:p>
            <a:r>
              <a:rPr lang="en-GB"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508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a:t>
            </a:r>
            <a:r>
              <a:rPr lang="en-GB" baseline="0" dirty="0"/>
              <a:t> model stream authentication, we relate the state of the sender and the state of the receiver. </a:t>
            </a:r>
            <a:br>
              <a:rPr lang="en-GB" baseline="0" dirty="0"/>
            </a:br>
            <a:r>
              <a:rPr lang="en-GB" baseline="0" dirty="0"/>
              <a:t>Message fragments must be received in order.</a:t>
            </a:r>
          </a:p>
          <a:p>
            <a:r>
              <a:rPr lang="en-GB" baseline="0" dirty="0"/>
              <a:t>Technically, this is a distributed state invariant. </a:t>
            </a:r>
          </a:p>
          <a:p>
            <a:r>
              <a:rPr lang="en-GB"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731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ED06D-FB8E-43CB-A18A-8424790432EB}" type="slidenum">
              <a:rPr lang="en-GB" smtClean="0"/>
              <a:t>26</a:t>
            </a:fld>
            <a:endParaRPr lang="en-GB"/>
          </a:p>
        </p:txBody>
      </p:sp>
    </p:spTree>
    <p:extLst>
      <p:ext uri="{BB962C8B-B14F-4D97-AF65-F5344CB8AC3E}">
        <p14:creationId xmlns:p14="http://schemas.microsoft.com/office/powerpoint/2010/main" val="14329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Overview of the HTTPS</a:t>
            </a:r>
            <a:r>
              <a:rPr lang="en-GB" dirty="0"/>
              <a:t> ecosystem,</a:t>
            </a:r>
            <a:r>
              <a:rPr lang="en-GB" baseline="0" dirty="0"/>
              <a:t> focusing on prior results on TLS.</a:t>
            </a:r>
          </a:p>
          <a:p>
            <a:r>
              <a:rPr lang="en-GB" baseline="0" dirty="0"/>
              <a:t>A few words on X.509, HTTPS, and crypto algorithms.</a:t>
            </a:r>
          </a:p>
        </p:txBody>
      </p:sp>
      <p:sp>
        <p:nvSpPr>
          <p:cNvPr id="4" name="Slide Number Placeholder 3"/>
          <p:cNvSpPr>
            <a:spLocks noGrp="1"/>
          </p:cNvSpPr>
          <p:nvPr>
            <p:ph type="sldNum" sz="quarter" idx="10"/>
          </p:nvPr>
        </p:nvSpPr>
        <p:spPr/>
        <p:txBody>
          <a:bodyPr/>
          <a:lstStyle/>
          <a:p>
            <a:fld id="{2DEED06D-FB8E-43CB-A18A-8424790432EB}" type="slidenum">
              <a:rPr lang="en-GB" smtClean="0"/>
              <a:t>27</a:t>
            </a:fld>
            <a:endParaRPr lang="en-GB"/>
          </a:p>
        </p:txBody>
      </p:sp>
    </p:spTree>
    <p:extLst>
      <p:ext uri="{BB962C8B-B14F-4D97-AF65-F5344CB8AC3E}">
        <p14:creationId xmlns:p14="http://schemas.microsoft.com/office/powerpoint/2010/main" val="2013707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250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Skip</a:t>
            </a:r>
            <a:r>
              <a:rPr lang="en-GB" baseline="0" dirty="0"/>
              <a:t> this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61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 foundation of Internet Security,</a:t>
            </a:r>
            <a:r>
              <a:rPr lang="en-US" sz="1200" kern="1200" baseline="0" dirty="0">
                <a:solidFill>
                  <a:schemeClr val="tx1"/>
                </a:solidFill>
                <a:effectLst/>
                <a:latin typeface="+mn-lt"/>
                <a:ea typeface="+mn-ea"/>
                <a:cs typeface="+mn-cs"/>
              </a:rPr>
              <a:t> from </a:t>
            </a:r>
            <a:r>
              <a:rPr lang="en-US" sz="1200" kern="1200" dirty="0">
                <a:solidFill>
                  <a:schemeClr val="tx1"/>
                </a:solidFill>
                <a:effectLst/>
                <a:latin typeface="+mn-lt"/>
                <a:ea typeface="+mn-ea"/>
                <a:cs typeface="+mn-cs"/>
              </a:rPr>
              <a:t>mobile users to cloud services.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Encryption will be mandatory</a:t>
            </a:r>
            <a:r>
              <a:rPr lang="en-US" sz="1200" kern="1200" baseline="0" dirty="0">
                <a:solidFill>
                  <a:schemeClr val="tx1"/>
                </a:solidFill>
                <a:effectLst/>
                <a:latin typeface="+mn-lt"/>
                <a:ea typeface="+mn-ea"/>
                <a:cs typeface="+mn-cs"/>
              </a:rPr>
              <a:t> with HTTP/2.</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Critical infrastructure for Microsoft (and many others).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Security</a:t>
            </a:r>
            <a:r>
              <a:rPr lang="en-US" baseline="0" dirty="0"/>
              <a:t> best practices say don’t invent your own, so everyone uses tools like HTTPS.</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91638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2000" dirty="0"/>
              <a:t>See </a:t>
            </a:r>
            <a:r>
              <a:rPr lang="en-US" sz="2000" dirty="0">
                <a:hlinkClick r:id="rId3"/>
              </a:rPr>
              <a:t>https://github.com/tlswg/tls13-spec/wiki/Implementations</a:t>
            </a:r>
            <a:r>
              <a:rPr lang="en-US" sz="2000" dirty="0"/>
              <a:t> for a comprehensive list of mainstream and experimental implementations, as well as test servers</a:t>
            </a:r>
          </a:p>
          <a:p>
            <a:pPr marL="285750" indent="-285750">
              <a:buFont typeface="Arial" charset="0"/>
              <a:buChar char="•"/>
            </a:pPr>
            <a:r>
              <a:rPr lang="en-US" sz="2000" dirty="0"/>
              <a:t>Google (</a:t>
            </a:r>
            <a:r>
              <a:rPr lang="en-US" sz="2000" dirty="0" err="1"/>
              <a:t>BoringSSL</a:t>
            </a:r>
            <a:r>
              <a:rPr lang="en-US" sz="2000" dirty="0"/>
              <a:t>)</a:t>
            </a:r>
          </a:p>
          <a:p>
            <a:pPr marL="742950" lvl="1" indent="-285750">
              <a:buFont typeface="Arial" charset="0"/>
              <a:buChar char="•"/>
            </a:pPr>
            <a:r>
              <a:rPr lang="en-US" dirty="0"/>
              <a:t>TLS 1.3 (Draft-18) enabled by default in Chrome 56 for desktop &amp; Android (Jan’17)</a:t>
            </a:r>
          </a:p>
          <a:p>
            <a:pPr marL="742950" lvl="1" indent="-285750">
              <a:buFont typeface="Arial" charset="0"/>
              <a:buChar char="•"/>
            </a:pPr>
            <a:r>
              <a:rPr lang="en-US" dirty="0"/>
              <a:t>Rolled back after issues with </a:t>
            </a:r>
            <a:r>
              <a:rPr lang="en-US" dirty="0" err="1"/>
              <a:t>BlueCoat</a:t>
            </a:r>
            <a:r>
              <a:rPr lang="en-US" dirty="0"/>
              <a:t> software proxies, among other middleboxes (Feb’17, </a:t>
            </a:r>
            <a:r>
              <a:rPr lang="en-US" dirty="0">
                <a:hlinkClick r:id="rId4"/>
              </a:rPr>
              <a:t>open Chromium bug</a:t>
            </a:r>
            <a:r>
              <a:rPr lang="en-US" dirty="0"/>
              <a:t>)</a:t>
            </a:r>
          </a:p>
          <a:p>
            <a:pPr marL="742950" lvl="1" indent="-285750">
              <a:buFont typeface="Arial" charset="0"/>
              <a:buChar char="•"/>
            </a:pPr>
            <a:r>
              <a:rPr lang="en-US" dirty="0"/>
              <a:t>Can be enabled through </a:t>
            </a:r>
            <a:r>
              <a:rPr lang="en-US" dirty="0" err="1"/>
              <a:t>chrome:flags</a:t>
            </a:r>
            <a:r>
              <a:rPr lang="en-US" dirty="0"/>
              <a:t> in Chrome &gt;= 57</a:t>
            </a:r>
          </a:p>
          <a:p>
            <a:pPr fontAlgn="base"/>
            <a:endParaRPr lang="en-US" dirty="0"/>
          </a:p>
          <a:p>
            <a:pPr marL="285750" indent="-285750" fontAlgn="base">
              <a:buFont typeface="Arial" charset="0"/>
              <a:buChar char="•"/>
            </a:pPr>
            <a:r>
              <a:rPr lang="en-US" sz="2000" dirty="0"/>
              <a:t>Facebook (Zero)</a:t>
            </a:r>
            <a:endParaRPr lang="en-US" dirty="0"/>
          </a:p>
          <a:p>
            <a:pPr marL="742950" lvl="1" indent="-285750" fontAlgn="base">
              <a:buFont typeface="Arial" charset="0"/>
              <a:buChar char="•"/>
            </a:pPr>
            <a:r>
              <a:rPr lang="en-US" dirty="0">
                <a:hlinkClick r:id="rId5"/>
              </a:rPr>
              <a:t>Deployed Zero</a:t>
            </a:r>
            <a:r>
              <a:rPr lang="en-US" dirty="0"/>
              <a:t>, a tweaked variant of QUIC running over TCP featuring 0-RTT, in 2016</a:t>
            </a:r>
          </a:p>
          <a:p>
            <a:pPr marL="742950" lvl="1" indent="-285750" fontAlgn="base">
              <a:buFont typeface="Arial" charset="0"/>
              <a:buChar char="•"/>
            </a:pPr>
            <a:r>
              <a:rPr lang="en-US" dirty="0"/>
              <a:t>Uses Bloom filter to implement a replay cache</a:t>
            </a:r>
          </a:p>
          <a:p>
            <a:pPr marL="742950" lvl="1" indent="-285750" fontAlgn="base">
              <a:buFont typeface="Arial" charset="0"/>
              <a:buChar char="•"/>
            </a:pPr>
            <a:r>
              <a:rPr lang="en-US" dirty="0"/>
              <a:t>Currently writing their own TLS 1.3 implementation to replace Zero</a:t>
            </a:r>
          </a:p>
          <a:p>
            <a:pPr fontAlgn="base"/>
            <a:endParaRPr lang="en-US" dirty="0"/>
          </a:p>
          <a:p>
            <a:pPr marL="285750" indent="-285750" fontAlgn="base">
              <a:buFont typeface="Arial" charset="0"/>
              <a:buChar char="•"/>
            </a:pPr>
            <a:r>
              <a:rPr lang="en-US" dirty="0"/>
              <a:t>OpenSSL</a:t>
            </a:r>
          </a:p>
          <a:p>
            <a:pPr marL="742950" lvl="1" indent="-285750" fontAlgn="base">
              <a:buFont typeface="Arial" charset="0"/>
              <a:buChar char="•"/>
            </a:pPr>
            <a:r>
              <a:rPr lang="en-US" dirty="0">
                <a:hlinkClick r:id="rId6"/>
              </a:rPr>
              <a:t>Promised</a:t>
            </a:r>
            <a:r>
              <a:rPr lang="en-US" dirty="0"/>
              <a:t> to deliver a version with OpenSSL support by April 5. Still unreleased</a:t>
            </a:r>
          </a:p>
          <a:p>
            <a:pPr marL="742950" lvl="1" indent="-285750" fontAlgn="base">
              <a:buFont typeface="Arial" charset="0"/>
              <a:buChar char="•"/>
            </a:pPr>
            <a:r>
              <a:rPr lang="en-US" dirty="0"/>
              <a:t>The upcoming as yet unreleased 1.1.1 version </a:t>
            </a:r>
            <a:r>
              <a:rPr lang="en-US" dirty="0">
                <a:hlinkClick r:id="rId7"/>
              </a:rPr>
              <a:t>will add support for TLS 1.3</a:t>
            </a:r>
            <a:endParaRPr lang="en-US" dirty="0"/>
          </a:p>
          <a:p>
            <a:pPr fontAlgn="base"/>
            <a:endParaRPr lang="en-US" dirty="0"/>
          </a:p>
          <a:p>
            <a:pPr marL="285750" indent="-285750">
              <a:buFont typeface="Arial" charset="0"/>
              <a:buChar char="•"/>
            </a:pPr>
            <a:r>
              <a:rPr lang="en-US" dirty="0"/>
              <a:t>Mozilla</a:t>
            </a:r>
          </a:p>
          <a:p>
            <a:pPr marL="742950" lvl="1" indent="-285750">
              <a:buFont typeface="Arial" charset="0"/>
              <a:buChar char="•"/>
            </a:pPr>
            <a:r>
              <a:rPr lang="en-US" dirty="0"/>
              <a:t>NSS 3.30 implements draft-18; draft-20 implementation under development</a:t>
            </a:r>
          </a:p>
          <a:p>
            <a:pPr marL="742950" lvl="1" indent="-285750">
              <a:buFont typeface="Arial" charset="0"/>
              <a:buChar char="•"/>
            </a:pPr>
            <a:r>
              <a:rPr lang="en-US" dirty="0"/>
              <a:t>Available but disabled by default on the Release channel. Can be enabled from </a:t>
            </a:r>
            <a:r>
              <a:rPr lang="en-US" dirty="0" err="1"/>
              <a:t>about:config</a:t>
            </a:r>
            <a:endParaRPr lang="en-US" dirty="0"/>
          </a:p>
          <a:p>
            <a:endParaRPr lang="en-US" dirty="0"/>
          </a:p>
          <a:p>
            <a:pPr marL="285750" indent="-285750">
              <a:buFont typeface="Arial" charset="0"/>
              <a:buChar char="•"/>
            </a:pPr>
            <a:r>
              <a:rPr lang="en-US" sz="2400" dirty="0" err="1"/>
              <a:t>Cloudflare</a:t>
            </a:r>
            <a:endParaRPr lang="en-US" sz="2400" dirty="0"/>
          </a:p>
          <a:p>
            <a:pPr marL="742950" lvl="1" indent="-285750">
              <a:buFont typeface="Arial" charset="0"/>
              <a:buChar char="•"/>
            </a:pPr>
            <a:r>
              <a:rPr lang="en-US" sz="2000" dirty="0"/>
              <a:t>TLS 1.3 support added to edge servers in Mar’17. Must be enabled explicitly from the dashboard</a:t>
            </a:r>
          </a:p>
          <a:p>
            <a:pPr marL="742950" lvl="1" indent="-285750">
              <a:buFont typeface="Arial" charset="0"/>
              <a:buChar char="•"/>
            </a:pPr>
            <a:r>
              <a:rPr lang="en-US" sz="2000" dirty="0"/>
              <a:t>No support nor plan to support it for communication between edge and origin</a:t>
            </a:r>
          </a:p>
          <a:p>
            <a:pPr marL="742950" lvl="1" indent="-285750">
              <a:buFont typeface="Arial" charset="0"/>
              <a:buChar char="•"/>
            </a:pPr>
            <a:endParaRPr lang="en-US" sz="2000" dirty="0"/>
          </a:p>
          <a:p>
            <a:pPr marL="285750" indent="-285750">
              <a:buFont typeface="Arial" charset="0"/>
              <a:buChar char="•"/>
            </a:pPr>
            <a:r>
              <a:rPr lang="en-US" sz="2400" dirty="0"/>
              <a:t>Amazon (s2n)</a:t>
            </a:r>
          </a:p>
          <a:p>
            <a:pPr marL="742950" lvl="1" indent="-285750">
              <a:buFont typeface="Arial" charset="0"/>
              <a:buChar char="•"/>
            </a:pPr>
            <a:r>
              <a:rPr lang="en-US" sz="2000" dirty="0"/>
              <a:t>Released s2n, its own implementation of TLS, as open source (Apache license) in 2015</a:t>
            </a:r>
          </a:p>
          <a:p>
            <a:pPr marL="742950" lvl="1" indent="-285750">
              <a:buFont typeface="Arial" charset="0"/>
              <a:buChar char="•"/>
            </a:pPr>
            <a:r>
              <a:rPr lang="en-US" sz="2000" dirty="0"/>
              <a:t>Working on adding support for 1.3, </a:t>
            </a:r>
            <a:r>
              <a:rPr lang="en-US" sz="2000" dirty="0">
                <a:hlinkClick r:id="rId8"/>
              </a:rPr>
              <a:t>but wary of </a:t>
            </a:r>
            <a:r>
              <a:rPr lang="en-US" sz="2000" dirty="0" err="1">
                <a:hlinkClick r:id="rId8"/>
              </a:rPr>
              <a:t>replayability</a:t>
            </a:r>
            <a:r>
              <a:rPr lang="en-US" sz="2000" dirty="0">
                <a:hlinkClick r:id="rId8"/>
              </a:rPr>
              <a:t> and loss of security of 0-RTT data</a:t>
            </a:r>
            <a:endParaRPr lang="en-US" sz="2000" dirty="0"/>
          </a:p>
          <a:p>
            <a:pPr marL="742950" lvl="1" indent="-285750">
              <a:buFont typeface="Arial" charset="0"/>
              <a:buChar char="•"/>
            </a:pPr>
            <a:endParaRPr lang="en-US" sz="2000" dirty="0"/>
          </a:p>
          <a:p>
            <a:pPr marL="285750" indent="-285750">
              <a:buFont typeface="Arial" charset="0"/>
              <a:buChar char="•"/>
            </a:pPr>
            <a:r>
              <a:rPr lang="en-US" sz="2400" dirty="0"/>
              <a:t>ARM (</a:t>
            </a:r>
            <a:r>
              <a:rPr lang="en-US" sz="2400" dirty="0" err="1"/>
              <a:t>mbed</a:t>
            </a:r>
            <a:r>
              <a:rPr lang="en-US" sz="2400" dirty="0"/>
              <a:t> TLS, ex </a:t>
            </a:r>
            <a:r>
              <a:rPr lang="en-US" sz="2400" dirty="0" err="1"/>
              <a:t>PolarSSL</a:t>
            </a:r>
            <a:r>
              <a:rPr lang="en-US" sz="2400" dirty="0"/>
              <a:t>)</a:t>
            </a:r>
          </a:p>
          <a:p>
            <a:pPr marL="742950" lvl="1" indent="-285750">
              <a:buFont typeface="Arial" charset="0"/>
              <a:buChar char="•"/>
            </a:pPr>
            <a:r>
              <a:rPr lang="en-US" sz="2000" dirty="0"/>
              <a:t>Acquired </a:t>
            </a:r>
            <a:r>
              <a:rPr lang="en-US" sz="2000" dirty="0" err="1"/>
              <a:t>PolarSSL</a:t>
            </a:r>
            <a:r>
              <a:rPr lang="en-US" sz="2000" dirty="0"/>
              <a:t> in 2014. Now distributed as </a:t>
            </a:r>
            <a:r>
              <a:rPr lang="en-US" sz="2000" dirty="0" err="1"/>
              <a:t>mbed</a:t>
            </a:r>
            <a:r>
              <a:rPr lang="en-US" sz="2000" dirty="0"/>
              <a:t> TLS under Apache license</a:t>
            </a:r>
          </a:p>
          <a:p>
            <a:pPr marL="742950" lvl="1" indent="-285750">
              <a:buFont typeface="Arial" charset="0"/>
              <a:buChar char="•"/>
            </a:pPr>
            <a:r>
              <a:rPr lang="en-US" sz="2000" dirty="0"/>
              <a:t>No public official plans for 1.3, but they are certainly working on it</a:t>
            </a:r>
          </a:p>
          <a:p>
            <a:pPr marL="285750" indent="-285750">
              <a:buFont typeface="Arial" charset="0"/>
              <a:buChar char="•"/>
            </a:pPr>
            <a:endParaRPr lang="en-US" sz="2000" dirty="0"/>
          </a:p>
          <a:p>
            <a:endParaRPr lang="en-US" dirty="0"/>
          </a:p>
          <a:p>
            <a:r>
              <a:rPr lang="en-US" dirty="0"/>
              <a:t>https://www.youtube.com/watch?v=dMPWwYyGWrg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189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762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B0F0"/>
                </a:solidFill>
              </a:rPr>
              <a:t>Windows library for Montgomery ladder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81411-D8A7-FE43-82C2-CB617A4528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830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44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9E075F-4FBC-4D96-B459-C2DCA0C97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431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Long-term research effort, not specific to communications security.</a:t>
            </a:r>
          </a:p>
          <a:p>
            <a:r>
              <a:rPr lang="en-US" baseline="0" dirty="0"/>
              <a:t>By necessity we will improve our tools and their usability. </a:t>
            </a:r>
          </a:p>
          <a:p>
            <a:r>
              <a:rPr lang="en-US" baseline="0" dirty="0"/>
              <a:t>Automation is key (Z3)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384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ED06D-FB8E-43CB-A18A-8424790432EB}" type="slidenum">
              <a:rPr lang="en-GB" smtClean="0"/>
              <a:t>38</a:t>
            </a:fld>
            <a:endParaRPr lang="en-GB"/>
          </a:p>
        </p:txBody>
      </p:sp>
    </p:spTree>
    <p:extLst>
      <p:ext uri="{BB962C8B-B14F-4D97-AF65-F5344CB8AC3E}">
        <p14:creationId xmlns:p14="http://schemas.microsoft.com/office/powerpoint/2010/main" val="1985391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001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9E075F-4FBC-4D96-B459-C2DCA0C97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397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Show the spec</a:t>
            </a:r>
          </a:p>
          <a:p>
            <a:r>
              <a:rPr lang="en-US"/>
              <a:t>TODO: finesse the Mindy point later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59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Distributed system,</a:t>
            </a:r>
            <a:r>
              <a:rPr lang="en-US" baseline="0" dirty="0"/>
              <a:t> networking, cryptography.</a:t>
            </a:r>
            <a:endParaRPr lang="en-US" dirty="0"/>
          </a:p>
          <a:p>
            <a:r>
              <a:rPr lang="en-US" dirty="0"/>
              <a:t>Complex,</a:t>
            </a:r>
            <a:r>
              <a:rPr lang="en-US" baseline="0" dirty="0"/>
              <a:t> but not necessarily large. </a:t>
            </a:r>
          </a:p>
          <a:p>
            <a:r>
              <a:rPr lang="en-US" baseline="0" dirty="0"/>
              <a:t>Smaller than a browser or an OS, for example.</a:t>
            </a:r>
          </a:p>
          <a:p>
            <a:r>
              <a:rPr lang="en-US" baseline="0" dirty="0"/>
              <a:t>Amenable to formal verification.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34512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9E075F-4FBC-4D96-B459-C2DCA0C97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044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583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747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0662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121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697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571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5330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D06D-FB8E-43CB-A18A-8424790432EB}"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brief </a:t>
            </a:r>
            <a:r>
              <a:rPr lang="en-GB" dirty="0"/>
              <a:t>overview of our method.</a:t>
            </a:r>
          </a:p>
        </p:txBody>
      </p:sp>
      <p:sp>
        <p:nvSpPr>
          <p:cNvPr id="4" name="Slide Number Placeholder 3"/>
          <p:cNvSpPr>
            <a:spLocks noGrp="1"/>
          </p:cNvSpPr>
          <p:nvPr>
            <p:ph type="sldNum" sz="quarter" idx="10"/>
          </p:nvPr>
        </p:nvSpPr>
        <p:spPr/>
        <p:txBody>
          <a:bodyPr/>
          <a:lstStyle/>
          <a:p>
            <a:fld id="{2DEED06D-FB8E-43CB-A18A-8424790432EB}" type="slidenum">
              <a:rPr lang="en-GB" smtClean="0"/>
              <a:t>68</a:t>
            </a:fld>
            <a:endParaRPr lang="en-GB"/>
          </a:p>
        </p:txBody>
      </p:sp>
    </p:spTree>
    <p:extLst>
      <p:ext uri="{BB962C8B-B14F-4D97-AF65-F5344CB8AC3E}">
        <p14:creationId xmlns:p14="http://schemas.microsoft.com/office/powerpoint/2010/main" val="3549088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attacks and fixes. </a:t>
            </a:r>
          </a:p>
          <a:p>
            <a:r>
              <a:rPr lang="en-US" baseline="0" dirty="0"/>
              <a:t>More fundamental problems.</a:t>
            </a:r>
          </a:p>
          <a:p>
            <a:r>
              <a:rPr lang="en-US" baseline="0" dirty="0"/>
              <a:t>For example, the security goals are informal, revised after some attacks. </a:t>
            </a:r>
          </a:p>
          <a:p>
            <a:r>
              <a:rPr lang="en-US" baseline="0" dirty="0"/>
              <a:t>The APIs are hard to use securely—many misconfigured clients and servers.</a:t>
            </a:r>
          </a:p>
          <a:p>
            <a:r>
              <a:rPr lang="en-US" baseline="0" dirty="0"/>
              <a:t>And we found flaws in the standards too, not just their implementations.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251858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a:t>
            </a:r>
            <a:r>
              <a:rPr lang="en-US" baseline="0" dirty="0"/>
              <a:t> certification isn’t enough. Why will people really trust us?</a:t>
            </a:r>
          </a:p>
          <a:p>
            <a:endParaRPr lang="en-US" baseline="0" dirty="0"/>
          </a:p>
          <a:p>
            <a:r>
              <a:rPr lang="en-US" baseline="0" dirty="0"/>
              <a:t>No-one ever gets blamed for deploying OpenSSL – as long as patches are regularly applied. </a:t>
            </a:r>
            <a:endParaRPr lang="en-US" dirty="0"/>
          </a:p>
        </p:txBody>
      </p:sp>
      <p:sp>
        <p:nvSpPr>
          <p:cNvPr id="4" name="Slide Number Placeholder 3"/>
          <p:cNvSpPr>
            <a:spLocks noGrp="1"/>
          </p:cNvSpPr>
          <p:nvPr>
            <p:ph type="sldNum" sz="quarter" idx="10"/>
          </p:nvPr>
        </p:nvSpPr>
        <p:spPr/>
        <p:txBody>
          <a:bodyPr/>
          <a:lstStyle/>
          <a:p>
            <a:fld id="{2DEED06D-FB8E-43CB-A18A-8424790432EB}" type="slidenum">
              <a:rPr lang="en-GB" smtClean="0"/>
              <a:t>70</a:t>
            </a:fld>
            <a:endParaRPr lang="en-GB"/>
          </a:p>
        </p:txBody>
      </p:sp>
    </p:spTree>
    <p:extLst>
      <p:ext uri="{BB962C8B-B14F-4D97-AF65-F5344CB8AC3E}">
        <p14:creationId xmlns:p14="http://schemas.microsoft.com/office/powerpoint/2010/main" val="593324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Fully-verified </a:t>
            </a:r>
            <a:r>
              <a:rPr lang="en-US" i="1" dirty="0"/>
              <a:t>standards-compliant</a:t>
            </a:r>
            <a:r>
              <a:rPr lang="en-US" i="1" baseline="0" dirty="0"/>
              <a:t> </a:t>
            </a:r>
            <a:r>
              <a:rPr lang="en-US" baseline="0" dirty="0"/>
              <a:t>replacement</a:t>
            </a:r>
          </a:p>
          <a:p>
            <a:r>
              <a:rPr lang="en-US" baseline="0" dirty="0"/>
              <a:t>    - We will prove cryptographic security, not just eliminate bugs.  </a:t>
            </a:r>
          </a:p>
          <a:p>
            <a:r>
              <a:rPr lang="en-US" baseline="0" dirty="0"/>
              <a:t>    - As a result, we rule out both past attacks, and attacks we haven’t even thought of yet</a:t>
            </a:r>
            <a:endParaRPr lang="en-US" dirty="0"/>
          </a:p>
          <a:p>
            <a:r>
              <a:rPr lang="en-US" dirty="0"/>
              <a:t>Many academically</a:t>
            </a:r>
            <a:r>
              <a:rPr lang="en-US" baseline="0" dirty="0"/>
              <a:t> successful verification projects.  Few deployments.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954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Fully-verified </a:t>
            </a:r>
            <a:r>
              <a:rPr lang="en-US" i="1" dirty="0"/>
              <a:t>standards-compliant</a:t>
            </a:r>
            <a:r>
              <a:rPr lang="en-US" i="1" baseline="0" dirty="0"/>
              <a:t> </a:t>
            </a:r>
            <a:r>
              <a:rPr lang="en-US" baseline="0" dirty="0"/>
              <a:t>replacement</a:t>
            </a:r>
          </a:p>
          <a:p>
            <a:r>
              <a:rPr lang="en-US" baseline="0" dirty="0"/>
              <a:t>    - We will prove cryptographic security, not just eliminate bugs.  </a:t>
            </a:r>
          </a:p>
          <a:p>
            <a:r>
              <a:rPr lang="en-US" baseline="0" dirty="0"/>
              <a:t>    - As a result, we rule out both past attacks, and attacks we haven’t even thought of yet</a:t>
            </a:r>
            <a:endParaRPr lang="en-US" dirty="0"/>
          </a:p>
          <a:p>
            <a:r>
              <a:rPr lang="en-US" dirty="0"/>
              <a:t>Many academically</a:t>
            </a:r>
            <a:r>
              <a:rPr lang="en-US" baseline="0" dirty="0"/>
              <a:t> successful verification projects.  Few deployments.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472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Long-term research effort, not specific to communications security.</a:t>
            </a:r>
          </a:p>
          <a:p>
            <a:r>
              <a:rPr lang="en-US" baseline="0" dirty="0"/>
              <a:t>By necessity we will improve our tools and their usability. </a:t>
            </a:r>
          </a:p>
          <a:p>
            <a:r>
              <a:rPr lang="en-US" baseline="0" dirty="0"/>
              <a:t>Automation is key (Z3) </a:t>
            </a:r>
          </a:p>
          <a:p>
            <a:endParaRPr lang="en-US" baseline="0" dirty="0"/>
          </a:p>
          <a:p>
            <a:endParaRPr lang="en-US" baseline="0" dirty="0"/>
          </a:p>
          <a:p>
            <a:r>
              <a:rPr lang="en-US" baseline="0" dirty="0"/>
              <a:t>Format a bit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251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B8BA1-6F7F-4D43-9316-51B823195E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486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Fully-verified </a:t>
            </a:r>
            <a:r>
              <a:rPr lang="en-US" i="1" dirty="0"/>
              <a:t>standards-compliant</a:t>
            </a:r>
            <a:r>
              <a:rPr lang="en-US" i="1" baseline="0" dirty="0"/>
              <a:t> </a:t>
            </a:r>
            <a:r>
              <a:rPr lang="en-US" baseline="0" dirty="0"/>
              <a:t>replacement</a:t>
            </a:r>
          </a:p>
          <a:p>
            <a:r>
              <a:rPr lang="en-US" baseline="0" dirty="0"/>
              <a:t>    - We will prove cryptographic security, not just eliminate bugs.  </a:t>
            </a:r>
          </a:p>
          <a:p>
            <a:r>
              <a:rPr lang="en-US" baseline="0" dirty="0"/>
              <a:t>    - As a result, we rule out both past attacks, and attacks we haven’t even thought of yet</a:t>
            </a:r>
            <a:endParaRPr lang="en-US" dirty="0"/>
          </a:p>
          <a:p>
            <a:r>
              <a:rPr lang="en-US" dirty="0"/>
              <a:t>Many academically</a:t>
            </a:r>
            <a:r>
              <a:rPr lang="en-US" baseline="0" dirty="0"/>
              <a:t> successful verification projects.  Few deployments.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A5B87-607C-4943-88E9-30ED9315F7FB}"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229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1.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11.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8.em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11.e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1.em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8.emf"/></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11.emf"/></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8.emf"/></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0.xml"/><Relationship Id="rId4" Type="http://schemas.openxmlformats.org/officeDocument/2006/relationships/image" Target="../media/image11.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11.emf"/></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0.xml"/><Relationship Id="rId4" Type="http://schemas.openxmlformats.org/officeDocument/2006/relationships/image" Target="../media/image8.emf"/></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8.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4"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3" y="6042777"/>
            <a:ext cx="1611036" cy="345156"/>
          </a:xfrm>
          <a:prstGeom prst="rect">
            <a:avLst/>
          </a:prstGeom>
        </p:spPr>
      </p:pic>
    </p:spTree>
    <p:extLst>
      <p:ext uri="{BB962C8B-B14F-4D97-AF65-F5344CB8AC3E}">
        <p14:creationId xmlns:p14="http://schemas.microsoft.com/office/powerpoint/2010/main" val="2760264759"/>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7122583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131042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3477570"/>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633074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86115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2265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3740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2444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0" y="1192417"/>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454787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943640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367"/>
            <a:fld id="{1D8BD707-D9CF-40AE-B4C6-C98DA3205C09}" type="datetimeFigureOut">
              <a:rPr lang="en-US" sz="1200" smtClean="0">
                <a:solidFill>
                  <a:prstClr val="black">
                    <a:tint val="75000"/>
                  </a:prstClr>
                </a:solidFill>
                <a:latin typeface="Calibri"/>
              </a:rPr>
              <a:pPr defTabSz="914367"/>
              <a:t>11/30/18</a:t>
            </a:fld>
            <a:endParaRPr lang="en-US" sz="1200">
              <a:solidFill>
                <a:prstClr val="black">
                  <a:tint val="75000"/>
                </a:prstClr>
              </a:solidFill>
              <a:latin typeface="Calibri"/>
            </a:endParaRPr>
          </a:p>
        </p:txBody>
      </p:sp>
      <p:sp>
        <p:nvSpPr>
          <p:cNvPr id="6" name="Footer Placeholder 5"/>
          <p:cNvSpPr>
            <a:spLocks noGrp="1"/>
          </p:cNvSpPr>
          <p:nvPr>
            <p:ph type="ftr" sz="quarter" idx="11"/>
          </p:nvPr>
        </p:nvSpPr>
        <p:spPr>
          <a:xfrm>
            <a:off x="4165600" y="6356351"/>
            <a:ext cx="3860801" cy="365125"/>
          </a:xfrm>
          <a:prstGeom prst="rect">
            <a:avLst/>
          </a:prstGeom>
        </p:spPr>
        <p:txBody>
          <a:bodyPr/>
          <a:lstStyle/>
          <a:p>
            <a:pPr algn="ctr" defTabSz="914367"/>
            <a:endParaRPr lang="en-US" sz="12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lgn="r" defTabSz="914367"/>
            <a:fld id="{B6F15528-21DE-4FAA-801E-634DDDAF4B2B}" type="slidenum">
              <a:rPr lang="en-US" sz="1200" smtClean="0">
                <a:solidFill>
                  <a:prstClr val="black">
                    <a:tint val="75000"/>
                  </a:prstClr>
                </a:solidFill>
                <a:latin typeface="Calibri"/>
              </a:rPr>
              <a:pPr algn="r" defTabSz="914367"/>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32327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4041116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3" y="2461254"/>
            <a:ext cx="9634305" cy="997196"/>
          </a:xfrm>
        </p:spPr>
        <p:txBody>
          <a:bodyPr anchor="b" anchorCtr="0"/>
          <a:lstStyle>
            <a:lvl1pPr>
              <a:defRPr sz="7198" spc="-151"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1" y="3777537"/>
            <a:ext cx="9660192" cy="498598"/>
          </a:xfrm>
        </p:spPr>
        <p:txBody>
          <a:bodyPr>
            <a:noAutofit/>
          </a:bodyPr>
          <a:lstStyle>
            <a:lvl1pPr marL="0" indent="0">
              <a:spcBef>
                <a:spcPts val="0"/>
              </a:spcBef>
              <a:buNone/>
              <a:defRPr spc="-71"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1" y="6406271"/>
            <a:ext cx="2134156" cy="273844"/>
          </a:xfrm>
          <a:prstGeom prst="rect">
            <a:avLst/>
          </a:prstGeom>
        </p:spPr>
        <p:txBody>
          <a:bodyPr/>
          <a:lstStyle>
            <a:lvl1pPr>
              <a:defRPr>
                <a:solidFill>
                  <a:schemeClr val="tx1"/>
                </a:solidFill>
              </a:defRPr>
            </a:lvl1pPr>
          </a:lstStyle>
          <a:p>
            <a:pPr defTabSz="914367"/>
            <a:fld id="{20CE17AF-4091-48A7-8681-C3B1BE5CA3B0}" type="datetime1">
              <a:rPr lang="en-GB" sz="1765" smtClean="0">
                <a:solidFill>
                  <a:srgbClr val="525051"/>
                </a:solidFill>
              </a:rPr>
              <a:pPr defTabSz="914367"/>
              <a:t>30/11/2018</a:t>
            </a:fld>
            <a:endParaRPr lang="en-GB" sz="1765" dirty="0">
              <a:solidFill>
                <a:srgbClr val="525051"/>
              </a:solidFill>
            </a:endParaRPr>
          </a:p>
        </p:txBody>
      </p:sp>
      <p:sp>
        <p:nvSpPr>
          <p:cNvPr id="9" name="Footer Placeholder 8"/>
          <p:cNvSpPr>
            <a:spLocks noGrp="1"/>
          </p:cNvSpPr>
          <p:nvPr>
            <p:ph type="ftr" sz="quarter" idx="14"/>
          </p:nvPr>
        </p:nvSpPr>
        <p:spPr>
          <a:xfrm>
            <a:off x="3125014" y="6406271"/>
            <a:ext cx="5891938"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10" name="Slide Number Placeholder 9"/>
          <p:cNvSpPr>
            <a:spLocks noGrp="1"/>
          </p:cNvSpPr>
          <p:nvPr>
            <p:ph type="sldNum" sz="quarter" idx="15"/>
          </p:nvPr>
        </p:nvSpPr>
        <p:spPr>
          <a:xfrm>
            <a:off x="9537009" y="6406271"/>
            <a:ext cx="2134156" cy="273844"/>
          </a:xfrm>
          <a:prstGeom prst="rect">
            <a:avLst/>
          </a:prstGeom>
        </p:spPr>
        <p:txBody>
          <a:bodyPr/>
          <a:lstStyle>
            <a:lvl1pPr>
              <a:defRPr>
                <a:solidFill>
                  <a:schemeClr val="tx1"/>
                </a:solidFill>
              </a:defRPr>
            </a:lvl1pPr>
          </a:lstStyle>
          <a:p>
            <a:pPr defTabSz="914367"/>
            <a:fld id="{66F9B19E-23E9-4120-A06C-57F6EDB783B3}" type="slidenum">
              <a:rPr lang="en-GB" sz="1765" smtClean="0">
                <a:solidFill>
                  <a:srgbClr val="525051"/>
                </a:solidFill>
              </a:rPr>
              <a:pPr defTabSz="914367"/>
              <a:t>‹#›</a:t>
            </a:fld>
            <a:endParaRPr lang="en-GB" sz="1765">
              <a:solidFill>
                <a:srgbClr val="52505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320" y="509826"/>
            <a:ext cx="2538329" cy="240001"/>
          </a:xfrm>
          <a:prstGeom prst="rect">
            <a:avLst/>
          </a:prstGeom>
        </p:spPr>
      </p:pic>
    </p:spTree>
    <p:extLst>
      <p:ext uri="{BB962C8B-B14F-4D97-AF65-F5344CB8AC3E}">
        <p14:creationId xmlns:p14="http://schemas.microsoft.com/office/powerpoint/2010/main" val="28151053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6"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4" y="6042779"/>
            <a:ext cx="1611036" cy="345156"/>
          </a:xfrm>
          <a:prstGeom prst="rect">
            <a:avLst/>
          </a:prstGeom>
        </p:spPr>
      </p:pic>
    </p:spTree>
    <p:extLst>
      <p:ext uri="{BB962C8B-B14F-4D97-AF65-F5344CB8AC3E}">
        <p14:creationId xmlns:p14="http://schemas.microsoft.com/office/powerpoint/2010/main" val="4206360970"/>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
        <p:nvSpPr>
          <p:cNvPr id="16" name="Freeform 5"/>
          <p:cNvSpPr>
            <a:spLocks noEditPoints="1"/>
          </p:cNvSpPr>
          <p:nvPr userDrawn="1"/>
        </p:nvSpPr>
        <p:spPr bwMode="auto">
          <a:xfrm>
            <a:off x="4751365"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5"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777548507"/>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6" y="3987035"/>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40"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40"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40"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6"/>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Tree>
    <p:extLst>
      <p:ext uri="{BB962C8B-B14F-4D97-AF65-F5344CB8AC3E}">
        <p14:creationId xmlns:p14="http://schemas.microsoft.com/office/powerpoint/2010/main" val="2807880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1" y="2"/>
            <a:ext cx="12192000" cy="6858000"/>
          </a:xfrm>
          <a:prstGeom prst="rect">
            <a:avLst/>
          </a:prstGeom>
        </p:spPr>
      </p:pic>
      <p:sp>
        <p:nvSpPr>
          <p:cNvPr id="16" name="Text Placeholder 4"/>
          <p:cNvSpPr>
            <a:spLocks noGrp="1"/>
          </p:cNvSpPr>
          <p:nvPr>
            <p:ph type="body" sz="quarter" idx="12" hasCustomPrompt="1"/>
          </p:nvPr>
        </p:nvSpPr>
        <p:spPr bwMode="white">
          <a:xfrm>
            <a:off x="269240"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40" y="2215664"/>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9"/>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1" y="6251578"/>
            <a:ext cx="1293277" cy="275938"/>
          </a:xfrm>
          <a:prstGeom prst="rect">
            <a:avLst/>
          </a:prstGeom>
        </p:spPr>
      </p:pic>
    </p:spTree>
    <p:extLst>
      <p:ext uri="{BB962C8B-B14F-4D97-AF65-F5344CB8AC3E}">
        <p14:creationId xmlns:p14="http://schemas.microsoft.com/office/powerpoint/2010/main" val="56954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1" y="0"/>
            <a:ext cx="12305167" cy="6858000"/>
          </a:xfrm>
          <a:prstGeom prst="rect">
            <a:avLst/>
          </a:prstGeom>
        </p:spPr>
      </p:pic>
      <p:pic>
        <p:nvPicPr>
          <p:cNvPr id="10" name="Picture 9"/>
          <p:cNvPicPr>
            <a:picLocks noChangeAspect="1"/>
          </p:cNvPicPr>
          <p:nvPr userDrawn="1"/>
        </p:nvPicPr>
        <p:blipFill>
          <a:blip r:embed="rId3"/>
          <a:stretch>
            <a:fillRect/>
          </a:stretch>
        </p:blipFill>
        <p:spPr>
          <a:xfrm>
            <a:off x="231480" y="225829"/>
            <a:ext cx="1957478" cy="1954386"/>
          </a:xfrm>
          <a:prstGeom prst="rect">
            <a:avLst/>
          </a:prstGeom>
        </p:spPr>
      </p:pic>
      <p:sp>
        <p:nvSpPr>
          <p:cNvPr id="5" name="Text Placeholder 4"/>
          <p:cNvSpPr>
            <a:spLocks noGrp="1"/>
          </p:cNvSpPr>
          <p:nvPr>
            <p:ph type="body" sz="quarter" idx="12" hasCustomPrompt="1"/>
          </p:nvPr>
        </p:nvSpPr>
        <p:spPr bwMode="white">
          <a:xfrm>
            <a:off x="271104" y="4155894"/>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4"/>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7" y="6167172"/>
            <a:ext cx="1293277" cy="275938"/>
          </a:xfrm>
          <a:prstGeom prst="rect">
            <a:avLst/>
          </a:prstGeom>
        </p:spPr>
      </p:pic>
    </p:spTree>
    <p:extLst>
      <p:ext uri="{BB962C8B-B14F-4D97-AF65-F5344CB8AC3E}">
        <p14:creationId xmlns:p14="http://schemas.microsoft.com/office/powerpoint/2010/main" val="3792455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40"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5" y="4458017"/>
            <a:ext cx="8962383"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4"/>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4" y="470070"/>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6"/>
            <a:ext cx="1798278" cy="1798533"/>
          </a:xfrm>
          <a:prstGeom prst="rect">
            <a:avLst/>
          </a:prstGeom>
        </p:spPr>
      </p:pic>
    </p:spTree>
    <p:extLst>
      <p:ext uri="{BB962C8B-B14F-4D97-AF65-F5344CB8AC3E}">
        <p14:creationId xmlns:p14="http://schemas.microsoft.com/office/powerpoint/2010/main" val="1485434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1" y="476920"/>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1" y="1182566"/>
            <a:ext cx="7221283" cy="3598324"/>
          </a:xfrm>
          <a:prstGeom prst="rect">
            <a:avLst/>
          </a:prstGeom>
          <a:solidFill>
            <a:srgbClr val="90FF00"/>
          </a:solidFill>
        </p:spPr>
      </p:pic>
      <p:sp>
        <p:nvSpPr>
          <p:cNvPr id="8" name="Title 1"/>
          <p:cNvSpPr>
            <a:spLocks noGrp="1"/>
          </p:cNvSpPr>
          <p:nvPr>
            <p:ph type="title" hasCustomPrompt="1"/>
          </p:nvPr>
        </p:nvSpPr>
        <p:spPr>
          <a:xfrm>
            <a:off x="269240" y="1187647"/>
            <a:ext cx="7171398"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3148378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1" y="0"/>
            <a:ext cx="12192000" cy="6858001"/>
          </a:xfrm>
          <a:prstGeom prst="rect">
            <a:avLst/>
          </a:prstGeom>
        </p:spPr>
      </p:pic>
      <p:sp>
        <p:nvSpPr>
          <p:cNvPr id="5" name="Rectangle 4"/>
          <p:cNvSpPr/>
          <p:nvPr userDrawn="1"/>
        </p:nvSpPr>
        <p:spPr bwMode="auto">
          <a:xfrm>
            <a:off x="269240" y="1186356"/>
            <a:ext cx="7171398"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1"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2046017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41233458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5534106"/>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4092741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8275314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287253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717206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5"/>
            <a:ext cx="11653523" cy="218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6730615"/>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7293789"/>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139482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545665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197183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651289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217971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0649505"/>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353958"/>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5525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1023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6823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0" y="1192417"/>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398212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801342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367"/>
            <a:fld id="{1D8BD707-D9CF-40AE-B4C6-C98DA3205C09}" type="datetimeFigureOut">
              <a:rPr lang="en-US" sz="1200" smtClean="0">
                <a:solidFill>
                  <a:prstClr val="black">
                    <a:tint val="75000"/>
                  </a:prstClr>
                </a:solidFill>
                <a:latin typeface="Calibri"/>
              </a:rPr>
              <a:pPr defTabSz="914367"/>
              <a:t>11/30/18</a:t>
            </a:fld>
            <a:endParaRPr lang="en-US" sz="1200">
              <a:solidFill>
                <a:prstClr val="black">
                  <a:tint val="75000"/>
                </a:prstClr>
              </a:solidFill>
              <a:latin typeface="Calibri"/>
            </a:endParaRPr>
          </a:p>
        </p:txBody>
      </p:sp>
      <p:sp>
        <p:nvSpPr>
          <p:cNvPr id="6" name="Footer Placeholder 5"/>
          <p:cNvSpPr>
            <a:spLocks noGrp="1"/>
          </p:cNvSpPr>
          <p:nvPr>
            <p:ph type="ftr" sz="quarter" idx="11"/>
          </p:nvPr>
        </p:nvSpPr>
        <p:spPr>
          <a:xfrm>
            <a:off x="4165600" y="6356351"/>
            <a:ext cx="3860801" cy="365125"/>
          </a:xfrm>
          <a:prstGeom prst="rect">
            <a:avLst/>
          </a:prstGeom>
        </p:spPr>
        <p:txBody>
          <a:bodyPr/>
          <a:lstStyle/>
          <a:p>
            <a:pPr algn="ctr" defTabSz="914367"/>
            <a:endParaRPr lang="en-US" sz="12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lgn="r" defTabSz="914367"/>
            <a:fld id="{B6F15528-21DE-4FAA-801E-634DDDAF4B2B}" type="slidenum">
              <a:rPr lang="en-US" sz="1200" smtClean="0">
                <a:solidFill>
                  <a:prstClr val="black">
                    <a:tint val="75000"/>
                  </a:prstClr>
                </a:solidFill>
                <a:latin typeface="Calibri"/>
              </a:rPr>
              <a:pPr algn="r" defTabSz="914367"/>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2413884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3" y="2461254"/>
            <a:ext cx="9634305" cy="997196"/>
          </a:xfrm>
        </p:spPr>
        <p:txBody>
          <a:bodyPr anchor="b" anchorCtr="0"/>
          <a:lstStyle>
            <a:lvl1pPr>
              <a:defRPr sz="7198" spc="-151"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1" y="3777537"/>
            <a:ext cx="9660192" cy="498598"/>
          </a:xfrm>
        </p:spPr>
        <p:txBody>
          <a:bodyPr>
            <a:noAutofit/>
          </a:bodyPr>
          <a:lstStyle>
            <a:lvl1pPr marL="0" indent="0">
              <a:spcBef>
                <a:spcPts val="0"/>
              </a:spcBef>
              <a:buNone/>
              <a:defRPr spc="-71"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1" y="6406271"/>
            <a:ext cx="2134156" cy="273844"/>
          </a:xfrm>
          <a:prstGeom prst="rect">
            <a:avLst/>
          </a:prstGeom>
        </p:spPr>
        <p:txBody>
          <a:bodyPr/>
          <a:lstStyle>
            <a:lvl1pPr>
              <a:defRPr>
                <a:solidFill>
                  <a:schemeClr val="tx1"/>
                </a:solidFill>
              </a:defRPr>
            </a:lvl1pPr>
          </a:lstStyle>
          <a:p>
            <a:pPr defTabSz="914367"/>
            <a:fld id="{20CE17AF-4091-48A7-8681-C3B1BE5CA3B0}" type="datetime1">
              <a:rPr lang="en-GB" sz="1765" smtClean="0">
                <a:solidFill>
                  <a:srgbClr val="525051"/>
                </a:solidFill>
              </a:rPr>
              <a:pPr defTabSz="914367"/>
              <a:t>30/11/2018</a:t>
            </a:fld>
            <a:endParaRPr lang="en-GB" sz="1765" dirty="0">
              <a:solidFill>
                <a:srgbClr val="525051"/>
              </a:solidFill>
            </a:endParaRPr>
          </a:p>
        </p:txBody>
      </p:sp>
      <p:sp>
        <p:nvSpPr>
          <p:cNvPr id="9" name="Footer Placeholder 8"/>
          <p:cNvSpPr>
            <a:spLocks noGrp="1"/>
          </p:cNvSpPr>
          <p:nvPr>
            <p:ph type="ftr" sz="quarter" idx="14"/>
          </p:nvPr>
        </p:nvSpPr>
        <p:spPr>
          <a:xfrm>
            <a:off x="3125014" y="6406271"/>
            <a:ext cx="5891938"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10" name="Slide Number Placeholder 9"/>
          <p:cNvSpPr>
            <a:spLocks noGrp="1"/>
          </p:cNvSpPr>
          <p:nvPr>
            <p:ph type="sldNum" sz="quarter" idx="15"/>
          </p:nvPr>
        </p:nvSpPr>
        <p:spPr>
          <a:xfrm>
            <a:off x="9537009" y="6406271"/>
            <a:ext cx="2134156" cy="273844"/>
          </a:xfrm>
          <a:prstGeom prst="rect">
            <a:avLst/>
          </a:prstGeom>
        </p:spPr>
        <p:txBody>
          <a:bodyPr/>
          <a:lstStyle>
            <a:lvl1pPr>
              <a:defRPr>
                <a:solidFill>
                  <a:schemeClr val="tx1"/>
                </a:solidFill>
              </a:defRPr>
            </a:lvl1pPr>
          </a:lstStyle>
          <a:p>
            <a:pPr defTabSz="914367"/>
            <a:fld id="{66F9B19E-23E9-4120-A06C-57F6EDB783B3}" type="slidenum">
              <a:rPr lang="en-GB" sz="1765" smtClean="0">
                <a:solidFill>
                  <a:srgbClr val="525051"/>
                </a:solidFill>
              </a:rPr>
              <a:pPr defTabSz="914367"/>
              <a:t>‹#›</a:t>
            </a:fld>
            <a:endParaRPr lang="en-GB" sz="1765">
              <a:solidFill>
                <a:srgbClr val="52505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320" y="509826"/>
            <a:ext cx="2538329" cy="240001"/>
          </a:xfrm>
          <a:prstGeom prst="rect">
            <a:avLst/>
          </a:prstGeom>
        </p:spPr>
      </p:pic>
    </p:spTree>
    <p:extLst>
      <p:ext uri="{BB962C8B-B14F-4D97-AF65-F5344CB8AC3E}">
        <p14:creationId xmlns:p14="http://schemas.microsoft.com/office/powerpoint/2010/main" val="18674973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7"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6" y="6042781"/>
            <a:ext cx="1611036" cy="345156"/>
          </a:xfrm>
          <a:prstGeom prst="rect">
            <a:avLst/>
          </a:prstGeom>
        </p:spPr>
      </p:pic>
    </p:spTree>
    <p:extLst>
      <p:ext uri="{BB962C8B-B14F-4D97-AF65-F5344CB8AC3E}">
        <p14:creationId xmlns:p14="http://schemas.microsoft.com/office/powerpoint/2010/main" val="2669255569"/>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16">
          <p15:clr>
            <a:srgbClr val="C35EA4"/>
          </p15:clr>
        </p15:guide>
        <p15:guide id="3" pos="5659">
          <p15:clr>
            <a:srgbClr val="C35EA4"/>
          </p15:clr>
        </p15:guide>
        <p15:guide id="4" orient="horz" pos="410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8475329"/>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
        <p:nvSpPr>
          <p:cNvPr id="16" name="Freeform 5"/>
          <p:cNvSpPr>
            <a:spLocks noEditPoints="1"/>
          </p:cNvSpPr>
          <p:nvPr userDrawn="1"/>
        </p:nvSpPr>
        <p:spPr bwMode="auto">
          <a:xfrm>
            <a:off x="4751367"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5"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856284749"/>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16">
          <p15:clr>
            <a:srgbClr val="C35EA4"/>
          </p15:clr>
        </p15:guide>
        <p15:guide id="3" pos="5659">
          <p15:clr>
            <a:srgbClr val="C35EA4"/>
          </p15:clr>
        </p15:guide>
        <p15:guide id="4" orient="horz" pos="4104">
          <p15:clr>
            <a:srgbClr val="C35E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7" y="3987037"/>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41"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41"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41"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8"/>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Tree>
    <p:extLst>
      <p:ext uri="{BB962C8B-B14F-4D97-AF65-F5344CB8AC3E}">
        <p14:creationId xmlns:p14="http://schemas.microsoft.com/office/powerpoint/2010/main" val="727654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2" y="4"/>
            <a:ext cx="12192000" cy="6858000"/>
          </a:xfrm>
          <a:prstGeom prst="rect">
            <a:avLst/>
          </a:prstGeom>
        </p:spPr>
      </p:pic>
      <p:sp>
        <p:nvSpPr>
          <p:cNvPr id="16" name="Text Placeholder 4"/>
          <p:cNvSpPr>
            <a:spLocks noGrp="1"/>
          </p:cNvSpPr>
          <p:nvPr>
            <p:ph type="body" sz="quarter" idx="12" hasCustomPrompt="1"/>
          </p:nvPr>
        </p:nvSpPr>
        <p:spPr bwMode="white">
          <a:xfrm>
            <a:off x="269241"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40" y="2215665"/>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31"/>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2" y="6251580"/>
            <a:ext cx="1293277" cy="275938"/>
          </a:xfrm>
          <a:prstGeom prst="rect">
            <a:avLst/>
          </a:prstGeom>
        </p:spPr>
      </p:pic>
    </p:spTree>
    <p:extLst>
      <p:ext uri="{BB962C8B-B14F-4D97-AF65-F5344CB8AC3E}">
        <p14:creationId xmlns:p14="http://schemas.microsoft.com/office/powerpoint/2010/main" val="1619115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1" y="0"/>
            <a:ext cx="12305167" cy="6858000"/>
          </a:xfrm>
          <a:prstGeom prst="rect">
            <a:avLst/>
          </a:prstGeom>
        </p:spPr>
      </p:pic>
      <p:pic>
        <p:nvPicPr>
          <p:cNvPr id="10" name="Picture 9"/>
          <p:cNvPicPr>
            <a:picLocks noChangeAspect="1"/>
          </p:cNvPicPr>
          <p:nvPr userDrawn="1"/>
        </p:nvPicPr>
        <p:blipFill>
          <a:blip r:embed="rId3"/>
          <a:stretch>
            <a:fillRect/>
          </a:stretch>
        </p:blipFill>
        <p:spPr>
          <a:xfrm>
            <a:off x="231480" y="225831"/>
            <a:ext cx="1957478" cy="1954386"/>
          </a:xfrm>
          <a:prstGeom prst="rect">
            <a:avLst/>
          </a:prstGeom>
        </p:spPr>
      </p:pic>
      <p:sp>
        <p:nvSpPr>
          <p:cNvPr id="5" name="Text Placeholder 4"/>
          <p:cNvSpPr>
            <a:spLocks noGrp="1"/>
          </p:cNvSpPr>
          <p:nvPr>
            <p:ph type="body" sz="quarter" idx="12" hasCustomPrompt="1"/>
          </p:nvPr>
        </p:nvSpPr>
        <p:spPr bwMode="white">
          <a:xfrm>
            <a:off x="271104" y="4155896"/>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5" y="2215666"/>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8" y="6167174"/>
            <a:ext cx="1293277" cy="275938"/>
          </a:xfrm>
          <a:prstGeom prst="rect">
            <a:avLst/>
          </a:prstGeom>
        </p:spPr>
      </p:pic>
    </p:spTree>
    <p:extLst>
      <p:ext uri="{BB962C8B-B14F-4D97-AF65-F5344CB8AC3E}">
        <p14:creationId xmlns:p14="http://schemas.microsoft.com/office/powerpoint/2010/main" val="1767232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41"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5" y="4458017"/>
            <a:ext cx="8962383"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6"/>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6" y="470072"/>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8"/>
            <a:ext cx="1798278" cy="1798533"/>
          </a:xfrm>
          <a:prstGeom prst="rect">
            <a:avLst/>
          </a:prstGeom>
        </p:spPr>
      </p:pic>
    </p:spTree>
    <p:extLst>
      <p:ext uri="{BB962C8B-B14F-4D97-AF65-F5344CB8AC3E}">
        <p14:creationId xmlns:p14="http://schemas.microsoft.com/office/powerpoint/2010/main" val="1137933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2" y="476922"/>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2" y="1182567"/>
            <a:ext cx="7221283" cy="3598324"/>
          </a:xfrm>
          <a:prstGeom prst="rect">
            <a:avLst/>
          </a:prstGeom>
          <a:solidFill>
            <a:srgbClr val="90FF00"/>
          </a:solidFill>
        </p:spPr>
      </p:pic>
      <p:sp>
        <p:nvSpPr>
          <p:cNvPr id="8" name="Title 1"/>
          <p:cNvSpPr>
            <a:spLocks noGrp="1"/>
          </p:cNvSpPr>
          <p:nvPr>
            <p:ph type="title" hasCustomPrompt="1"/>
          </p:nvPr>
        </p:nvSpPr>
        <p:spPr>
          <a:xfrm>
            <a:off x="269241" y="1187649"/>
            <a:ext cx="7171398"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639423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2" y="0"/>
            <a:ext cx="12192000" cy="6858001"/>
          </a:xfrm>
          <a:prstGeom prst="rect">
            <a:avLst/>
          </a:prstGeom>
        </p:spPr>
      </p:pic>
      <p:sp>
        <p:nvSpPr>
          <p:cNvPr id="5" name="Rectangle 4"/>
          <p:cNvSpPr/>
          <p:nvPr userDrawn="1"/>
        </p:nvSpPr>
        <p:spPr bwMode="auto">
          <a:xfrm>
            <a:off x="269241" y="1186356"/>
            <a:ext cx="7171398"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3"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920306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4919617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2665714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7832780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4550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1931322"/>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5594859"/>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193132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695560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5"/>
            <a:ext cx="11653523" cy="1931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347115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31322"/>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378873"/>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80"/>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80"/>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4059326"/>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80"/>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16504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80"/>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80"/>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618281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80"/>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80"/>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4333501"/>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07457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6380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903027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5473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008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666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3"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1" y="1192416"/>
            <a:ext cx="11653522" cy="189058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846450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981893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3" y="2461254"/>
            <a:ext cx="9634305" cy="997196"/>
          </a:xfrm>
        </p:spPr>
        <p:txBody>
          <a:bodyPr anchor="b" anchorCtr="0"/>
          <a:lstStyle>
            <a:lvl1pPr>
              <a:defRPr sz="7198" spc="-151"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1" y="3777537"/>
            <a:ext cx="9660192" cy="498598"/>
          </a:xfrm>
        </p:spPr>
        <p:txBody>
          <a:bodyPr>
            <a:noAutofit/>
          </a:bodyPr>
          <a:lstStyle>
            <a:lvl1pPr marL="0" indent="0">
              <a:spcBef>
                <a:spcPts val="0"/>
              </a:spcBef>
              <a:buNone/>
              <a:defRPr spc="-71"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1" y="6406271"/>
            <a:ext cx="2134156"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9" name="Footer Placeholder 8"/>
          <p:cNvSpPr>
            <a:spLocks noGrp="1"/>
          </p:cNvSpPr>
          <p:nvPr>
            <p:ph type="ftr" sz="quarter" idx="14"/>
          </p:nvPr>
        </p:nvSpPr>
        <p:spPr>
          <a:xfrm>
            <a:off x="3125014" y="6406271"/>
            <a:ext cx="5891938"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10" name="Slide Number Placeholder 9"/>
          <p:cNvSpPr>
            <a:spLocks noGrp="1"/>
          </p:cNvSpPr>
          <p:nvPr>
            <p:ph type="sldNum" sz="quarter" idx="15"/>
          </p:nvPr>
        </p:nvSpPr>
        <p:spPr>
          <a:xfrm>
            <a:off x="9537009" y="6406271"/>
            <a:ext cx="2134156" cy="273844"/>
          </a:xfrm>
          <a:prstGeom prst="rect">
            <a:avLst/>
          </a:prstGeom>
        </p:spPr>
        <p:txBody>
          <a:bodyPr/>
          <a:lstStyle>
            <a:lvl1pPr>
              <a:defRPr>
                <a:solidFill>
                  <a:schemeClr val="tx1"/>
                </a:solidFill>
              </a:defRPr>
            </a:lvl1pPr>
          </a:lstStyle>
          <a:p>
            <a:pPr defTabSz="914367"/>
            <a:fld id="{66F9B19E-23E9-4120-A06C-57F6EDB783B3}" type="slidenum">
              <a:rPr lang="en-GB" sz="1765" smtClean="0">
                <a:solidFill>
                  <a:srgbClr val="525051"/>
                </a:solidFill>
              </a:rPr>
              <a:pPr defTabSz="914367"/>
              <a:t>‹#›</a:t>
            </a:fld>
            <a:endParaRPr lang="en-GB" sz="1765">
              <a:solidFill>
                <a:srgbClr val="525051"/>
              </a:solidFill>
            </a:endParaRPr>
          </a:p>
        </p:txBody>
      </p:sp>
    </p:spTree>
    <p:extLst>
      <p:ext uri="{BB962C8B-B14F-4D97-AF65-F5344CB8AC3E}">
        <p14:creationId xmlns:p14="http://schemas.microsoft.com/office/powerpoint/2010/main" val="554273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6"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4" y="6042779"/>
            <a:ext cx="1611036" cy="345156"/>
          </a:xfrm>
          <a:prstGeom prst="rect">
            <a:avLst/>
          </a:prstGeom>
        </p:spPr>
      </p:pic>
    </p:spTree>
    <p:extLst>
      <p:ext uri="{BB962C8B-B14F-4D97-AF65-F5344CB8AC3E}">
        <p14:creationId xmlns:p14="http://schemas.microsoft.com/office/powerpoint/2010/main" val="103398355"/>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16">
          <p15:clr>
            <a:srgbClr val="C35EA4"/>
          </p15:clr>
        </p15:guide>
        <p15:guide id="3" pos="5659">
          <p15:clr>
            <a:srgbClr val="C35EA4"/>
          </p15:clr>
        </p15:guide>
        <p15:guide id="4" orient="horz" pos="4104">
          <p15:clr>
            <a:srgbClr val="C35EA4"/>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
        <p:nvSpPr>
          <p:cNvPr id="16" name="Freeform 5"/>
          <p:cNvSpPr>
            <a:spLocks noEditPoints="1"/>
          </p:cNvSpPr>
          <p:nvPr userDrawn="1"/>
        </p:nvSpPr>
        <p:spPr bwMode="auto">
          <a:xfrm>
            <a:off x="4751365"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5"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915759455"/>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16">
          <p15:clr>
            <a:srgbClr val="C35EA4"/>
          </p15:clr>
        </p15:guide>
        <p15:guide id="3" pos="5659">
          <p15:clr>
            <a:srgbClr val="C35EA4"/>
          </p15:clr>
        </p15:guide>
        <p15:guide id="4" orient="horz" pos="4104">
          <p15:clr>
            <a:srgbClr val="C35EA4"/>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6" y="3987035"/>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40"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40"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40"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6"/>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Tree>
    <p:extLst>
      <p:ext uri="{BB962C8B-B14F-4D97-AF65-F5344CB8AC3E}">
        <p14:creationId xmlns:p14="http://schemas.microsoft.com/office/powerpoint/2010/main" val="3079510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1" y="2"/>
            <a:ext cx="12192000" cy="6858000"/>
          </a:xfrm>
          <a:prstGeom prst="rect">
            <a:avLst/>
          </a:prstGeom>
        </p:spPr>
      </p:pic>
      <p:sp>
        <p:nvSpPr>
          <p:cNvPr id="16" name="Text Placeholder 4"/>
          <p:cNvSpPr>
            <a:spLocks noGrp="1"/>
          </p:cNvSpPr>
          <p:nvPr>
            <p:ph type="body" sz="quarter" idx="12" hasCustomPrompt="1"/>
          </p:nvPr>
        </p:nvSpPr>
        <p:spPr bwMode="white">
          <a:xfrm>
            <a:off x="269240"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40" y="2215664"/>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9"/>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1" y="6251578"/>
            <a:ext cx="1293277" cy="275938"/>
          </a:xfrm>
          <a:prstGeom prst="rect">
            <a:avLst/>
          </a:prstGeom>
        </p:spPr>
      </p:pic>
    </p:spTree>
    <p:extLst>
      <p:ext uri="{BB962C8B-B14F-4D97-AF65-F5344CB8AC3E}">
        <p14:creationId xmlns:p14="http://schemas.microsoft.com/office/powerpoint/2010/main" val="1373128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6274352"/>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1" y="0"/>
            <a:ext cx="12305167" cy="6858000"/>
          </a:xfrm>
          <a:prstGeom prst="rect">
            <a:avLst/>
          </a:prstGeom>
        </p:spPr>
      </p:pic>
      <p:pic>
        <p:nvPicPr>
          <p:cNvPr id="10" name="Picture 9"/>
          <p:cNvPicPr>
            <a:picLocks noChangeAspect="1"/>
          </p:cNvPicPr>
          <p:nvPr userDrawn="1"/>
        </p:nvPicPr>
        <p:blipFill>
          <a:blip r:embed="rId3"/>
          <a:stretch>
            <a:fillRect/>
          </a:stretch>
        </p:blipFill>
        <p:spPr>
          <a:xfrm>
            <a:off x="231480" y="225829"/>
            <a:ext cx="1957478" cy="1954386"/>
          </a:xfrm>
          <a:prstGeom prst="rect">
            <a:avLst/>
          </a:prstGeom>
        </p:spPr>
      </p:pic>
      <p:sp>
        <p:nvSpPr>
          <p:cNvPr id="5" name="Text Placeholder 4"/>
          <p:cNvSpPr>
            <a:spLocks noGrp="1"/>
          </p:cNvSpPr>
          <p:nvPr>
            <p:ph type="body" sz="quarter" idx="12" hasCustomPrompt="1"/>
          </p:nvPr>
        </p:nvSpPr>
        <p:spPr bwMode="white">
          <a:xfrm>
            <a:off x="271104" y="4155894"/>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4"/>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7" y="6167172"/>
            <a:ext cx="1293277" cy="275938"/>
          </a:xfrm>
          <a:prstGeom prst="rect">
            <a:avLst/>
          </a:prstGeom>
        </p:spPr>
      </p:pic>
    </p:spTree>
    <p:extLst>
      <p:ext uri="{BB962C8B-B14F-4D97-AF65-F5344CB8AC3E}">
        <p14:creationId xmlns:p14="http://schemas.microsoft.com/office/powerpoint/2010/main" val="827967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40"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5" y="4458017"/>
            <a:ext cx="8962383"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4"/>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4" y="470070"/>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6"/>
            <a:ext cx="1798278" cy="1798533"/>
          </a:xfrm>
          <a:prstGeom prst="rect">
            <a:avLst/>
          </a:prstGeom>
        </p:spPr>
      </p:pic>
    </p:spTree>
    <p:extLst>
      <p:ext uri="{BB962C8B-B14F-4D97-AF65-F5344CB8AC3E}">
        <p14:creationId xmlns:p14="http://schemas.microsoft.com/office/powerpoint/2010/main" val="993241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16">
          <p15:clr>
            <a:srgbClr val="C35EA4"/>
          </p15:clr>
        </p15:guide>
        <p15:guide id="4" pos="5659">
          <p15:clr>
            <a:srgbClr val="C35EA4"/>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1" y="476920"/>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1" y="1182566"/>
            <a:ext cx="7221283" cy="3598324"/>
          </a:xfrm>
          <a:prstGeom prst="rect">
            <a:avLst/>
          </a:prstGeom>
          <a:solidFill>
            <a:srgbClr val="90FF00"/>
          </a:solidFill>
        </p:spPr>
      </p:pic>
      <p:sp>
        <p:nvSpPr>
          <p:cNvPr id="8" name="Title 1"/>
          <p:cNvSpPr>
            <a:spLocks noGrp="1"/>
          </p:cNvSpPr>
          <p:nvPr>
            <p:ph type="title" hasCustomPrompt="1"/>
          </p:nvPr>
        </p:nvSpPr>
        <p:spPr>
          <a:xfrm>
            <a:off x="269240" y="1187647"/>
            <a:ext cx="7171398"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2186895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1" y="0"/>
            <a:ext cx="12192000" cy="6858001"/>
          </a:xfrm>
          <a:prstGeom prst="rect">
            <a:avLst/>
          </a:prstGeom>
        </p:spPr>
      </p:pic>
      <p:sp>
        <p:nvSpPr>
          <p:cNvPr id="5" name="Rectangle 4"/>
          <p:cNvSpPr/>
          <p:nvPr userDrawn="1"/>
        </p:nvSpPr>
        <p:spPr bwMode="auto">
          <a:xfrm>
            <a:off x="269240" y="1186356"/>
            <a:ext cx="7171398"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1"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928375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0428193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831662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9540865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1931322"/>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0314979"/>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193132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8327734"/>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5"/>
            <a:ext cx="11653523" cy="1931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80747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7921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31322"/>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9568887"/>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0835787"/>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7479567"/>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8502286"/>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8147708"/>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7197858"/>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222088"/>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657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0694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3146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825336"/>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0" y="1192416"/>
            <a:ext cx="11653522" cy="189058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754455"/>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107913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367"/>
            <a:fld id="{1D8BD707-D9CF-40AE-B4C6-C98DA3205C09}" type="datetimeFigureOut">
              <a:rPr lang="en-US" sz="1200" smtClean="0">
                <a:solidFill>
                  <a:prstClr val="black">
                    <a:tint val="75000"/>
                  </a:prstClr>
                </a:solidFill>
                <a:latin typeface="Calibri"/>
              </a:rPr>
              <a:pPr defTabSz="914367"/>
              <a:t>11/30/18</a:t>
            </a:fld>
            <a:endParaRPr lang="en-US" sz="1200">
              <a:solidFill>
                <a:prstClr val="black">
                  <a:tint val="75000"/>
                </a:prstClr>
              </a:solidFill>
              <a:latin typeface="Calibri"/>
            </a:endParaRPr>
          </a:p>
        </p:txBody>
      </p:sp>
      <p:sp>
        <p:nvSpPr>
          <p:cNvPr id="6" name="Footer Placeholder 5"/>
          <p:cNvSpPr>
            <a:spLocks noGrp="1"/>
          </p:cNvSpPr>
          <p:nvPr>
            <p:ph type="ftr" sz="quarter" idx="11"/>
          </p:nvPr>
        </p:nvSpPr>
        <p:spPr>
          <a:xfrm>
            <a:off x="4165600" y="6356351"/>
            <a:ext cx="3860801" cy="365125"/>
          </a:xfrm>
          <a:prstGeom prst="rect">
            <a:avLst/>
          </a:prstGeom>
        </p:spPr>
        <p:txBody>
          <a:bodyPr/>
          <a:lstStyle/>
          <a:p>
            <a:pPr algn="ctr" defTabSz="914367"/>
            <a:endParaRPr lang="en-US" sz="12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lgn="r" defTabSz="914367"/>
            <a:fld id="{B6F15528-21DE-4FAA-801E-634DDDAF4B2B}" type="slidenum">
              <a:rPr lang="en-US" sz="1200" smtClean="0">
                <a:solidFill>
                  <a:prstClr val="black">
                    <a:tint val="75000"/>
                  </a:prstClr>
                </a:solidFill>
                <a:latin typeface="Calibri"/>
              </a:rPr>
              <a:pPr algn="r" defTabSz="914367"/>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27975153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3" y="2461254"/>
            <a:ext cx="9634305" cy="997196"/>
          </a:xfrm>
        </p:spPr>
        <p:txBody>
          <a:bodyPr anchor="b" anchorCtr="0"/>
          <a:lstStyle>
            <a:lvl1pPr>
              <a:defRPr sz="7198" spc="-151"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1" y="3777537"/>
            <a:ext cx="9660192" cy="498598"/>
          </a:xfrm>
        </p:spPr>
        <p:txBody>
          <a:bodyPr>
            <a:noAutofit/>
          </a:bodyPr>
          <a:lstStyle>
            <a:lvl1pPr marL="0" indent="0">
              <a:spcBef>
                <a:spcPts val="0"/>
              </a:spcBef>
              <a:buNone/>
              <a:defRPr spc="-71"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1" y="6406271"/>
            <a:ext cx="2134156" cy="273844"/>
          </a:xfrm>
          <a:prstGeom prst="rect">
            <a:avLst/>
          </a:prstGeom>
        </p:spPr>
        <p:txBody>
          <a:bodyPr/>
          <a:lstStyle>
            <a:lvl1pPr>
              <a:defRPr>
                <a:solidFill>
                  <a:schemeClr val="tx1"/>
                </a:solidFill>
              </a:defRPr>
            </a:lvl1pPr>
          </a:lstStyle>
          <a:p>
            <a:pPr defTabSz="914367"/>
            <a:fld id="{20CE17AF-4091-48A7-8681-C3B1BE5CA3B0}" type="datetime1">
              <a:rPr lang="en-GB" sz="1765" smtClean="0">
                <a:solidFill>
                  <a:srgbClr val="525051"/>
                </a:solidFill>
              </a:rPr>
              <a:pPr defTabSz="914367"/>
              <a:t>30/11/2018</a:t>
            </a:fld>
            <a:endParaRPr lang="en-GB" sz="1765" dirty="0">
              <a:solidFill>
                <a:srgbClr val="525051"/>
              </a:solidFill>
            </a:endParaRPr>
          </a:p>
        </p:txBody>
      </p:sp>
      <p:sp>
        <p:nvSpPr>
          <p:cNvPr id="9" name="Footer Placeholder 8"/>
          <p:cNvSpPr>
            <a:spLocks noGrp="1"/>
          </p:cNvSpPr>
          <p:nvPr>
            <p:ph type="ftr" sz="quarter" idx="14"/>
          </p:nvPr>
        </p:nvSpPr>
        <p:spPr>
          <a:xfrm>
            <a:off x="3125014" y="6406271"/>
            <a:ext cx="5891938"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10" name="Slide Number Placeholder 9"/>
          <p:cNvSpPr>
            <a:spLocks noGrp="1"/>
          </p:cNvSpPr>
          <p:nvPr>
            <p:ph type="sldNum" sz="quarter" idx="15"/>
          </p:nvPr>
        </p:nvSpPr>
        <p:spPr>
          <a:xfrm>
            <a:off x="9537009" y="6406271"/>
            <a:ext cx="2134156" cy="273844"/>
          </a:xfrm>
          <a:prstGeom prst="rect">
            <a:avLst/>
          </a:prstGeom>
        </p:spPr>
        <p:txBody>
          <a:bodyPr/>
          <a:lstStyle>
            <a:lvl1pPr>
              <a:defRPr>
                <a:solidFill>
                  <a:schemeClr val="tx1"/>
                </a:solidFill>
              </a:defRPr>
            </a:lvl1pPr>
          </a:lstStyle>
          <a:p>
            <a:pPr defTabSz="914367"/>
            <a:fld id="{66F9B19E-23E9-4120-A06C-57F6EDB783B3}" type="slidenum">
              <a:rPr lang="en-GB" sz="1765" smtClean="0">
                <a:solidFill>
                  <a:srgbClr val="525051"/>
                </a:solidFill>
              </a:rPr>
              <a:pPr defTabSz="914367"/>
              <a:t>‹#›</a:t>
            </a:fld>
            <a:endParaRPr lang="en-GB" sz="1765">
              <a:solidFill>
                <a:srgbClr val="525051"/>
              </a:solidFill>
            </a:endParaRPr>
          </a:p>
        </p:txBody>
      </p:sp>
    </p:spTree>
    <p:extLst>
      <p:ext uri="{BB962C8B-B14F-4D97-AF65-F5344CB8AC3E}">
        <p14:creationId xmlns:p14="http://schemas.microsoft.com/office/powerpoint/2010/main" val="2498495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7833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8062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5594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7002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3099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21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
        <p:nvSpPr>
          <p:cNvPr id="16" name="Freeform 5"/>
          <p:cNvSpPr>
            <a:spLocks noEditPoints="1"/>
          </p:cNvSpPr>
          <p:nvPr userDrawn="1"/>
        </p:nvSpPr>
        <p:spPr bwMode="auto">
          <a:xfrm>
            <a:off x="4751364"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defTabSz="914367"/>
            <a:endParaRPr lang="en-US" sz="1765">
              <a:solidFill>
                <a:srgbClr val="525051"/>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6"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906858289"/>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4977246"/>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120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7328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8804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8589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7572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6229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1318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6173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endParaRPr lang="en-US" dirty="0">
              <a:solidFill>
                <a:prstClr val="black"/>
              </a:solidFill>
            </a:endParaRPr>
          </a:p>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942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endParaRPr lang="en-US" dirty="0">
              <a:solidFill>
                <a:prstClr val="black"/>
              </a:solidFill>
            </a:endParaRPr>
          </a:p>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998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328978"/>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gn="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609600" y="1616075"/>
            <a:ext cx="10972800" cy="456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9666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6498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8691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8700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8442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4444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4"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3" y="6042777"/>
            <a:ext cx="1611036" cy="345156"/>
          </a:xfrm>
          <a:prstGeom prst="rect">
            <a:avLst/>
          </a:prstGeom>
        </p:spPr>
      </p:pic>
    </p:spTree>
    <p:extLst>
      <p:ext uri="{BB962C8B-B14F-4D97-AF65-F5344CB8AC3E}">
        <p14:creationId xmlns:p14="http://schemas.microsoft.com/office/powerpoint/2010/main" val="3688987605"/>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
        <p:nvSpPr>
          <p:cNvPr id="16" name="Freeform 5"/>
          <p:cNvSpPr>
            <a:spLocks noEditPoints="1"/>
          </p:cNvSpPr>
          <p:nvPr userDrawn="1"/>
        </p:nvSpPr>
        <p:spPr bwMode="auto">
          <a:xfrm>
            <a:off x="4751364"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6"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4076918249"/>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5" y="3987033"/>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39"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39"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39"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4"/>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Tree>
    <p:extLst>
      <p:ext uri="{BB962C8B-B14F-4D97-AF65-F5344CB8AC3E}">
        <p14:creationId xmlns:p14="http://schemas.microsoft.com/office/powerpoint/2010/main" val="2197635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12192000" cy="6858000"/>
          </a:xfrm>
          <a:prstGeom prst="rect">
            <a:avLst/>
          </a:prstGeom>
        </p:spPr>
      </p:pic>
      <p:sp>
        <p:nvSpPr>
          <p:cNvPr id="16" name="Text Placeholder 4"/>
          <p:cNvSpPr>
            <a:spLocks noGrp="1"/>
          </p:cNvSpPr>
          <p:nvPr>
            <p:ph type="body" sz="quarter" idx="12" hasCustomPrompt="1"/>
          </p:nvPr>
        </p:nvSpPr>
        <p:spPr bwMode="white">
          <a:xfrm>
            <a:off x="269239"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39" y="2215662"/>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7"/>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0" y="6251576"/>
            <a:ext cx="1293277" cy="275938"/>
          </a:xfrm>
          <a:prstGeom prst="rect">
            <a:avLst/>
          </a:prstGeom>
        </p:spPr>
      </p:pic>
    </p:spTree>
    <p:extLst>
      <p:ext uri="{BB962C8B-B14F-4D97-AF65-F5344CB8AC3E}">
        <p14:creationId xmlns:p14="http://schemas.microsoft.com/office/powerpoint/2010/main" val="242684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7461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3" y="0"/>
            <a:ext cx="12305168" cy="6858000"/>
          </a:xfrm>
          <a:prstGeom prst="rect">
            <a:avLst/>
          </a:prstGeom>
        </p:spPr>
      </p:pic>
      <p:pic>
        <p:nvPicPr>
          <p:cNvPr id="10" name="Picture 9"/>
          <p:cNvPicPr>
            <a:picLocks noChangeAspect="1"/>
          </p:cNvPicPr>
          <p:nvPr userDrawn="1"/>
        </p:nvPicPr>
        <p:blipFill>
          <a:blip r:embed="rId3"/>
          <a:stretch>
            <a:fillRect/>
          </a:stretch>
        </p:blipFill>
        <p:spPr>
          <a:xfrm>
            <a:off x="231480" y="225827"/>
            <a:ext cx="1957478" cy="1954386"/>
          </a:xfrm>
          <a:prstGeom prst="rect">
            <a:avLst/>
          </a:prstGeom>
        </p:spPr>
      </p:pic>
      <p:sp>
        <p:nvSpPr>
          <p:cNvPr id="5" name="Text Placeholder 4"/>
          <p:cNvSpPr>
            <a:spLocks noGrp="1"/>
          </p:cNvSpPr>
          <p:nvPr>
            <p:ph type="body" sz="quarter" idx="12" hasCustomPrompt="1"/>
          </p:nvPr>
        </p:nvSpPr>
        <p:spPr bwMode="white">
          <a:xfrm>
            <a:off x="271104" y="4155892"/>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2"/>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6" y="6167170"/>
            <a:ext cx="1293277" cy="275938"/>
          </a:xfrm>
          <a:prstGeom prst="rect">
            <a:avLst/>
          </a:prstGeom>
        </p:spPr>
      </p:pic>
    </p:spTree>
    <p:extLst>
      <p:ext uri="{BB962C8B-B14F-4D97-AF65-F5344CB8AC3E}">
        <p14:creationId xmlns:p14="http://schemas.microsoft.com/office/powerpoint/2010/main" val="885819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39"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4" y="4458017"/>
            <a:ext cx="8962384"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2"/>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3" y="470068"/>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4"/>
            <a:ext cx="1798278" cy="1798533"/>
          </a:xfrm>
          <a:prstGeom prst="rect">
            <a:avLst/>
          </a:prstGeom>
        </p:spPr>
      </p:pic>
    </p:spTree>
    <p:extLst>
      <p:ext uri="{BB962C8B-B14F-4D97-AF65-F5344CB8AC3E}">
        <p14:creationId xmlns:p14="http://schemas.microsoft.com/office/powerpoint/2010/main" val="2362011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0" y="1182564"/>
            <a:ext cx="7221283" cy="3598324"/>
          </a:xfrm>
          <a:prstGeom prst="rect">
            <a:avLst/>
          </a:prstGeom>
          <a:solidFill>
            <a:srgbClr val="90FF00"/>
          </a:solidFill>
        </p:spPr>
      </p:pic>
      <p:sp>
        <p:nvSpPr>
          <p:cNvPr id="8" name="Title 1"/>
          <p:cNvSpPr>
            <a:spLocks noGrp="1"/>
          </p:cNvSpPr>
          <p:nvPr>
            <p:ph type="title" hasCustomPrompt="1"/>
          </p:nvPr>
        </p:nvSpPr>
        <p:spPr>
          <a:xfrm>
            <a:off x="269239" y="1187645"/>
            <a:ext cx="7171399"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1101626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12192000" cy="6858001"/>
          </a:xfrm>
          <a:prstGeom prst="rect">
            <a:avLst/>
          </a:prstGeom>
        </p:spPr>
      </p:pic>
      <p:sp>
        <p:nvSpPr>
          <p:cNvPr id="5" name="Rectangle 4"/>
          <p:cNvSpPr/>
          <p:nvPr userDrawn="1"/>
        </p:nvSpPr>
        <p:spPr bwMode="auto">
          <a:xfrm>
            <a:off x="269239"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0"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288499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178645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4078898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2030260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1216249"/>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220679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76954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133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8418061"/>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575884"/>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1190960"/>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951230"/>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529112"/>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699370"/>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41570"/>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4419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4292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3919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560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5977142"/>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41562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6140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855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56883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endParaRPr lang="en-US" dirty="0">
              <a:solidFill>
                <a:prstClr val="black"/>
              </a:solidFill>
            </a:endParaRPr>
          </a:p>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750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endParaRPr lang="en-US" dirty="0">
              <a:solidFill>
                <a:prstClr val="black"/>
              </a:solidFill>
            </a:endParaRPr>
          </a:p>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26524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gn="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609600" y="1616075"/>
            <a:ext cx="10972800" cy="456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6585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3357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012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771148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0632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09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8184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28E91D-A83A-41C6-AD58-EDEA65E727F2}" type="datetimeFigureOut">
              <a:rPr lang="en-US" smtClean="0"/>
              <a:t>11/30/18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10152763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28E91D-A83A-41C6-AD58-EDEA65E727F2}"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3158823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8E91D-A83A-41C6-AD58-EDEA65E727F2}"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3962768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28E91D-A83A-41C6-AD58-EDEA65E727F2}"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140287332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28E91D-A83A-41C6-AD58-EDEA65E727F2}"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5118521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28E91D-A83A-41C6-AD58-EDEA65E727F2}" type="datetimeFigureOut">
              <a:rPr lang="en-US" smtClean="0"/>
              <a:t>11/30/18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4871677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28E91D-A83A-41C6-AD58-EDEA65E727F2}" type="datetimeFigureOut">
              <a:rPr lang="en-US" smtClean="0"/>
              <a:t>11/30/18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306809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014685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8E91D-A83A-41C6-AD58-EDEA65E727F2}" type="datetimeFigureOut">
              <a:rPr lang="en-US" smtClean="0"/>
              <a:t>11/30/18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6914607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8E91D-A83A-41C6-AD58-EDEA65E727F2}"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28562176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8E91D-A83A-41C6-AD58-EDEA65E727F2}"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37491026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8E91D-A83A-41C6-AD58-EDEA65E727F2}"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1900889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8E91D-A83A-41C6-AD58-EDEA65E727F2}"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5C000-D865-4356-B2B0-43BE11F0F251}" type="slidenum">
              <a:rPr lang="en-US" smtClean="0"/>
              <a:t>‹#›</a:t>
            </a:fld>
            <a:endParaRPr lang="en-US"/>
          </a:p>
        </p:txBody>
      </p:sp>
    </p:spTree>
    <p:extLst>
      <p:ext uri="{BB962C8B-B14F-4D97-AF65-F5344CB8AC3E}">
        <p14:creationId xmlns:p14="http://schemas.microsoft.com/office/powerpoint/2010/main" val="128080402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gn="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7" name="Text Placeholder 6"/>
          <p:cNvSpPr>
            <a:spLocks noGrp="1"/>
          </p:cNvSpPr>
          <p:nvPr>
            <p:ph type="body" sz="quarter" idx="13"/>
          </p:nvPr>
        </p:nvSpPr>
        <p:spPr>
          <a:xfrm>
            <a:off x="609600" y="1616075"/>
            <a:ext cx="10972800" cy="456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54202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4363533"/>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DEBF9-D6A7-E143-A6ED-B6C467B88741}"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982C2-E7EE-BA4C-8D49-3D66638504BB}" type="slidenum">
              <a:rPr lang="en-US" smtClean="0"/>
              <a:t>‹#›</a:t>
            </a:fld>
            <a:endParaRPr lang="en-US"/>
          </a:p>
        </p:txBody>
      </p:sp>
    </p:spTree>
    <p:extLst>
      <p:ext uri="{BB962C8B-B14F-4D97-AF65-F5344CB8AC3E}">
        <p14:creationId xmlns:p14="http://schemas.microsoft.com/office/powerpoint/2010/main" val="164722704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DEBF9-D6A7-E143-A6ED-B6C467B88741}"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982C2-E7EE-BA4C-8D49-3D66638504BB}" type="slidenum">
              <a:rPr lang="en-US" smtClean="0"/>
              <a:t>‹#›</a:t>
            </a:fld>
            <a:endParaRPr lang="en-US"/>
          </a:p>
        </p:txBody>
      </p:sp>
    </p:spTree>
    <p:extLst>
      <p:ext uri="{BB962C8B-B14F-4D97-AF65-F5344CB8AC3E}">
        <p14:creationId xmlns:p14="http://schemas.microsoft.com/office/powerpoint/2010/main" val="14232432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ADEBF9-D6A7-E143-A6ED-B6C467B88741}"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982C2-E7EE-BA4C-8D49-3D66638504BB}" type="slidenum">
              <a:rPr lang="en-US" smtClean="0"/>
              <a:t>‹#›</a:t>
            </a:fld>
            <a:endParaRPr lang="en-US"/>
          </a:p>
        </p:txBody>
      </p:sp>
    </p:spTree>
    <p:extLst>
      <p:ext uri="{BB962C8B-B14F-4D97-AF65-F5344CB8AC3E}">
        <p14:creationId xmlns:p14="http://schemas.microsoft.com/office/powerpoint/2010/main" val="1624733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367"/>
            <a:fld id="{1D8BD707-D9CF-40AE-B4C6-C98DA3205C09}" type="datetimeFigureOut">
              <a:rPr lang="en-US" sz="1200" smtClean="0">
                <a:solidFill>
                  <a:prstClr val="black">
                    <a:tint val="75000"/>
                  </a:prstClr>
                </a:solidFill>
                <a:latin typeface="Calibri"/>
              </a:rPr>
              <a:pPr defTabSz="914367"/>
              <a:t>11/30/18</a:t>
            </a:fld>
            <a:endParaRPr lang="en-US" sz="1200">
              <a:solidFill>
                <a:prstClr val="black">
                  <a:tint val="75000"/>
                </a:prstClr>
              </a:solidFill>
              <a:latin typeface="Calibri"/>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algn="ctr" defTabSz="914367"/>
            <a:endParaRPr lang="en-US" sz="12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lgn="r" defTabSz="914367"/>
            <a:fld id="{B6F15528-21DE-4FAA-801E-634DDDAF4B2B}" type="slidenum">
              <a:rPr lang="en-US" sz="1200" smtClean="0">
                <a:solidFill>
                  <a:prstClr val="black">
                    <a:tint val="75000"/>
                  </a:prstClr>
                </a:solidFill>
                <a:latin typeface="Calibri"/>
              </a:rPr>
              <a:pPr algn="r" defTabSz="914367"/>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9281938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ADEBF9-D6A7-E143-A6ED-B6C467B88741}"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982C2-E7EE-BA4C-8D49-3D66638504BB}" type="slidenum">
              <a:rPr lang="en-US" smtClean="0"/>
              <a:t>‹#›</a:t>
            </a:fld>
            <a:endParaRPr lang="en-US"/>
          </a:p>
        </p:txBody>
      </p:sp>
    </p:spTree>
    <p:extLst>
      <p:ext uri="{BB962C8B-B14F-4D97-AF65-F5344CB8AC3E}">
        <p14:creationId xmlns:p14="http://schemas.microsoft.com/office/powerpoint/2010/main" val="27425346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ADEBF9-D6A7-E143-A6ED-B6C467B88741}" type="datetimeFigureOut">
              <a:rPr lang="en-US" smtClean="0"/>
              <a:t>11/30/18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982C2-E7EE-BA4C-8D49-3D66638504BB}" type="slidenum">
              <a:rPr lang="en-US" smtClean="0"/>
              <a:t>‹#›</a:t>
            </a:fld>
            <a:endParaRPr lang="en-US"/>
          </a:p>
        </p:txBody>
      </p:sp>
    </p:spTree>
    <p:extLst>
      <p:ext uri="{BB962C8B-B14F-4D97-AF65-F5344CB8AC3E}">
        <p14:creationId xmlns:p14="http://schemas.microsoft.com/office/powerpoint/2010/main" val="17434219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ADEBF9-D6A7-E143-A6ED-B6C467B88741}" type="datetimeFigureOut">
              <a:rPr lang="en-US" smtClean="0"/>
              <a:t>11/30/18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982C2-E7EE-BA4C-8D49-3D66638504BB}" type="slidenum">
              <a:rPr lang="en-US" smtClean="0"/>
              <a:t>‹#›</a:t>
            </a:fld>
            <a:endParaRPr lang="en-US"/>
          </a:p>
        </p:txBody>
      </p:sp>
    </p:spTree>
    <p:extLst>
      <p:ext uri="{BB962C8B-B14F-4D97-AF65-F5344CB8AC3E}">
        <p14:creationId xmlns:p14="http://schemas.microsoft.com/office/powerpoint/2010/main" val="302425537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DEBF9-D6A7-E143-A6ED-B6C467B88741}" type="datetimeFigureOut">
              <a:rPr lang="en-US" smtClean="0"/>
              <a:t>11/30/18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982C2-E7EE-BA4C-8D49-3D66638504BB}" type="slidenum">
              <a:rPr lang="en-US" smtClean="0"/>
              <a:t>‹#›</a:t>
            </a:fld>
            <a:endParaRPr lang="en-US"/>
          </a:p>
        </p:txBody>
      </p:sp>
    </p:spTree>
    <p:extLst>
      <p:ext uri="{BB962C8B-B14F-4D97-AF65-F5344CB8AC3E}">
        <p14:creationId xmlns:p14="http://schemas.microsoft.com/office/powerpoint/2010/main" val="34976920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ADEBF9-D6A7-E143-A6ED-B6C467B88741}"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982C2-E7EE-BA4C-8D49-3D66638504BB}" type="slidenum">
              <a:rPr lang="en-US" smtClean="0"/>
              <a:t>‹#›</a:t>
            </a:fld>
            <a:endParaRPr lang="en-US"/>
          </a:p>
        </p:txBody>
      </p:sp>
    </p:spTree>
    <p:extLst>
      <p:ext uri="{BB962C8B-B14F-4D97-AF65-F5344CB8AC3E}">
        <p14:creationId xmlns:p14="http://schemas.microsoft.com/office/powerpoint/2010/main" val="270766910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ADEBF9-D6A7-E143-A6ED-B6C467B88741}"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982C2-E7EE-BA4C-8D49-3D66638504BB}" type="slidenum">
              <a:rPr lang="en-US" smtClean="0"/>
              <a:t>‹#›</a:t>
            </a:fld>
            <a:endParaRPr lang="en-US"/>
          </a:p>
        </p:txBody>
      </p:sp>
    </p:spTree>
    <p:extLst>
      <p:ext uri="{BB962C8B-B14F-4D97-AF65-F5344CB8AC3E}">
        <p14:creationId xmlns:p14="http://schemas.microsoft.com/office/powerpoint/2010/main" val="1574044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DEBF9-D6A7-E143-A6ED-B6C467B88741}"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982C2-E7EE-BA4C-8D49-3D66638504BB}" type="slidenum">
              <a:rPr lang="en-US" smtClean="0"/>
              <a:t>‹#›</a:t>
            </a:fld>
            <a:endParaRPr lang="en-US"/>
          </a:p>
        </p:txBody>
      </p:sp>
    </p:spTree>
    <p:extLst>
      <p:ext uri="{BB962C8B-B14F-4D97-AF65-F5344CB8AC3E}">
        <p14:creationId xmlns:p14="http://schemas.microsoft.com/office/powerpoint/2010/main" val="94840979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DEBF9-D6A7-E143-A6ED-B6C467B88741}"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982C2-E7EE-BA4C-8D49-3D66638504BB}" type="slidenum">
              <a:rPr lang="en-US" smtClean="0"/>
              <a:t>‹#›</a:t>
            </a:fld>
            <a:endParaRPr lang="en-US"/>
          </a:p>
        </p:txBody>
      </p:sp>
    </p:spTree>
    <p:extLst>
      <p:ext uri="{BB962C8B-B14F-4D97-AF65-F5344CB8AC3E}">
        <p14:creationId xmlns:p14="http://schemas.microsoft.com/office/powerpoint/2010/main" val="719706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4"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3" y="6042777"/>
            <a:ext cx="1611036" cy="345156"/>
          </a:xfrm>
          <a:prstGeom prst="rect">
            <a:avLst/>
          </a:prstGeom>
        </p:spPr>
      </p:pic>
    </p:spTree>
    <p:extLst>
      <p:ext uri="{BB962C8B-B14F-4D97-AF65-F5344CB8AC3E}">
        <p14:creationId xmlns:p14="http://schemas.microsoft.com/office/powerpoint/2010/main" val="2910611990"/>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
        <p:nvSpPr>
          <p:cNvPr id="16" name="Freeform 5"/>
          <p:cNvSpPr>
            <a:spLocks noEditPoints="1"/>
          </p:cNvSpPr>
          <p:nvPr userDrawn="1"/>
        </p:nvSpPr>
        <p:spPr bwMode="auto">
          <a:xfrm>
            <a:off x="4751364"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6"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1921668158"/>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5" y="3987033"/>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39"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algn="ctr" defTabSz="685486" fontAlgn="base">
              <a:spcBef>
                <a:spcPct val="0"/>
              </a:spcBef>
              <a:spcAft>
                <a:spcPct val="0"/>
              </a:spcAft>
            </a:pPr>
            <a:endParaRPr lang="en-US" sz="1470" dirty="0">
              <a:gradFill>
                <a:gsLst>
                  <a:gs pos="5833">
                    <a:srgbClr val="525051"/>
                  </a:gs>
                  <a:gs pos="100000">
                    <a:srgbClr val="525051"/>
                  </a:gs>
                </a:gsLst>
                <a:lin ang="5400000" scaled="0"/>
              </a:gradFill>
            </a:endParaRPr>
          </a:p>
        </p:txBody>
      </p:sp>
      <p:sp>
        <p:nvSpPr>
          <p:cNvPr id="23" name="Text Placeholder 4"/>
          <p:cNvSpPr>
            <a:spLocks noGrp="1"/>
          </p:cNvSpPr>
          <p:nvPr userDrawn="1">
            <p:ph type="body" sz="quarter" idx="12" hasCustomPrompt="1"/>
          </p:nvPr>
        </p:nvSpPr>
        <p:spPr bwMode="white">
          <a:xfrm>
            <a:off x="269239"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39"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4"/>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Tree>
    <p:extLst>
      <p:ext uri="{BB962C8B-B14F-4D97-AF65-F5344CB8AC3E}">
        <p14:creationId xmlns:p14="http://schemas.microsoft.com/office/powerpoint/2010/main" val="661061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5" y="3987033"/>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39"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39"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39"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4"/>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Tree>
    <p:extLst>
      <p:ext uri="{BB962C8B-B14F-4D97-AF65-F5344CB8AC3E}">
        <p14:creationId xmlns:p14="http://schemas.microsoft.com/office/powerpoint/2010/main" val="3248265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12192000" cy="6858000"/>
          </a:xfrm>
          <a:prstGeom prst="rect">
            <a:avLst/>
          </a:prstGeom>
        </p:spPr>
      </p:pic>
      <p:sp>
        <p:nvSpPr>
          <p:cNvPr id="16" name="Text Placeholder 4"/>
          <p:cNvSpPr>
            <a:spLocks noGrp="1"/>
          </p:cNvSpPr>
          <p:nvPr>
            <p:ph type="body" sz="quarter" idx="12" hasCustomPrompt="1"/>
          </p:nvPr>
        </p:nvSpPr>
        <p:spPr bwMode="white">
          <a:xfrm>
            <a:off x="269239"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39" y="2215662"/>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7"/>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0" y="6251576"/>
            <a:ext cx="1293277" cy="275938"/>
          </a:xfrm>
          <a:prstGeom prst="rect">
            <a:avLst/>
          </a:prstGeom>
        </p:spPr>
      </p:pic>
    </p:spTree>
    <p:extLst>
      <p:ext uri="{BB962C8B-B14F-4D97-AF65-F5344CB8AC3E}">
        <p14:creationId xmlns:p14="http://schemas.microsoft.com/office/powerpoint/2010/main" val="357126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3" y="0"/>
            <a:ext cx="12305168" cy="6858000"/>
          </a:xfrm>
          <a:prstGeom prst="rect">
            <a:avLst/>
          </a:prstGeom>
        </p:spPr>
      </p:pic>
      <p:pic>
        <p:nvPicPr>
          <p:cNvPr id="10" name="Picture 9"/>
          <p:cNvPicPr>
            <a:picLocks noChangeAspect="1"/>
          </p:cNvPicPr>
          <p:nvPr userDrawn="1"/>
        </p:nvPicPr>
        <p:blipFill>
          <a:blip r:embed="rId3"/>
          <a:stretch>
            <a:fillRect/>
          </a:stretch>
        </p:blipFill>
        <p:spPr>
          <a:xfrm>
            <a:off x="231480" y="225827"/>
            <a:ext cx="1957478" cy="1954386"/>
          </a:xfrm>
          <a:prstGeom prst="rect">
            <a:avLst/>
          </a:prstGeom>
        </p:spPr>
      </p:pic>
      <p:sp>
        <p:nvSpPr>
          <p:cNvPr id="5" name="Text Placeholder 4"/>
          <p:cNvSpPr>
            <a:spLocks noGrp="1"/>
          </p:cNvSpPr>
          <p:nvPr>
            <p:ph type="body" sz="quarter" idx="12" hasCustomPrompt="1"/>
          </p:nvPr>
        </p:nvSpPr>
        <p:spPr bwMode="white">
          <a:xfrm>
            <a:off x="271104" y="4155892"/>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2"/>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6" y="6167170"/>
            <a:ext cx="1293277" cy="275938"/>
          </a:xfrm>
          <a:prstGeom prst="rect">
            <a:avLst/>
          </a:prstGeom>
        </p:spPr>
      </p:pic>
    </p:spTree>
    <p:extLst>
      <p:ext uri="{BB962C8B-B14F-4D97-AF65-F5344CB8AC3E}">
        <p14:creationId xmlns:p14="http://schemas.microsoft.com/office/powerpoint/2010/main" val="6456063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39"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4" y="4458017"/>
            <a:ext cx="8962384"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2"/>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3" y="470068"/>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4"/>
            <a:ext cx="1798278" cy="1798533"/>
          </a:xfrm>
          <a:prstGeom prst="rect">
            <a:avLst/>
          </a:prstGeom>
        </p:spPr>
      </p:pic>
    </p:spTree>
    <p:extLst>
      <p:ext uri="{BB962C8B-B14F-4D97-AF65-F5344CB8AC3E}">
        <p14:creationId xmlns:p14="http://schemas.microsoft.com/office/powerpoint/2010/main" val="3944438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0" y="1182564"/>
            <a:ext cx="7221283" cy="3598324"/>
          </a:xfrm>
          <a:prstGeom prst="rect">
            <a:avLst/>
          </a:prstGeom>
          <a:solidFill>
            <a:srgbClr val="90FF00"/>
          </a:solidFill>
        </p:spPr>
      </p:pic>
      <p:sp>
        <p:nvSpPr>
          <p:cNvPr id="8" name="Title 1"/>
          <p:cNvSpPr>
            <a:spLocks noGrp="1"/>
          </p:cNvSpPr>
          <p:nvPr>
            <p:ph type="title" hasCustomPrompt="1"/>
          </p:nvPr>
        </p:nvSpPr>
        <p:spPr>
          <a:xfrm>
            <a:off x="269239" y="1187645"/>
            <a:ext cx="7171399"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4066450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12192000" cy="6858001"/>
          </a:xfrm>
          <a:prstGeom prst="rect">
            <a:avLst/>
          </a:prstGeom>
        </p:spPr>
      </p:pic>
      <p:sp>
        <p:nvSpPr>
          <p:cNvPr id="5" name="Rectangle 4"/>
          <p:cNvSpPr/>
          <p:nvPr userDrawn="1"/>
        </p:nvSpPr>
        <p:spPr bwMode="auto">
          <a:xfrm>
            <a:off x="269239"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0"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634808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8090604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42257508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634082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60355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12192000" cy="6858000"/>
          </a:xfrm>
          <a:prstGeom prst="rect">
            <a:avLst/>
          </a:prstGeom>
        </p:spPr>
      </p:pic>
      <p:sp>
        <p:nvSpPr>
          <p:cNvPr id="16" name="Text Placeholder 4"/>
          <p:cNvSpPr>
            <a:spLocks noGrp="1"/>
          </p:cNvSpPr>
          <p:nvPr>
            <p:ph type="body" sz="quarter" idx="12" hasCustomPrompt="1"/>
          </p:nvPr>
        </p:nvSpPr>
        <p:spPr bwMode="white">
          <a:xfrm>
            <a:off x="269239"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39" y="2215662"/>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7"/>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0" y="6251576"/>
            <a:ext cx="1293277" cy="275938"/>
          </a:xfrm>
          <a:prstGeom prst="rect">
            <a:avLst/>
          </a:prstGeom>
        </p:spPr>
      </p:pic>
    </p:spTree>
    <p:extLst>
      <p:ext uri="{BB962C8B-B14F-4D97-AF65-F5344CB8AC3E}">
        <p14:creationId xmlns:p14="http://schemas.microsoft.com/office/powerpoint/2010/main" val="2209036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730852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793576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643165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877691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965793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634098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109833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149840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82628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5635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3" y="0"/>
            <a:ext cx="12305168" cy="6858000"/>
          </a:xfrm>
          <a:prstGeom prst="rect">
            <a:avLst/>
          </a:prstGeom>
        </p:spPr>
      </p:pic>
      <p:pic>
        <p:nvPicPr>
          <p:cNvPr id="10" name="Picture 9"/>
          <p:cNvPicPr>
            <a:picLocks noChangeAspect="1"/>
          </p:cNvPicPr>
          <p:nvPr userDrawn="1"/>
        </p:nvPicPr>
        <p:blipFill>
          <a:blip r:embed="rId3"/>
          <a:stretch>
            <a:fillRect/>
          </a:stretch>
        </p:blipFill>
        <p:spPr>
          <a:xfrm>
            <a:off x="231480" y="225827"/>
            <a:ext cx="1957478" cy="1954386"/>
          </a:xfrm>
          <a:prstGeom prst="rect">
            <a:avLst/>
          </a:prstGeom>
        </p:spPr>
      </p:pic>
      <p:sp>
        <p:nvSpPr>
          <p:cNvPr id="5" name="Text Placeholder 4"/>
          <p:cNvSpPr>
            <a:spLocks noGrp="1"/>
          </p:cNvSpPr>
          <p:nvPr>
            <p:ph type="body" sz="quarter" idx="12" hasCustomPrompt="1"/>
          </p:nvPr>
        </p:nvSpPr>
        <p:spPr bwMode="white">
          <a:xfrm>
            <a:off x="271104" y="4155892"/>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2"/>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6" y="6167170"/>
            <a:ext cx="1293277" cy="275938"/>
          </a:xfrm>
          <a:prstGeom prst="rect">
            <a:avLst/>
          </a:prstGeom>
        </p:spPr>
      </p:pic>
    </p:spTree>
    <p:extLst>
      <p:ext uri="{BB962C8B-B14F-4D97-AF65-F5344CB8AC3E}">
        <p14:creationId xmlns:p14="http://schemas.microsoft.com/office/powerpoint/2010/main" val="3135011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2396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0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729324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225122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1" y="2461254"/>
            <a:ext cx="9634305" cy="997196"/>
          </a:xfrm>
        </p:spPr>
        <p:txBody>
          <a:bodyPr anchor="b" anchorCtr="0"/>
          <a:lstStyle>
            <a:lvl1pPr>
              <a:defRPr sz="7198" spc="-151"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0" y="3777537"/>
            <a:ext cx="9660192" cy="498598"/>
          </a:xfrm>
        </p:spPr>
        <p:txBody>
          <a:bodyPr>
            <a:noAutofit/>
          </a:bodyPr>
          <a:lstStyle>
            <a:lvl1pPr marL="0" indent="0">
              <a:spcBef>
                <a:spcPts val="0"/>
              </a:spcBef>
              <a:buNone/>
              <a:defRPr spc="-71"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0" y="6406271"/>
            <a:ext cx="2134156" cy="273844"/>
          </a:xfrm>
          <a:prstGeom prst="rect">
            <a:avLst/>
          </a:prstGeom>
        </p:spPr>
        <p:txBody>
          <a:bodyPr/>
          <a:lstStyle>
            <a:lvl1pPr>
              <a:defRPr>
                <a:solidFill>
                  <a:schemeClr val="tx1"/>
                </a:solidFill>
              </a:defRPr>
            </a:lvl1pPr>
          </a:lstStyle>
          <a:p>
            <a:pPr defTabSz="914367"/>
            <a:fld id="{20CE17AF-4091-48A7-8681-C3B1BE5CA3B0}" type="datetime1">
              <a:rPr lang="en-GB" sz="1765" smtClean="0">
                <a:solidFill>
                  <a:srgbClr val="525051"/>
                </a:solidFill>
              </a:rPr>
              <a:pPr defTabSz="914367"/>
              <a:t>30/11/2018</a:t>
            </a:fld>
            <a:endParaRPr lang="en-GB" sz="1765" dirty="0">
              <a:solidFill>
                <a:srgbClr val="525051"/>
              </a:solidFill>
            </a:endParaRPr>
          </a:p>
        </p:txBody>
      </p:sp>
      <p:sp>
        <p:nvSpPr>
          <p:cNvPr id="9" name="Footer Placeholder 8"/>
          <p:cNvSpPr>
            <a:spLocks noGrp="1"/>
          </p:cNvSpPr>
          <p:nvPr>
            <p:ph type="ftr" sz="quarter" idx="14"/>
          </p:nvPr>
        </p:nvSpPr>
        <p:spPr>
          <a:xfrm>
            <a:off x="3125014" y="6406271"/>
            <a:ext cx="5891938"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10" name="Slide Number Placeholder 9"/>
          <p:cNvSpPr>
            <a:spLocks noGrp="1"/>
          </p:cNvSpPr>
          <p:nvPr>
            <p:ph type="sldNum" sz="quarter" idx="15"/>
          </p:nvPr>
        </p:nvSpPr>
        <p:spPr>
          <a:xfrm>
            <a:off x="9537009" y="6406271"/>
            <a:ext cx="2134156" cy="273844"/>
          </a:xfrm>
          <a:prstGeom prst="rect">
            <a:avLst/>
          </a:prstGeom>
        </p:spPr>
        <p:txBody>
          <a:bodyPr/>
          <a:lstStyle>
            <a:lvl1pPr>
              <a:defRPr>
                <a:solidFill>
                  <a:schemeClr val="tx1"/>
                </a:solidFill>
              </a:defRPr>
            </a:lvl1pPr>
          </a:lstStyle>
          <a:p>
            <a:pPr defTabSz="914367"/>
            <a:fld id="{66F9B19E-23E9-4120-A06C-57F6EDB783B3}" type="slidenum">
              <a:rPr lang="en-GB" sz="1765" smtClean="0">
                <a:solidFill>
                  <a:srgbClr val="525051"/>
                </a:solidFill>
              </a:rPr>
              <a:pPr defTabSz="914367"/>
              <a:t>‹#›</a:t>
            </a:fld>
            <a:endParaRPr lang="en-GB" sz="1765">
              <a:solidFill>
                <a:srgbClr val="52505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320" y="509824"/>
            <a:ext cx="2538329" cy="240001"/>
          </a:xfrm>
          <a:prstGeom prst="rect">
            <a:avLst/>
          </a:prstGeom>
        </p:spPr>
      </p:pic>
    </p:spTree>
    <p:extLst>
      <p:ext uri="{BB962C8B-B14F-4D97-AF65-F5344CB8AC3E}">
        <p14:creationId xmlns:p14="http://schemas.microsoft.com/office/powerpoint/2010/main" val="2229308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4"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3" y="6042777"/>
            <a:ext cx="1611036" cy="345156"/>
          </a:xfrm>
          <a:prstGeom prst="rect">
            <a:avLst/>
          </a:prstGeom>
        </p:spPr>
      </p:pic>
    </p:spTree>
    <p:extLst>
      <p:ext uri="{BB962C8B-B14F-4D97-AF65-F5344CB8AC3E}">
        <p14:creationId xmlns:p14="http://schemas.microsoft.com/office/powerpoint/2010/main" val="684743106"/>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
        <p:nvSpPr>
          <p:cNvPr id="16" name="Freeform 5"/>
          <p:cNvSpPr>
            <a:spLocks noEditPoints="1"/>
          </p:cNvSpPr>
          <p:nvPr userDrawn="1"/>
        </p:nvSpPr>
        <p:spPr bwMode="auto">
          <a:xfrm>
            <a:off x="4751364"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6"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2027734577"/>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5" y="3987033"/>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39"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39"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39"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4"/>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5" y="459898"/>
            <a:ext cx="1434153" cy="307259"/>
          </a:xfrm>
          <a:prstGeom prst="rect">
            <a:avLst/>
          </a:prstGeom>
        </p:spPr>
      </p:pic>
    </p:spTree>
    <p:extLst>
      <p:ext uri="{BB962C8B-B14F-4D97-AF65-F5344CB8AC3E}">
        <p14:creationId xmlns:p14="http://schemas.microsoft.com/office/powerpoint/2010/main" val="39725771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0" y="0"/>
            <a:ext cx="12192000" cy="6858000"/>
          </a:xfrm>
          <a:prstGeom prst="rect">
            <a:avLst/>
          </a:prstGeom>
        </p:spPr>
      </p:pic>
      <p:sp>
        <p:nvSpPr>
          <p:cNvPr id="16" name="Text Placeholder 4"/>
          <p:cNvSpPr>
            <a:spLocks noGrp="1"/>
          </p:cNvSpPr>
          <p:nvPr>
            <p:ph type="body" sz="quarter" idx="12" hasCustomPrompt="1"/>
          </p:nvPr>
        </p:nvSpPr>
        <p:spPr bwMode="white">
          <a:xfrm>
            <a:off x="269239"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39" y="2215662"/>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7"/>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0" y="6251576"/>
            <a:ext cx="1293277" cy="275938"/>
          </a:xfrm>
          <a:prstGeom prst="rect">
            <a:avLst/>
          </a:prstGeom>
        </p:spPr>
      </p:pic>
    </p:spTree>
    <p:extLst>
      <p:ext uri="{BB962C8B-B14F-4D97-AF65-F5344CB8AC3E}">
        <p14:creationId xmlns:p14="http://schemas.microsoft.com/office/powerpoint/2010/main" val="3670093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3" y="0"/>
            <a:ext cx="12305168" cy="6858000"/>
          </a:xfrm>
          <a:prstGeom prst="rect">
            <a:avLst/>
          </a:prstGeom>
        </p:spPr>
      </p:pic>
      <p:pic>
        <p:nvPicPr>
          <p:cNvPr id="10" name="Picture 9"/>
          <p:cNvPicPr>
            <a:picLocks noChangeAspect="1"/>
          </p:cNvPicPr>
          <p:nvPr userDrawn="1"/>
        </p:nvPicPr>
        <p:blipFill>
          <a:blip r:embed="rId3"/>
          <a:stretch>
            <a:fillRect/>
          </a:stretch>
        </p:blipFill>
        <p:spPr>
          <a:xfrm>
            <a:off x="231480" y="225827"/>
            <a:ext cx="1957478" cy="1954386"/>
          </a:xfrm>
          <a:prstGeom prst="rect">
            <a:avLst/>
          </a:prstGeom>
        </p:spPr>
      </p:pic>
      <p:sp>
        <p:nvSpPr>
          <p:cNvPr id="5" name="Text Placeholder 4"/>
          <p:cNvSpPr>
            <a:spLocks noGrp="1"/>
          </p:cNvSpPr>
          <p:nvPr>
            <p:ph type="body" sz="quarter" idx="12" hasCustomPrompt="1"/>
          </p:nvPr>
        </p:nvSpPr>
        <p:spPr bwMode="white">
          <a:xfrm>
            <a:off x="271104" y="4155892"/>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2"/>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6" y="6167170"/>
            <a:ext cx="1293277" cy="275938"/>
          </a:xfrm>
          <a:prstGeom prst="rect">
            <a:avLst/>
          </a:prstGeom>
        </p:spPr>
      </p:pic>
    </p:spTree>
    <p:extLst>
      <p:ext uri="{BB962C8B-B14F-4D97-AF65-F5344CB8AC3E}">
        <p14:creationId xmlns:p14="http://schemas.microsoft.com/office/powerpoint/2010/main" val="1269190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39"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5" name="Text Placeholder 4"/>
          <p:cNvSpPr>
            <a:spLocks noGrp="1"/>
          </p:cNvSpPr>
          <p:nvPr>
            <p:ph type="body" sz="quarter" idx="12" hasCustomPrompt="1"/>
          </p:nvPr>
        </p:nvSpPr>
        <p:spPr bwMode="white">
          <a:xfrm>
            <a:off x="271104" y="4458017"/>
            <a:ext cx="8962384"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2"/>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3" y="470068"/>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4"/>
            <a:ext cx="1798278" cy="1798533"/>
          </a:xfrm>
          <a:prstGeom prst="rect">
            <a:avLst/>
          </a:prstGeom>
        </p:spPr>
      </p:pic>
    </p:spTree>
    <p:extLst>
      <p:ext uri="{BB962C8B-B14F-4D97-AF65-F5344CB8AC3E}">
        <p14:creationId xmlns:p14="http://schemas.microsoft.com/office/powerpoint/2010/main" val="1023678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39"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4" y="4458017"/>
            <a:ext cx="8962384"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2"/>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3" y="470068"/>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4"/>
            <a:ext cx="1798278" cy="1798533"/>
          </a:xfrm>
          <a:prstGeom prst="rect">
            <a:avLst/>
          </a:prstGeom>
        </p:spPr>
      </p:pic>
    </p:spTree>
    <p:extLst>
      <p:ext uri="{BB962C8B-B14F-4D97-AF65-F5344CB8AC3E}">
        <p14:creationId xmlns:p14="http://schemas.microsoft.com/office/powerpoint/2010/main" val="279790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0" y="1182564"/>
            <a:ext cx="7221283" cy="3598324"/>
          </a:xfrm>
          <a:prstGeom prst="rect">
            <a:avLst/>
          </a:prstGeom>
          <a:solidFill>
            <a:srgbClr val="90FF00"/>
          </a:solidFill>
        </p:spPr>
      </p:pic>
      <p:sp>
        <p:nvSpPr>
          <p:cNvPr id="8" name="Title 1"/>
          <p:cNvSpPr>
            <a:spLocks noGrp="1"/>
          </p:cNvSpPr>
          <p:nvPr>
            <p:ph type="title" hasCustomPrompt="1"/>
          </p:nvPr>
        </p:nvSpPr>
        <p:spPr>
          <a:xfrm>
            <a:off x="269239" y="1187645"/>
            <a:ext cx="7171399"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4142511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12192000" cy="6858001"/>
          </a:xfrm>
          <a:prstGeom prst="rect">
            <a:avLst/>
          </a:prstGeom>
        </p:spPr>
      </p:pic>
      <p:sp>
        <p:nvSpPr>
          <p:cNvPr id="5" name="Rectangle 4"/>
          <p:cNvSpPr/>
          <p:nvPr userDrawn="1"/>
        </p:nvSpPr>
        <p:spPr bwMode="auto">
          <a:xfrm>
            <a:off x="269239"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0"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165055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2815780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2609131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3652256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693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720387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749365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023532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0" y="476918"/>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0" y="1182564"/>
            <a:ext cx="7221283" cy="3598324"/>
          </a:xfrm>
          <a:prstGeom prst="rect">
            <a:avLst/>
          </a:prstGeom>
          <a:solidFill>
            <a:srgbClr val="90FF00"/>
          </a:solidFill>
        </p:spPr>
      </p:pic>
      <p:sp>
        <p:nvSpPr>
          <p:cNvPr id="8" name="Title 1"/>
          <p:cNvSpPr>
            <a:spLocks noGrp="1"/>
          </p:cNvSpPr>
          <p:nvPr>
            <p:ph type="title" hasCustomPrompt="1"/>
          </p:nvPr>
        </p:nvSpPr>
        <p:spPr>
          <a:xfrm>
            <a:off x="269239" y="1187645"/>
            <a:ext cx="7171399"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706838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068118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001444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981843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079072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700177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4528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030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514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590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405989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0" y="0"/>
            <a:ext cx="12192000" cy="6858001"/>
          </a:xfrm>
          <a:prstGeom prst="rect">
            <a:avLst/>
          </a:prstGeom>
        </p:spPr>
      </p:pic>
      <p:sp>
        <p:nvSpPr>
          <p:cNvPr id="5" name="Rectangle 4"/>
          <p:cNvSpPr/>
          <p:nvPr userDrawn="1"/>
        </p:nvSpPr>
        <p:spPr bwMode="auto">
          <a:xfrm>
            <a:off x="269239" y="1186356"/>
            <a:ext cx="7171399"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2141537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939662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192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367"/>
            <a:fld id="{1D8BD707-D9CF-40AE-B4C6-C98DA3205C09}" type="datetimeFigureOut">
              <a:rPr lang="en-US" sz="1200" smtClean="0">
                <a:solidFill>
                  <a:prstClr val="black">
                    <a:tint val="75000"/>
                  </a:prstClr>
                </a:solidFill>
                <a:latin typeface="Calibri"/>
              </a:rPr>
              <a:pPr defTabSz="914367"/>
              <a:t>11/30/18</a:t>
            </a:fld>
            <a:endParaRPr lang="en-US" sz="1200">
              <a:solidFill>
                <a:prstClr val="black">
                  <a:tint val="75000"/>
                </a:prstClr>
              </a:solidFill>
              <a:latin typeface="Calibri"/>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algn="ctr" defTabSz="914367"/>
            <a:endParaRPr lang="en-US" sz="1200">
              <a:solidFill>
                <a:prstClr val="black">
                  <a:tint val="75000"/>
                </a:prstClr>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algn="r" defTabSz="914367"/>
            <a:fld id="{B6F15528-21DE-4FAA-801E-634DDDAF4B2B}" type="slidenum">
              <a:rPr lang="en-US" sz="1200" smtClean="0">
                <a:solidFill>
                  <a:prstClr val="black">
                    <a:tint val="75000"/>
                  </a:prstClr>
                </a:solidFill>
                <a:latin typeface="Calibri"/>
              </a:rPr>
              <a:pPr algn="r" defTabSz="914367"/>
              <a:t>‹#›</a:t>
            </a:fld>
            <a:endParaRPr lang="en-US" sz="1200">
              <a:solidFill>
                <a:prstClr val="black">
                  <a:tint val="75000"/>
                </a:prstClr>
              </a:solidFill>
              <a:latin typeface="Calibri"/>
            </a:endParaRPr>
          </a:p>
        </p:txBody>
      </p:sp>
    </p:spTree>
    <p:extLst>
      <p:ext uri="{BB962C8B-B14F-4D97-AF65-F5344CB8AC3E}">
        <p14:creationId xmlns:p14="http://schemas.microsoft.com/office/powerpoint/2010/main" val="12042903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1" y="2461254"/>
            <a:ext cx="9634305" cy="997196"/>
          </a:xfrm>
        </p:spPr>
        <p:txBody>
          <a:bodyPr anchor="b" anchorCtr="0"/>
          <a:lstStyle>
            <a:lvl1pPr>
              <a:defRPr sz="7198" spc="-151" baseline="0">
                <a:solidFill>
                  <a:schemeClr val="tx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0" y="3777537"/>
            <a:ext cx="9660192" cy="498598"/>
          </a:xfrm>
        </p:spPr>
        <p:txBody>
          <a:bodyPr>
            <a:noAutofit/>
          </a:bodyPr>
          <a:lstStyle>
            <a:lvl1pPr marL="0" indent="0">
              <a:spcBef>
                <a:spcPts val="0"/>
              </a:spcBef>
              <a:buNone/>
              <a:defRPr spc="-71" baseline="0">
                <a:solidFill>
                  <a:schemeClr val="tx1"/>
                </a:solidFill>
                <a:latin typeface="+mj-lt"/>
              </a:defRPr>
            </a:lvl1pPr>
          </a:lstStyle>
          <a:p>
            <a:pPr lvl="0"/>
            <a:r>
              <a:rPr lang="en-US" dirty="0"/>
              <a:t>Speaker Title</a:t>
            </a:r>
          </a:p>
        </p:txBody>
      </p:sp>
      <p:sp>
        <p:nvSpPr>
          <p:cNvPr id="7" name="Date Placeholder 6"/>
          <p:cNvSpPr>
            <a:spLocks noGrp="1"/>
          </p:cNvSpPr>
          <p:nvPr>
            <p:ph type="dt" sz="half" idx="13"/>
          </p:nvPr>
        </p:nvSpPr>
        <p:spPr>
          <a:xfrm>
            <a:off x="457320" y="6406271"/>
            <a:ext cx="2134156" cy="273844"/>
          </a:xfrm>
          <a:prstGeom prst="rect">
            <a:avLst/>
          </a:prstGeom>
        </p:spPr>
        <p:txBody>
          <a:bodyPr/>
          <a:lstStyle>
            <a:lvl1pPr>
              <a:defRPr>
                <a:solidFill>
                  <a:schemeClr val="tx1"/>
                </a:solidFill>
              </a:defRPr>
            </a:lvl1pPr>
          </a:lstStyle>
          <a:p>
            <a:pPr defTabSz="914367"/>
            <a:fld id="{20CE17AF-4091-48A7-8681-C3B1BE5CA3B0}" type="datetime1">
              <a:rPr lang="en-GB" sz="1765" smtClean="0">
                <a:solidFill>
                  <a:srgbClr val="525051"/>
                </a:solidFill>
              </a:rPr>
              <a:pPr defTabSz="914367"/>
              <a:t>30/11/2018</a:t>
            </a:fld>
            <a:endParaRPr lang="en-GB" sz="1765" dirty="0">
              <a:solidFill>
                <a:srgbClr val="525051"/>
              </a:solidFill>
            </a:endParaRPr>
          </a:p>
        </p:txBody>
      </p:sp>
      <p:sp>
        <p:nvSpPr>
          <p:cNvPr id="9" name="Footer Placeholder 8"/>
          <p:cNvSpPr>
            <a:spLocks noGrp="1"/>
          </p:cNvSpPr>
          <p:nvPr>
            <p:ph type="ftr" sz="quarter" idx="14"/>
          </p:nvPr>
        </p:nvSpPr>
        <p:spPr>
          <a:xfrm>
            <a:off x="3125014" y="6406271"/>
            <a:ext cx="5891938" cy="273844"/>
          </a:xfrm>
          <a:prstGeom prst="rect">
            <a:avLst/>
          </a:prstGeom>
        </p:spPr>
        <p:txBody>
          <a:bodyPr/>
          <a:lstStyle>
            <a:lvl1pPr>
              <a:defRPr>
                <a:solidFill>
                  <a:schemeClr val="tx1"/>
                </a:solidFill>
              </a:defRPr>
            </a:lvl1pPr>
          </a:lstStyle>
          <a:p>
            <a:pPr defTabSz="914367"/>
            <a:endParaRPr lang="en-GB" sz="1765" dirty="0">
              <a:solidFill>
                <a:srgbClr val="525051"/>
              </a:solidFill>
            </a:endParaRPr>
          </a:p>
        </p:txBody>
      </p:sp>
      <p:sp>
        <p:nvSpPr>
          <p:cNvPr id="10" name="Slide Number Placeholder 9"/>
          <p:cNvSpPr>
            <a:spLocks noGrp="1"/>
          </p:cNvSpPr>
          <p:nvPr>
            <p:ph type="sldNum" sz="quarter" idx="15"/>
          </p:nvPr>
        </p:nvSpPr>
        <p:spPr>
          <a:xfrm>
            <a:off x="9537009" y="6406271"/>
            <a:ext cx="2134156" cy="273844"/>
          </a:xfrm>
          <a:prstGeom prst="rect">
            <a:avLst/>
          </a:prstGeom>
        </p:spPr>
        <p:txBody>
          <a:bodyPr/>
          <a:lstStyle>
            <a:lvl1pPr>
              <a:defRPr>
                <a:solidFill>
                  <a:schemeClr val="tx1"/>
                </a:solidFill>
              </a:defRPr>
            </a:lvl1pPr>
          </a:lstStyle>
          <a:p>
            <a:pPr defTabSz="914367"/>
            <a:fld id="{66F9B19E-23E9-4120-A06C-57F6EDB783B3}" type="slidenum">
              <a:rPr lang="en-GB" sz="1765" smtClean="0">
                <a:solidFill>
                  <a:srgbClr val="525051"/>
                </a:solidFill>
              </a:rPr>
              <a:pPr defTabSz="914367"/>
              <a:t>‹#›</a:t>
            </a:fld>
            <a:endParaRPr lang="en-GB" sz="1765">
              <a:solidFill>
                <a:srgbClr val="525051"/>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320" y="509824"/>
            <a:ext cx="2538329" cy="240001"/>
          </a:xfrm>
          <a:prstGeom prst="rect">
            <a:avLst/>
          </a:prstGeom>
        </p:spPr>
      </p:pic>
    </p:spTree>
    <p:extLst>
      <p:ext uri="{BB962C8B-B14F-4D97-AF65-F5344CB8AC3E}">
        <p14:creationId xmlns:p14="http://schemas.microsoft.com/office/powerpoint/2010/main" val="26722056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1"/>
          </a:xfrm>
          <a:prstGeom prst="rect">
            <a:avLst/>
          </a:prstGeom>
          <a:noFill/>
          <a:ln>
            <a:noFill/>
          </a:ln>
        </p:spPr>
      </p:pic>
      <p:pic>
        <p:nvPicPr>
          <p:cNvPr id="15" name="Picture 14"/>
          <p:cNvPicPr>
            <a:picLocks noChangeAspect="1"/>
          </p:cNvPicPr>
          <p:nvPr userDrawn="1"/>
        </p:nvPicPr>
        <p:blipFill>
          <a:blip r:embed="rId3"/>
          <a:stretch>
            <a:fillRect/>
          </a:stretch>
        </p:blipFill>
        <p:spPr>
          <a:xfrm>
            <a:off x="485566" y="2440234"/>
            <a:ext cx="5470310" cy="54049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white">
          <a:xfrm>
            <a:off x="10129914" y="6042779"/>
            <a:ext cx="1611036" cy="345156"/>
          </a:xfrm>
          <a:prstGeom prst="rect">
            <a:avLst/>
          </a:prstGeom>
        </p:spPr>
      </p:pic>
    </p:spTree>
    <p:extLst>
      <p:ext uri="{BB962C8B-B14F-4D97-AF65-F5344CB8AC3E}">
        <p14:creationId xmlns:p14="http://schemas.microsoft.com/office/powerpoint/2010/main" val="4101515504"/>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
        <p:nvSpPr>
          <p:cNvPr id="16" name="Freeform 5"/>
          <p:cNvSpPr>
            <a:spLocks noEditPoints="1"/>
          </p:cNvSpPr>
          <p:nvPr userDrawn="1"/>
        </p:nvSpPr>
        <p:spPr bwMode="auto">
          <a:xfrm>
            <a:off x="4751365" y="2570936"/>
            <a:ext cx="6495838" cy="638172"/>
          </a:xfrm>
          <a:custGeom>
            <a:avLst/>
            <a:gdLst>
              <a:gd name="T0" fmla="*/ 67 w 1484"/>
              <a:gd name="T1" fmla="*/ 117 h 143"/>
              <a:gd name="T2" fmla="*/ 15 w 1484"/>
              <a:gd name="T3" fmla="*/ 141 h 143"/>
              <a:gd name="T4" fmla="*/ 63 w 1484"/>
              <a:gd name="T5" fmla="*/ 141 h 143"/>
              <a:gd name="T6" fmla="*/ 119 w 1484"/>
              <a:gd name="T7" fmla="*/ 53 h 143"/>
              <a:gd name="T8" fmla="*/ 173 w 1484"/>
              <a:gd name="T9" fmla="*/ 4 h 143"/>
              <a:gd name="T10" fmla="*/ 180 w 1484"/>
              <a:gd name="T11" fmla="*/ 21 h 143"/>
              <a:gd name="T12" fmla="*/ 165 w 1484"/>
              <a:gd name="T13" fmla="*/ 141 h 143"/>
              <a:gd name="T14" fmla="*/ 226 w 1484"/>
              <a:gd name="T15" fmla="*/ 121 h 143"/>
              <a:gd name="T16" fmla="*/ 272 w 1484"/>
              <a:gd name="T17" fmla="*/ 50 h 143"/>
              <a:gd name="T18" fmla="*/ 223 w 1484"/>
              <a:gd name="T19" fmla="*/ 138 h 143"/>
              <a:gd name="T20" fmla="*/ 333 w 1484"/>
              <a:gd name="T21" fmla="*/ 46 h 143"/>
              <a:gd name="T22" fmla="*/ 293 w 1484"/>
              <a:gd name="T23" fmla="*/ 47 h 143"/>
              <a:gd name="T24" fmla="*/ 330 w 1484"/>
              <a:gd name="T25" fmla="*/ 59 h 143"/>
              <a:gd name="T26" fmla="*/ 359 w 1484"/>
              <a:gd name="T27" fmla="*/ 58 h 143"/>
              <a:gd name="T28" fmla="*/ 439 w 1484"/>
              <a:gd name="T29" fmla="*/ 94 h 143"/>
              <a:gd name="T30" fmla="*/ 362 w 1484"/>
              <a:gd name="T31" fmla="*/ 95 h 143"/>
              <a:gd name="T32" fmla="*/ 416 w 1484"/>
              <a:gd name="T33" fmla="*/ 121 h 143"/>
              <a:gd name="T34" fmla="*/ 474 w 1484"/>
              <a:gd name="T35" fmla="*/ 61 h 143"/>
              <a:gd name="T36" fmla="*/ 464 w 1484"/>
              <a:gd name="T37" fmla="*/ 53 h 143"/>
              <a:gd name="T38" fmla="*/ 497 w 1484"/>
              <a:gd name="T39" fmla="*/ 117 h 143"/>
              <a:gd name="T40" fmla="*/ 503 w 1484"/>
              <a:gd name="T41" fmla="*/ 136 h 143"/>
              <a:gd name="T42" fmla="*/ 538 w 1484"/>
              <a:gd name="T43" fmla="*/ 58 h 143"/>
              <a:gd name="T44" fmla="*/ 618 w 1484"/>
              <a:gd name="T45" fmla="*/ 94 h 143"/>
              <a:gd name="T46" fmla="*/ 540 w 1484"/>
              <a:gd name="T47" fmla="*/ 95 h 143"/>
              <a:gd name="T48" fmla="*/ 594 w 1484"/>
              <a:gd name="T49" fmla="*/ 121 h 143"/>
              <a:gd name="T50" fmla="*/ 641 w 1484"/>
              <a:gd name="T51" fmla="*/ 47 h 143"/>
              <a:gd name="T52" fmla="*/ 656 w 1484"/>
              <a:gd name="T53" fmla="*/ 141 h 143"/>
              <a:gd name="T54" fmla="*/ 656 w 1484"/>
              <a:gd name="T55" fmla="*/ 33 h 143"/>
              <a:gd name="T56" fmla="*/ 730 w 1484"/>
              <a:gd name="T57" fmla="*/ 130 h 143"/>
              <a:gd name="T58" fmla="*/ 740 w 1484"/>
              <a:gd name="T59" fmla="*/ 47 h 143"/>
              <a:gd name="T60" fmla="*/ 685 w 1484"/>
              <a:gd name="T61" fmla="*/ 47 h 143"/>
              <a:gd name="T62" fmla="*/ 740 w 1484"/>
              <a:gd name="T63" fmla="*/ 140 h 143"/>
              <a:gd name="T64" fmla="*/ 873 w 1484"/>
              <a:gd name="T65" fmla="*/ 68 h 143"/>
              <a:gd name="T66" fmla="*/ 802 w 1484"/>
              <a:gd name="T67" fmla="*/ 141 h 143"/>
              <a:gd name="T68" fmla="*/ 868 w 1484"/>
              <a:gd name="T69" fmla="*/ 141 h 143"/>
              <a:gd name="T70" fmla="*/ 817 w 1484"/>
              <a:gd name="T71" fmla="*/ 71 h 143"/>
              <a:gd name="T72" fmla="*/ 857 w 1484"/>
              <a:gd name="T73" fmla="*/ 64 h 143"/>
              <a:gd name="T74" fmla="*/ 904 w 1484"/>
              <a:gd name="T75" fmla="*/ 69 h 143"/>
              <a:gd name="T76" fmla="*/ 974 w 1484"/>
              <a:gd name="T77" fmla="*/ 120 h 143"/>
              <a:gd name="T78" fmla="*/ 981 w 1484"/>
              <a:gd name="T79" fmla="*/ 90 h 143"/>
              <a:gd name="T80" fmla="*/ 965 w 1484"/>
              <a:gd name="T81" fmla="*/ 85 h 143"/>
              <a:gd name="T82" fmla="*/ 1010 w 1484"/>
              <a:gd name="T83" fmla="*/ 71 h 143"/>
              <a:gd name="T84" fmla="*/ 1028 w 1484"/>
              <a:gd name="T85" fmla="*/ 45 h 143"/>
              <a:gd name="T86" fmla="*/ 1033 w 1484"/>
              <a:gd name="T87" fmla="*/ 109 h 143"/>
              <a:gd name="T88" fmla="*/ 1018 w 1484"/>
              <a:gd name="T89" fmla="*/ 143 h 143"/>
              <a:gd name="T90" fmla="*/ 1137 w 1484"/>
              <a:gd name="T91" fmla="*/ 57 h 143"/>
              <a:gd name="T92" fmla="*/ 1076 w 1484"/>
              <a:gd name="T93" fmla="*/ 130 h 143"/>
              <a:gd name="T94" fmla="*/ 1089 w 1484"/>
              <a:gd name="T95" fmla="*/ 122 h 143"/>
              <a:gd name="T96" fmla="*/ 1090 w 1484"/>
              <a:gd name="T97" fmla="*/ 65 h 143"/>
              <a:gd name="T98" fmla="*/ 1234 w 1484"/>
              <a:gd name="T99" fmla="*/ 80 h 143"/>
              <a:gd name="T100" fmla="*/ 1199 w 1484"/>
              <a:gd name="T101" fmla="*/ 58 h 143"/>
              <a:gd name="T102" fmla="*/ 1190 w 1484"/>
              <a:gd name="T103" fmla="*/ 143 h 143"/>
              <a:gd name="T104" fmla="*/ 1234 w 1484"/>
              <a:gd name="T105" fmla="*/ 80 h 143"/>
              <a:gd name="T106" fmla="*/ 1175 w 1484"/>
              <a:gd name="T107" fmla="*/ 115 h 143"/>
              <a:gd name="T108" fmla="*/ 1309 w 1484"/>
              <a:gd name="T109" fmla="*/ 47 h 143"/>
              <a:gd name="T110" fmla="*/ 1275 w 1484"/>
              <a:gd name="T111" fmla="*/ 47 h 143"/>
              <a:gd name="T112" fmla="*/ 1282 w 1484"/>
              <a:gd name="T113" fmla="*/ 69 h 143"/>
              <a:gd name="T114" fmla="*/ 1362 w 1484"/>
              <a:gd name="T115" fmla="*/ 131 h 143"/>
              <a:gd name="T116" fmla="*/ 1385 w 1484"/>
              <a:gd name="T117" fmla="*/ 65 h 143"/>
              <a:gd name="T118" fmla="*/ 1320 w 1484"/>
              <a:gd name="T119" fmla="*/ 121 h 143"/>
              <a:gd name="T120" fmla="*/ 1484 w 1484"/>
              <a:gd name="T121" fmla="*/ 83 h 143"/>
              <a:gd name="T122" fmla="*/ 1406 w 1484"/>
              <a:gd name="T123" fmla="*/ 2 h 143"/>
              <a:gd name="T124" fmla="*/ 1447 w 1484"/>
              <a:gd name="T125"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3">
                <a:moveTo>
                  <a:pt x="134" y="10"/>
                </a:moveTo>
                <a:cubicBezTo>
                  <a:pt x="115" y="10"/>
                  <a:pt x="115" y="10"/>
                  <a:pt x="115" y="10"/>
                </a:cubicBezTo>
                <a:cubicBezTo>
                  <a:pt x="74" y="101"/>
                  <a:pt x="74" y="101"/>
                  <a:pt x="74" y="101"/>
                </a:cubicBezTo>
                <a:cubicBezTo>
                  <a:pt x="73" y="103"/>
                  <a:pt x="70" y="109"/>
                  <a:pt x="67" y="117"/>
                </a:cubicBezTo>
                <a:cubicBezTo>
                  <a:pt x="67" y="117"/>
                  <a:pt x="67" y="117"/>
                  <a:pt x="67" y="117"/>
                </a:cubicBezTo>
                <a:cubicBezTo>
                  <a:pt x="66" y="114"/>
                  <a:pt x="64" y="108"/>
                  <a:pt x="61" y="101"/>
                </a:cubicBezTo>
                <a:cubicBezTo>
                  <a:pt x="20" y="10"/>
                  <a:pt x="20" y="10"/>
                  <a:pt x="20" y="10"/>
                </a:cubicBezTo>
                <a:cubicBezTo>
                  <a:pt x="0" y="10"/>
                  <a:pt x="0" y="10"/>
                  <a:pt x="0" y="10"/>
                </a:cubicBezTo>
                <a:cubicBezTo>
                  <a:pt x="0" y="141"/>
                  <a:pt x="0" y="141"/>
                  <a:pt x="0" y="141"/>
                </a:cubicBezTo>
                <a:cubicBezTo>
                  <a:pt x="15" y="141"/>
                  <a:pt x="15" y="141"/>
                  <a:pt x="15" y="141"/>
                </a:cubicBezTo>
                <a:cubicBezTo>
                  <a:pt x="15" y="53"/>
                  <a:pt x="15" y="53"/>
                  <a:pt x="15" y="53"/>
                </a:cubicBezTo>
                <a:cubicBezTo>
                  <a:pt x="15" y="41"/>
                  <a:pt x="15" y="33"/>
                  <a:pt x="14" y="27"/>
                </a:cubicBezTo>
                <a:cubicBezTo>
                  <a:pt x="15" y="27"/>
                  <a:pt x="15" y="27"/>
                  <a:pt x="15" y="27"/>
                </a:cubicBezTo>
                <a:cubicBezTo>
                  <a:pt x="16" y="34"/>
                  <a:pt x="17" y="38"/>
                  <a:pt x="18" y="41"/>
                </a:cubicBezTo>
                <a:cubicBezTo>
                  <a:pt x="63" y="141"/>
                  <a:pt x="63" y="141"/>
                  <a:pt x="63" y="141"/>
                </a:cubicBezTo>
                <a:cubicBezTo>
                  <a:pt x="71" y="141"/>
                  <a:pt x="71" y="141"/>
                  <a:pt x="71" y="141"/>
                </a:cubicBezTo>
                <a:cubicBezTo>
                  <a:pt x="116" y="40"/>
                  <a:pt x="116" y="40"/>
                  <a:pt x="116" y="40"/>
                </a:cubicBezTo>
                <a:cubicBezTo>
                  <a:pt x="117" y="37"/>
                  <a:pt x="118" y="33"/>
                  <a:pt x="120" y="27"/>
                </a:cubicBezTo>
                <a:cubicBezTo>
                  <a:pt x="120" y="27"/>
                  <a:pt x="120" y="27"/>
                  <a:pt x="120" y="27"/>
                </a:cubicBezTo>
                <a:cubicBezTo>
                  <a:pt x="119" y="37"/>
                  <a:pt x="119" y="46"/>
                  <a:pt x="119" y="53"/>
                </a:cubicBezTo>
                <a:cubicBezTo>
                  <a:pt x="119" y="141"/>
                  <a:pt x="119" y="141"/>
                  <a:pt x="119" y="141"/>
                </a:cubicBezTo>
                <a:cubicBezTo>
                  <a:pt x="134" y="141"/>
                  <a:pt x="134" y="141"/>
                  <a:pt x="134" y="141"/>
                </a:cubicBezTo>
                <a:cubicBezTo>
                  <a:pt x="134" y="10"/>
                  <a:pt x="134" y="10"/>
                  <a:pt x="134" y="10"/>
                </a:cubicBezTo>
                <a:close/>
                <a:moveTo>
                  <a:pt x="180" y="7"/>
                </a:moveTo>
                <a:cubicBezTo>
                  <a:pt x="178" y="5"/>
                  <a:pt x="175" y="4"/>
                  <a:pt x="173" y="4"/>
                </a:cubicBezTo>
                <a:cubicBezTo>
                  <a:pt x="170" y="4"/>
                  <a:pt x="167" y="5"/>
                  <a:pt x="166" y="7"/>
                </a:cubicBezTo>
                <a:cubicBezTo>
                  <a:pt x="164" y="9"/>
                  <a:pt x="163" y="11"/>
                  <a:pt x="163" y="13"/>
                </a:cubicBezTo>
                <a:cubicBezTo>
                  <a:pt x="163" y="16"/>
                  <a:pt x="164" y="19"/>
                  <a:pt x="166" y="21"/>
                </a:cubicBezTo>
                <a:cubicBezTo>
                  <a:pt x="168" y="22"/>
                  <a:pt x="170" y="23"/>
                  <a:pt x="173" y="23"/>
                </a:cubicBezTo>
                <a:cubicBezTo>
                  <a:pt x="175" y="23"/>
                  <a:pt x="178" y="22"/>
                  <a:pt x="180" y="21"/>
                </a:cubicBezTo>
                <a:cubicBezTo>
                  <a:pt x="182" y="19"/>
                  <a:pt x="183" y="16"/>
                  <a:pt x="183" y="13"/>
                </a:cubicBezTo>
                <a:cubicBezTo>
                  <a:pt x="183" y="11"/>
                  <a:pt x="182" y="9"/>
                  <a:pt x="180" y="7"/>
                </a:cubicBezTo>
                <a:close/>
                <a:moveTo>
                  <a:pt x="180" y="47"/>
                </a:moveTo>
                <a:cubicBezTo>
                  <a:pt x="165" y="47"/>
                  <a:pt x="165" y="47"/>
                  <a:pt x="165" y="47"/>
                </a:cubicBezTo>
                <a:cubicBezTo>
                  <a:pt x="165" y="141"/>
                  <a:pt x="165" y="141"/>
                  <a:pt x="165" y="141"/>
                </a:cubicBezTo>
                <a:cubicBezTo>
                  <a:pt x="180" y="141"/>
                  <a:pt x="180" y="141"/>
                  <a:pt x="180" y="141"/>
                </a:cubicBezTo>
                <a:cubicBezTo>
                  <a:pt x="180" y="47"/>
                  <a:pt x="180" y="47"/>
                  <a:pt x="180" y="47"/>
                </a:cubicBezTo>
                <a:close/>
                <a:moveTo>
                  <a:pt x="272" y="123"/>
                </a:moveTo>
                <a:cubicBezTo>
                  <a:pt x="265" y="128"/>
                  <a:pt x="257" y="131"/>
                  <a:pt x="249" y="131"/>
                </a:cubicBezTo>
                <a:cubicBezTo>
                  <a:pt x="239" y="131"/>
                  <a:pt x="231" y="127"/>
                  <a:pt x="226" y="121"/>
                </a:cubicBezTo>
                <a:cubicBezTo>
                  <a:pt x="220" y="115"/>
                  <a:pt x="217" y="106"/>
                  <a:pt x="217" y="95"/>
                </a:cubicBezTo>
                <a:cubicBezTo>
                  <a:pt x="217" y="84"/>
                  <a:pt x="220" y="75"/>
                  <a:pt x="226" y="68"/>
                </a:cubicBezTo>
                <a:cubicBezTo>
                  <a:pt x="232" y="61"/>
                  <a:pt x="240" y="58"/>
                  <a:pt x="250" y="58"/>
                </a:cubicBezTo>
                <a:cubicBezTo>
                  <a:pt x="258" y="58"/>
                  <a:pt x="265" y="60"/>
                  <a:pt x="272" y="65"/>
                </a:cubicBezTo>
                <a:cubicBezTo>
                  <a:pt x="272" y="50"/>
                  <a:pt x="272" y="50"/>
                  <a:pt x="272" y="50"/>
                </a:cubicBezTo>
                <a:cubicBezTo>
                  <a:pt x="266" y="46"/>
                  <a:pt x="259" y="45"/>
                  <a:pt x="250" y="45"/>
                </a:cubicBezTo>
                <a:cubicBezTo>
                  <a:pt x="236" y="45"/>
                  <a:pt x="224" y="50"/>
                  <a:pt x="215" y="59"/>
                </a:cubicBezTo>
                <a:cubicBezTo>
                  <a:pt x="206" y="68"/>
                  <a:pt x="201" y="81"/>
                  <a:pt x="201" y="96"/>
                </a:cubicBezTo>
                <a:cubicBezTo>
                  <a:pt x="201" y="105"/>
                  <a:pt x="203" y="114"/>
                  <a:pt x="207" y="121"/>
                </a:cubicBezTo>
                <a:cubicBezTo>
                  <a:pt x="211" y="128"/>
                  <a:pt x="216" y="134"/>
                  <a:pt x="223" y="138"/>
                </a:cubicBezTo>
                <a:cubicBezTo>
                  <a:pt x="230" y="142"/>
                  <a:pt x="238" y="143"/>
                  <a:pt x="246" y="143"/>
                </a:cubicBezTo>
                <a:cubicBezTo>
                  <a:pt x="256" y="143"/>
                  <a:pt x="265" y="141"/>
                  <a:pt x="272" y="137"/>
                </a:cubicBezTo>
                <a:cubicBezTo>
                  <a:pt x="272" y="123"/>
                  <a:pt x="272" y="123"/>
                  <a:pt x="272" y="123"/>
                </a:cubicBezTo>
                <a:close/>
                <a:moveTo>
                  <a:pt x="342" y="47"/>
                </a:moveTo>
                <a:cubicBezTo>
                  <a:pt x="340" y="46"/>
                  <a:pt x="337" y="46"/>
                  <a:pt x="333" y="46"/>
                </a:cubicBezTo>
                <a:cubicBezTo>
                  <a:pt x="327" y="46"/>
                  <a:pt x="322" y="47"/>
                  <a:pt x="318" y="51"/>
                </a:cubicBezTo>
                <a:cubicBezTo>
                  <a:pt x="314" y="55"/>
                  <a:pt x="310" y="60"/>
                  <a:pt x="308" y="67"/>
                </a:cubicBezTo>
                <a:cubicBezTo>
                  <a:pt x="308" y="67"/>
                  <a:pt x="308" y="67"/>
                  <a:pt x="308" y="67"/>
                </a:cubicBezTo>
                <a:cubicBezTo>
                  <a:pt x="308" y="47"/>
                  <a:pt x="308" y="47"/>
                  <a:pt x="308" y="47"/>
                </a:cubicBezTo>
                <a:cubicBezTo>
                  <a:pt x="293" y="47"/>
                  <a:pt x="293" y="47"/>
                  <a:pt x="293" y="47"/>
                </a:cubicBezTo>
                <a:cubicBezTo>
                  <a:pt x="293" y="141"/>
                  <a:pt x="293" y="141"/>
                  <a:pt x="293" y="141"/>
                </a:cubicBezTo>
                <a:cubicBezTo>
                  <a:pt x="308" y="141"/>
                  <a:pt x="308" y="141"/>
                  <a:pt x="308" y="141"/>
                </a:cubicBezTo>
                <a:cubicBezTo>
                  <a:pt x="308" y="93"/>
                  <a:pt x="308" y="93"/>
                  <a:pt x="308" y="93"/>
                </a:cubicBezTo>
                <a:cubicBezTo>
                  <a:pt x="308" y="83"/>
                  <a:pt x="310" y="75"/>
                  <a:pt x="314" y="69"/>
                </a:cubicBezTo>
                <a:cubicBezTo>
                  <a:pt x="318" y="63"/>
                  <a:pt x="324" y="59"/>
                  <a:pt x="330" y="59"/>
                </a:cubicBezTo>
                <a:cubicBezTo>
                  <a:pt x="335" y="59"/>
                  <a:pt x="339" y="60"/>
                  <a:pt x="342" y="62"/>
                </a:cubicBezTo>
                <a:cubicBezTo>
                  <a:pt x="342" y="47"/>
                  <a:pt x="342" y="47"/>
                  <a:pt x="342" y="47"/>
                </a:cubicBezTo>
                <a:close/>
                <a:moveTo>
                  <a:pt x="427" y="58"/>
                </a:moveTo>
                <a:cubicBezTo>
                  <a:pt x="420" y="49"/>
                  <a:pt x="409" y="45"/>
                  <a:pt x="395" y="45"/>
                </a:cubicBezTo>
                <a:cubicBezTo>
                  <a:pt x="380" y="45"/>
                  <a:pt x="368" y="49"/>
                  <a:pt x="359" y="58"/>
                </a:cubicBezTo>
                <a:cubicBezTo>
                  <a:pt x="351" y="67"/>
                  <a:pt x="347" y="80"/>
                  <a:pt x="347" y="95"/>
                </a:cubicBezTo>
                <a:cubicBezTo>
                  <a:pt x="347" y="110"/>
                  <a:pt x="351" y="121"/>
                  <a:pt x="359" y="130"/>
                </a:cubicBezTo>
                <a:cubicBezTo>
                  <a:pt x="367" y="139"/>
                  <a:pt x="379" y="143"/>
                  <a:pt x="392" y="143"/>
                </a:cubicBezTo>
                <a:cubicBezTo>
                  <a:pt x="407" y="143"/>
                  <a:pt x="418" y="139"/>
                  <a:pt x="427" y="130"/>
                </a:cubicBezTo>
                <a:cubicBezTo>
                  <a:pt x="435" y="121"/>
                  <a:pt x="439" y="109"/>
                  <a:pt x="439" y="94"/>
                </a:cubicBezTo>
                <a:cubicBezTo>
                  <a:pt x="439" y="79"/>
                  <a:pt x="435" y="67"/>
                  <a:pt x="427" y="58"/>
                </a:cubicBezTo>
                <a:close/>
                <a:moveTo>
                  <a:pt x="416" y="121"/>
                </a:moveTo>
                <a:cubicBezTo>
                  <a:pt x="411" y="128"/>
                  <a:pt x="403" y="131"/>
                  <a:pt x="394" y="131"/>
                </a:cubicBezTo>
                <a:cubicBezTo>
                  <a:pt x="384" y="131"/>
                  <a:pt x="376" y="127"/>
                  <a:pt x="371" y="121"/>
                </a:cubicBezTo>
                <a:cubicBezTo>
                  <a:pt x="365" y="115"/>
                  <a:pt x="362" y="106"/>
                  <a:pt x="362" y="95"/>
                </a:cubicBezTo>
                <a:cubicBezTo>
                  <a:pt x="362" y="83"/>
                  <a:pt x="365" y="74"/>
                  <a:pt x="371" y="67"/>
                </a:cubicBezTo>
                <a:cubicBezTo>
                  <a:pt x="376" y="61"/>
                  <a:pt x="384" y="58"/>
                  <a:pt x="394" y="58"/>
                </a:cubicBezTo>
                <a:cubicBezTo>
                  <a:pt x="403" y="58"/>
                  <a:pt x="411" y="61"/>
                  <a:pt x="416" y="67"/>
                </a:cubicBezTo>
                <a:cubicBezTo>
                  <a:pt x="421" y="73"/>
                  <a:pt x="424" y="83"/>
                  <a:pt x="424" y="94"/>
                </a:cubicBezTo>
                <a:cubicBezTo>
                  <a:pt x="424" y="106"/>
                  <a:pt x="421" y="115"/>
                  <a:pt x="416" y="121"/>
                </a:cubicBezTo>
                <a:close/>
                <a:moveTo>
                  <a:pt x="507" y="100"/>
                </a:moveTo>
                <a:cubicBezTo>
                  <a:pt x="503" y="96"/>
                  <a:pt x="497" y="92"/>
                  <a:pt x="488" y="88"/>
                </a:cubicBezTo>
                <a:cubicBezTo>
                  <a:pt x="480" y="85"/>
                  <a:pt x="476" y="83"/>
                  <a:pt x="473" y="80"/>
                </a:cubicBezTo>
                <a:cubicBezTo>
                  <a:pt x="471" y="78"/>
                  <a:pt x="470" y="75"/>
                  <a:pt x="470" y="71"/>
                </a:cubicBezTo>
                <a:cubicBezTo>
                  <a:pt x="470" y="67"/>
                  <a:pt x="471" y="64"/>
                  <a:pt x="474" y="61"/>
                </a:cubicBezTo>
                <a:cubicBezTo>
                  <a:pt x="477" y="59"/>
                  <a:pt x="481" y="58"/>
                  <a:pt x="486" y="58"/>
                </a:cubicBezTo>
                <a:cubicBezTo>
                  <a:pt x="494" y="58"/>
                  <a:pt x="502" y="60"/>
                  <a:pt x="508" y="64"/>
                </a:cubicBezTo>
                <a:cubicBezTo>
                  <a:pt x="508" y="49"/>
                  <a:pt x="508" y="49"/>
                  <a:pt x="508" y="49"/>
                </a:cubicBezTo>
                <a:cubicBezTo>
                  <a:pt x="502" y="46"/>
                  <a:pt x="495" y="45"/>
                  <a:pt x="488" y="45"/>
                </a:cubicBezTo>
                <a:cubicBezTo>
                  <a:pt x="478" y="45"/>
                  <a:pt x="470" y="47"/>
                  <a:pt x="464" y="53"/>
                </a:cubicBezTo>
                <a:cubicBezTo>
                  <a:pt x="458" y="58"/>
                  <a:pt x="454" y="64"/>
                  <a:pt x="454" y="72"/>
                </a:cubicBezTo>
                <a:cubicBezTo>
                  <a:pt x="454" y="79"/>
                  <a:pt x="456" y="84"/>
                  <a:pt x="460" y="88"/>
                </a:cubicBezTo>
                <a:cubicBezTo>
                  <a:pt x="463" y="92"/>
                  <a:pt x="469" y="96"/>
                  <a:pt x="477" y="100"/>
                </a:cubicBezTo>
                <a:cubicBezTo>
                  <a:pt x="485" y="104"/>
                  <a:pt x="491" y="107"/>
                  <a:pt x="493" y="109"/>
                </a:cubicBezTo>
                <a:cubicBezTo>
                  <a:pt x="495" y="111"/>
                  <a:pt x="497" y="114"/>
                  <a:pt x="497" y="117"/>
                </a:cubicBezTo>
                <a:cubicBezTo>
                  <a:pt x="497" y="126"/>
                  <a:pt x="491" y="131"/>
                  <a:pt x="479" y="131"/>
                </a:cubicBezTo>
                <a:cubicBezTo>
                  <a:pt x="470" y="131"/>
                  <a:pt x="462" y="128"/>
                  <a:pt x="454" y="122"/>
                </a:cubicBezTo>
                <a:cubicBezTo>
                  <a:pt x="454" y="138"/>
                  <a:pt x="454" y="138"/>
                  <a:pt x="454" y="138"/>
                </a:cubicBezTo>
                <a:cubicBezTo>
                  <a:pt x="461" y="142"/>
                  <a:pt x="469" y="143"/>
                  <a:pt x="478" y="143"/>
                </a:cubicBezTo>
                <a:cubicBezTo>
                  <a:pt x="488" y="143"/>
                  <a:pt x="496" y="141"/>
                  <a:pt x="503" y="136"/>
                </a:cubicBezTo>
                <a:cubicBezTo>
                  <a:pt x="509" y="131"/>
                  <a:pt x="512" y="124"/>
                  <a:pt x="512" y="116"/>
                </a:cubicBezTo>
                <a:cubicBezTo>
                  <a:pt x="512" y="110"/>
                  <a:pt x="510" y="104"/>
                  <a:pt x="507" y="100"/>
                </a:cubicBezTo>
                <a:close/>
                <a:moveTo>
                  <a:pt x="606" y="58"/>
                </a:moveTo>
                <a:cubicBezTo>
                  <a:pt x="598" y="49"/>
                  <a:pt x="587" y="45"/>
                  <a:pt x="573" y="45"/>
                </a:cubicBezTo>
                <a:cubicBezTo>
                  <a:pt x="558" y="45"/>
                  <a:pt x="546" y="49"/>
                  <a:pt x="538" y="58"/>
                </a:cubicBezTo>
                <a:cubicBezTo>
                  <a:pt x="529" y="67"/>
                  <a:pt x="525" y="80"/>
                  <a:pt x="525" y="95"/>
                </a:cubicBezTo>
                <a:cubicBezTo>
                  <a:pt x="525" y="110"/>
                  <a:pt x="529" y="121"/>
                  <a:pt x="537" y="130"/>
                </a:cubicBezTo>
                <a:cubicBezTo>
                  <a:pt x="546" y="139"/>
                  <a:pt x="557" y="143"/>
                  <a:pt x="571" y="143"/>
                </a:cubicBezTo>
                <a:cubicBezTo>
                  <a:pt x="585" y="143"/>
                  <a:pt x="596" y="139"/>
                  <a:pt x="605" y="130"/>
                </a:cubicBezTo>
                <a:cubicBezTo>
                  <a:pt x="613" y="121"/>
                  <a:pt x="618" y="109"/>
                  <a:pt x="618" y="94"/>
                </a:cubicBezTo>
                <a:cubicBezTo>
                  <a:pt x="618" y="79"/>
                  <a:pt x="614" y="67"/>
                  <a:pt x="606" y="58"/>
                </a:cubicBezTo>
                <a:close/>
                <a:moveTo>
                  <a:pt x="594" y="121"/>
                </a:moveTo>
                <a:cubicBezTo>
                  <a:pt x="589" y="128"/>
                  <a:pt x="582" y="131"/>
                  <a:pt x="572" y="131"/>
                </a:cubicBezTo>
                <a:cubicBezTo>
                  <a:pt x="562" y="131"/>
                  <a:pt x="555" y="127"/>
                  <a:pt x="549" y="121"/>
                </a:cubicBezTo>
                <a:cubicBezTo>
                  <a:pt x="543" y="115"/>
                  <a:pt x="540" y="106"/>
                  <a:pt x="540" y="95"/>
                </a:cubicBezTo>
                <a:cubicBezTo>
                  <a:pt x="540" y="83"/>
                  <a:pt x="543" y="74"/>
                  <a:pt x="549" y="67"/>
                </a:cubicBezTo>
                <a:cubicBezTo>
                  <a:pt x="554" y="61"/>
                  <a:pt x="562" y="58"/>
                  <a:pt x="572" y="58"/>
                </a:cubicBezTo>
                <a:cubicBezTo>
                  <a:pt x="582" y="58"/>
                  <a:pt x="589" y="61"/>
                  <a:pt x="594" y="67"/>
                </a:cubicBezTo>
                <a:cubicBezTo>
                  <a:pt x="599" y="73"/>
                  <a:pt x="602" y="83"/>
                  <a:pt x="602" y="94"/>
                </a:cubicBezTo>
                <a:cubicBezTo>
                  <a:pt x="602" y="106"/>
                  <a:pt x="600" y="115"/>
                  <a:pt x="594" y="121"/>
                </a:cubicBezTo>
                <a:close/>
                <a:moveTo>
                  <a:pt x="682" y="2"/>
                </a:moveTo>
                <a:cubicBezTo>
                  <a:pt x="679" y="1"/>
                  <a:pt x="676" y="0"/>
                  <a:pt x="671" y="0"/>
                </a:cubicBezTo>
                <a:cubicBezTo>
                  <a:pt x="662" y="0"/>
                  <a:pt x="655" y="3"/>
                  <a:pt x="650" y="9"/>
                </a:cubicBezTo>
                <a:cubicBezTo>
                  <a:pt x="644" y="15"/>
                  <a:pt x="641" y="22"/>
                  <a:pt x="641" y="32"/>
                </a:cubicBezTo>
                <a:cubicBezTo>
                  <a:pt x="641" y="47"/>
                  <a:pt x="641" y="47"/>
                  <a:pt x="641" y="47"/>
                </a:cubicBezTo>
                <a:cubicBezTo>
                  <a:pt x="625" y="47"/>
                  <a:pt x="625" y="47"/>
                  <a:pt x="625" y="47"/>
                </a:cubicBezTo>
                <a:cubicBezTo>
                  <a:pt x="625" y="60"/>
                  <a:pt x="625" y="60"/>
                  <a:pt x="625" y="60"/>
                </a:cubicBezTo>
                <a:cubicBezTo>
                  <a:pt x="641" y="60"/>
                  <a:pt x="641" y="60"/>
                  <a:pt x="641" y="60"/>
                </a:cubicBezTo>
                <a:cubicBezTo>
                  <a:pt x="641" y="141"/>
                  <a:pt x="641" y="141"/>
                  <a:pt x="641" y="141"/>
                </a:cubicBezTo>
                <a:cubicBezTo>
                  <a:pt x="656" y="141"/>
                  <a:pt x="656" y="141"/>
                  <a:pt x="656" y="141"/>
                </a:cubicBezTo>
                <a:cubicBezTo>
                  <a:pt x="656" y="60"/>
                  <a:pt x="656" y="60"/>
                  <a:pt x="656" y="60"/>
                </a:cubicBezTo>
                <a:cubicBezTo>
                  <a:pt x="678" y="60"/>
                  <a:pt x="678" y="60"/>
                  <a:pt x="678" y="60"/>
                </a:cubicBezTo>
                <a:cubicBezTo>
                  <a:pt x="678" y="47"/>
                  <a:pt x="678" y="47"/>
                  <a:pt x="678" y="47"/>
                </a:cubicBezTo>
                <a:cubicBezTo>
                  <a:pt x="656" y="47"/>
                  <a:pt x="656" y="47"/>
                  <a:pt x="656" y="47"/>
                </a:cubicBezTo>
                <a:cubicBezTo>
                  <a:pt x="656" y="33"/>
                  <a:pt x="656" y="33"/>
                  <a:pt x="656" y="33"/>
                </a:cubicBezTo>
                <a:cubicBezTo>
                  <a:pt x="656" y="19"/>
                  <a:pt x="661" y="13"/>
                  <a:pt x="672" y="13"/>
                </a:cubicBezTo>
                <a:cubicBezTo>
                  <a:pt x="676" y="13"/>
                  <a:pt x="679" y="14"/>
                  <a:pt x="682" y="15"/>
                </a:cubicBezTo>
                <a:cubicBezTo>
                  <a:pt x="682" y="2"/>
                  <a:pt x="682" y="2"/>
                  <a:pt x="682" y="2"/>
                </a:cubicBezTo>
                <a:close/>
                <a:moveTo>
                  <a:pt x="740" y="127"/>
                </a:moveTo>
                <a:cubicBezTo>
                  <a:pt x="737" y="129"/>
                  <a:pt x="734" y="130"/>
                  <a:pt x="730" y="130"/>
                </a:cubicBezTo>
                <a:cubicBezTo>
                  <a:pt x="725" y="130"/>
                  <a:pt x="721" y="129"/>
                  <a:pt x="719" y="126"/>
                </a:cubicBezTo>
                <a:cubicBezTo>
                  <a:pt x="717" y="124"/>
                  <a:pt x="716" y="119"/>
                  <a:pt x="716" y="113"/>
                </a:cubicBezTo>
                <a:cubicBezTo>
                  <a:pt x="716" y="60"/>
                  <a:pt x="716" y="60"/>
                  <a:pt x="716" y="60"/>
                </a:cubicBezTo>
                <a:cubicBezTo>
                  <a:pt x="740" y="60"/>
                  <a:pt x="740" y="60"/>
                  <a:pt x="740" y="60"/>
                </a:cubicBezTo>
                <a:cubicBezTo>
                  <a:pt x="740" y="47"/>
                  <a:pt x="740" y="47"/>
                  <a:pt x="740" y="47"/>
                </a:cubicBezTo>
                <a:cubicBezTo>
                  <a:pt x="716" y="47"/>
                  <a:pt x="716" y="47"/>
                  <a:pt x="716" y="47"/>
                </a:cubicBezTo>
                <a:cubicBezTo>
                  <a:pt x="716" y="19"/>
                  <a:pt x="716" y="19"/>
                  <a:pt x="716" y="19"/>
                </a:cubicBezTo>
                <a:cubicBezTo>
                  <a:pt x="701" y="24"/>
                  <a:pt x="701" y="24"/>
                  <a:pt x="701" y="24"/>
                </a:cubicBezTo>
                <a:cubicBezTo>
                  <a:pt x="701" y="47"/>
                  <a:pt x="701" y="47"/>
                  <a:pt x="701" y="47"/>
                </a:cubicBezTo>
                <a:cubicBezTo>
                  <a:pt x="685" y="47"/>
                  <a:pt x="685" y="47"/>
                  <a:pt x="685" y="47"/>
                </a:cubicBezTo>
                <a:cubicBezTo>
                  <a:pt x="685" y="60"/>
                  <a:pt x="685" y="60"/>
                  <a:pt x="685" y="60"/>
                </a:cubicBezTo>
                <a:cubicBezTo>
                  <a:pt x="701" y="60"/>
                  <a:pt x="701" y="60"/>
                  <a:pt x="701" y="60"/>
                </a:cubicBezTo>
                <a:cubicBezTo>
                  <a:pt x="701" y="116"/>
                  <a:pt x="701" y="116"/>
                  <a:pt x="701" y="116"/>
                </a:cubicBezTo>
                <a:cubicBezTo>
                  <a:pt x="701" y="134"/>
                  <a:pt x="709" y="143"/>
                  <a:pt x="725" y="143"/>
                </a:cubicBezTo>
                <a:cubicBezTo>
                  <a:pt x="731" y="143"/>
                  <a:pt x="736" y="142"/>
                  <a:pt x="740" y="140"/>
                </a:cubicBezTo>
                <a:cubicBezTo>
                  <a:pt x="740" y="127"/>
                  <a:pt x="740" y="127"/>
                  <a:pt x="740" y="127"/>
                </a:cubicBezTo>
                <a:close/>
                <a:moveTo>
                  <a:pt x="865" y="97"/>
                </a:moveTo>
                <a:cubicBezTo>
                  <a:pt x="861" y="88"/>
                  <a:pt x="857" y="83"/>
                  <a:pt x="852" y="81"/>
                </a:cubicBezTo>
                <a:cubicBezTo>
                  <a:pt x="852" y="81"/>
                  <a:pt x="852" y="81"/>
                  <a:pt x="852" y="81"/>
                </a:cubicBezTo>
                <a:cubicBezTo>
                  <a:pt x="861" y="79"/>
                  <a:pt x="868" y="75"/>
                  <a:pt x="873" y="68"/>
                </a:cubicBezTo>
                <a:cubicBezTo>
                  <a:pt x="878" y="62"/>
                  <a:pt x="881" y="54"/>
                  <a:pt x="881" y="45"/>
                </a:cubicBezTo>
                <a:cubicBezTo>
                  <a:pt x="881" y="34"/>
                  <a:pt x="878" y="25"/>
                  <a:pt x="870" y="19"/>
                </a:cubicBezTo>
                <a:cubicBezTo>
                  <a:pt x="863" y="13"/>
                  <a:pt x="854" y="10"/>
                  <a:pt x="841" y="10"/>
                </a:cubicBezTo>
                <a:cubicBezTo>
                  <a:pt x="802" y="10"/>
                  <a:pt x="802" y="10"/>
                  <a:pt x="802" y="10"/>
                </a:cubicBezTo>
                <a:cubicBezTo>
                  <a:pt x="802" y="141"/>
                  <a:pt x="802" y="141"/>
                  <a:pt x="802" y="141"/>
                </a:cubicBezTo>
                <a:cubicBezTo>
                  <a:pt x="817" y="141"/>
                  <a:pt x="817" y="141"/>
                  <a:pt x="817" y="141"/>
                </a:cubicBezTo>
                <a:cubicBezTo>
                  <a:pt x="817" y="85"/>
                  <a:pt x="817" y="85"/>
                  <a:pt x="817" y="85"/>
                </a:cubicBezTo>
                <a:cubicBezTo>
                  <a:pt x="831" y="85"/>
                  <a:pt x="831" y="85"/>
                  <a:pt x="831" y="85"/>
                </a:cubicBezTo>
                <a:cubicBezTo>
                  <a:pt x="839" y="85"/>
                  <a:pt x="846" y="91"/>
                  <a:pt x="851" y="102"/>
                </a:cubicBezTo>
                <a:cubicBezTo>
                  <a:pt x="868" y="141"/>
                  <a:pt x="868" y="141"/>
                  <a:pt x="868" y="141"/>
                </a:cubicBezTo>
                <a:cubicBezTo>
                  <a:pt x="886" y="141"/>
                  <a:pt x="886" y="141"/>
                  <a:pt x="886" y="141"/>
                </a:cubicBezTo>
                <a:cubicBezTo>
                  <a:pt x="865" y="97"/>
                  <a:pt x="865" y="97"/>
                  <a:pt x="865" y="97"/>
                </a:cubicBezTo>
                <a:close/>
                <a:moveTo>
                  <a:pt x="857" y="64"/>
                </a:moveTo>
                <a:cubicBezTo>
                  <a:pt x="852" y="69"/>
                  <a:pt x="846" y="71"/>
                  <a:pt x="837" y="71"/>
                </a:cubicBezTo>
                <a:cubicBezTo>
                  <a:pt x="817" y="71"/>
                  <a:pt x="817" y="71"/>
                  <a:pt x="817" y="71"/>
                </a:cubicBezTo>
                <a:cubicBezTo>
                  <a:pt x="817" y="23"/>
                  <a:pt x="817" y="23"/>
                  <a:pt x="817" y="23"/>
                </a:cubicBezTo>
                <a:cubicBezTo>
                  <a:pt x="838" y="23"/>
                  <a:pt x="838" y="23"/>
                  <a:pt x="838" y="23"/>
                </a:cubicBezTo>
                <a:cubicBezTo>
                  <a:pt x="847" y="23"/>
                  <a:pt x="854" y="25"/>
                  <a:pt x="858" y="29"/>
                </a:cubicBezTo>
                <a:cubicBezTo>
                  <a:pt x="863" y="33"/>
                  <a:pt x="865" y="39"/>
                  <a:pt x="865" y="46"/>
                </a:cubicBezTo>
                <a:cubicBezTo>
                  <a:pt x="865" y="53"/>
                  <a:pt x="862" y="59"/>
                  <a:pt x="857" y="64"/>
                </a:cubicBezTo>
                <a:close/>
                <a:moveTo>
                  <a:pt x="981" y="90"/>
                </a:moveTo>
                <a:cubicBezTo>
                  <a:pt x="981" y="76"/>
                  <a:pt x="977" y="65"/>
                  <a:pt x="971" y="57"/>
                </a:cubicBezTo>
                <a:cubicBezTo>
                  <a:pt x="964" y="49"/>
                  <a:pt x="954" y="45"/>
                  <a:pt x="942" y="45"/>
                </a:cubicBezTo>
                <a:cubicBezTo>
                  <a:pt x="934" y="45"/>
                  <a:pt x="927" y="47"/>
                  <a:pt x="920" y="51"/>
                </a:cubicBezTo>
                <a:cubicBezTo>
                  <a:pt x="913" y="55"/>
                  <a:pt x="908" y="61"/>
                  <a:pt x="904" y="69"/>
                </a:cubicBezTo>
                <a:cubicBezTo>
                  <a:pt x="901" y="77"/>
                  <a:pt x="899" y="85"/>
                  <a:pt x="899" y="95"/>
                </a:cubicBezTo>
                <a:cubicBezTo>
                  <a:pt x="899" y="110"/>
                  <a:pt x="903" y="122"/>
                  <a:pt x="910" y="130"/>
                </a:cubicBezTo>
                <a:cubicBezTo>
                  <a:pt x="918" y="139"/>
                  <a:pt x="928" y="143"/>
                  <a:pt x="941" y="143"/>
                </a:cubicBezTo>
                <a:cubicBezTo>
                  <a:pt x="955" y="143"/>
                  <a:pt x="966" y="140"/>
                  <a:pt x="974" y="134"/>
                </a:cubicBezTo>
                <a:cubicBezTo>
                  <a:pt x="974" y="120"/>
                  <a:pt x="974" y="120"/>
                  <a:pt x="974" y="120"/>
                </a:cubicBezTo>
                <a:cubicBezTo>
                  <a:pt x="965" y="127"/>
                  <a:pt x="956" y="131"/>
                  <a:pt x="945" y="131"/>
                </a:cubicBezTo>
                <a:cubicBezTo>
                  <a:pt x="936" y="131"/>
                  <a:pt x="928" y="128"/>
                  <a:pt x="923" y="122"/>
                </a:cubicBezTo>
                <a:cubicBezTo>
                  <a:pt x="917" y="117"/>
                  <a:pt x="915" y="109"/>
                  <a:pt x="914" y="98"/>
                </a:cubicBezTo>
                <a:cubicBezTo>
                  <a:pt x="981" y="98"/>
                  <a:pt x="981" y="98"/>
                  <a:pt x="981" y="98"/>
                </a:cubicBezTo>
                <a:cubicBezTo>
                  <a:pt x="981" y="90"/>
                  <a:pt x="981" y="90"/>
                  <a:pt x="981" y="90"/>
                </a:cubicBezTo>
                <a:close/>
                <a:moveTo>
                  <a:pt x="915" y="85"/>
                </a:moveTo>
                <a:cubicBezTo>
                  <a:pt x="916" y="77"/>
                  <a:pt x="919" y="70"/>
                  <a:pt x="924" y="65"/>
                </a:cubicBezTo>
                <a:cubicBezTo>
                  <a:pt x="929" y="60"/>
                  <a:pt x="935" y="58"/>
                  <a:pt x="942" y="58"/>
                </a:cubicBezTo>
                <a:cubicBezTo>
                  <a:pt x="949" y="58"/>
                  <a:pt x="955" y="60"/>
                  <a:pt x="959" y="65"/>
                </a:cubicBezTo>
                <a:cubicBezTo>
                  <a:pt x="963" y="70"/>
                  <a:pt x="965" y="76"/>
                  <a:pt x="965" y="85"/>
                </a:cubicBezTo>
                <a:cubicBezTo>
                  <a:pt x="915" y="85"/>
                  <a:pt x="915" y="85"/>
                  <a:pt x="915" y="85"/>
                </a:cubicBezTo>
                <a:close/>
                <a:moveTo>
                  <a:pt x="1047" y="100"/>
                </a:moveTo>
                <a:cubicBezTo>
                  <a:pt x="1043" y="96"/>
                  <a:pt x="1037" y="92"/>
                  <a:pt x="1028" y="88"/>
                </a:cubicBezTo>
                <a:cubicBezTo>
                  <a:pt x="1021" y="85"/>
                  <a:pt x="1016" y="83"/>
                  <a:pt x="1014" y="80"/>
                </a:cubicBezTo>
                <a:cubicBezTo>
                  <a:pt x="1011" y="78"/>
                  <a:pt x="1010" y="75"/>
                  <a:pt x="1010" y="71"/>
                </a:cubicBezTo>
                <a:cubicBezTo>
                  <a:pt x="1010" y="67"/>
                  <a:pt x="1012" y="64"/>
                  <a:pt x="1015" y="61"/>
                </a:cubicBezTo>
                <a:cubicBezTo>
                  <a:pt x="1018" y="59"/>
                  <a:pt x="1022" y="58"/>
                  <a:pt x="1027" y="58"/>
                </a:cubicBezTo>
                <a:cubicBezTo>
                  <a:pt x="1035" y="58"/>
                  <a:pt x="1042" y="60"/>
                  <a:pt x="1048" y="64"/>
                </a:cubicBezTo>
                <a:cubicBezTo>
                  <a:pt x="1048" y="49"/>
                  <a:pt x="1048" y="49"/>
                  <a:pt x="1048" y="49"/>
                </a:cubicBezTo>
                <a:cubicBezTo>
                  <a:pt x="1042" y="46"/>
                  <a:pt x="1035" y="45"/>
                  <a:pt x="1028" y="45"/>
                </a:cubicBezTo>
                <a:cubicBezTo>
                  <a:pt x="1018" y="45"/>
                  <a:pt x="1010" y="47"/>
                  <a:pt x="1004" y="53"/>
                </a:cubicBezTo>
                <a:cubicBezTo>
                  <a:pt x="998" y="58"/>
                  <a:pt x="995" y="64"/>
                  <a:pt x="995" y="72"/>
                </a:cubicBezTo>
                <a:cubicBezTo>
                  <a:pt x="995" y="79"/>
                  <a:pt x="996" y="84"/>
                  <a:pt x="1000" y="88"/>
                </a:cubicBezTo>
                <a:cubicBezTo>
                  <a:pt x="1003" y="92"/>
                  <a:pt x="1009" y="96"/>
                  <a:pt x="1017" y="100"/>
                </a:cubicBezTo>
                <a:cubicBezTo>
                  <a:pt x="1026" y="104"/>
                  <a:pt x="1031" y="107"/>
                  <a:pt x="1033" y="109"/>
                </a:cubicBezTo>
                <a:cubicBezTo>
                  <a:pt x="1036" y="111"/>
                  <a:pt x="1037" y="114"/>
                  <a:pt x="1037" y="117"/>
                </a:cubicBezTo>
                <a:cubicBezTo>
                  <a:pt x="1037" y="126"/>
                  <a:pt x="1031" y="131"/>
                  <a:pt x="1019" y="131"/>
                </a:cubicBezTo>
                <a:cubicBezTo>
                  <a:pt x="1010" y="131"/>
                  <a:pt x="1002" y="128"/>
                  <a:pt x="994" y="122"/>
                </a:cubicBezTo>
                <a:cubicBezTo>
                  <a:pt x="994" y="138"/>
                  <a:pt x="994" y="138"/>
                  <a:pt x="994" y="138"/>
                </a:cubicBezTo>
                <a:cubicBezTo>
                  <a:pt x="1001" y="142"/>
                  <a:pt x="1009" y="143"/>
                  <a:pt x="1018" y="143"/>
                </a:cubicBezTo>
                <a:cubicBezTo>
                  <a:pt x="1028" y="143"/>
                  <a:pt x="1037" y="141"/>
                  <a:pt x="1043" y="136"/>
                </a:cubicBezTo>
                <a:cubicBezTo>
                  <a:pt x="1049" y="131"/>
                  <a:pt x="1052" y="124"/>
                  <a:pt x="1052" y="116"/>
                </a:cubicBezTo>
                <a:cubicBezTo>
                  <a:pt x="1052" y="110"/>
                  <a:pt x="1050" y="104"/>
                  <a:pt x="1047" y="100"/>
                </a:cubicBezTo>
                <a:close/>
                <a:moveTo>
                  <a:pt x="1147" y="90"/>
                </a:moveTo>
                <a:cubicBezTo>
                  <a:pt x="1147" y="76"/>
                  <a:pt x="1144" y="65"/>
                  <a:pt x="1137" y="57"/>
                </a:cubicBezTo>
                <a:cubicBezTo>
                  <a:pt x="1130" y="49"/>
                  <a:pt x="1121" y="45"/>
                  <a:pt x="1108" y="45"/>
                </a:cubicBezTo>
                <a:cubicBezTo>
                  <a:pt x="1100" y="45"/>
                  <a:pt x="1093" y="47"/>
                  <a:pt x="1086" y="51"/>
                </a:cubicBezTo>
                <a:cubicBezTo>
                  <a:pt x="1080" y="55"/>
                  <a:pt x="1075" y="61"/>
                  <a:pt x="1071" y="69"/>
                </a:cubicBezTo>
                <a:cubicBezTo>
                  <a:pt x="1067" y="77"/>
                  <a:pt x="1065" y="85"/>
                  <a:pt x="1065" y="95"/>
                </a:cubicBezTo>
                <a:cubicBezTo>
                  <a:pt x="1065" y="110"/>
                  <a:pt x="1069" y="122"/>
                  <a:pt x="1076" y="130"/>
                </a:cubicBezTo>
                <a:cubicBezTo>
                  <a:pt x="1084" y="139"/>
                  <a:pt x="1094" y="143"/>
                  <a:pt x="1108" y="143"/>
                </a:cubicBezTo>
                <a:cubicBezTo>
                  <a:pt x="1121" y="143"/>
                  <a:pt x="1132" y="140"/>
                  <a:pt x="1141" y="134"/>
                </a:cubicBezTo>
                <a:cubicBezTo>
                  <a:pt x="1141" y="120"/>
                  <a:pt x="1141" y="120"/>
                  <a:pt x="1141" y="120"/>
                </a:cubicBezTo>
                <a:cubicBezTo>
                  <a:pt x="1132" y="127"/>
                  <a:pt x="1122" y="131"/>
                  <a:pt x="1111" y="131"/>
                </a:cubicBezTo>
                <a:cubicBezTo>
                  <a:pt x="1102" y="131"/>
                  <a:pt x="1095" y="128"/>
                  <a:pt x="1089" y="122"/>
                </a:cubicBezTo>
                <a:cubicBezTo>
                  <a:pt x="1084" y="117"/>
                  <a:pt x="1081" y="109"/>
                  <a:pt x="1081" y="98"/>
                </a:cubicBezTo>
                <a:cubicBezTo>
                  <a:pt x="1147" y="98"/>
                  <a:pt x="1147" y="98"/>
                  <a:pt x="1147" y="98"/>
                </a:cubicBezTo>
                <a:cubicBezTo>
                  <a:pt x="1147" y="90"/>
                  <a:pt x="1147" y="90"/>
                  <a:pt x="1147" y="90"/>
                </a:cubicBezTo>
                <a:close/>
                <a:moveTo>
                  <a:pt x="1081" y="85"/>
                </a:moveTo>
                <a:cubicBezTo>
                  <a:pt x="1082" y="77"/>
                  <a:pt x="1085" y="70"/>
                  <a:pt x="1090" y="65"/>
                </a:cubicBezTo>
                <a:cubicBezTo>
                  <a:pt x="1095" y="60"/>
                  <a:pt x="1101" y="58"/>
                  <a:pt x="1108" y="58"/>
                </a:cubicBezTo>
                <a:cubicBezTo>
                  <a:pt x="1116" y="58"/>
                  <a:pt x="1121" y="60"/>
                  <a:pt x="1125" y="65"/>
                </a:cubicBezTo>
                <a:cubicBezTo>
                  <a:pt x="1130" y="70"/>
                  <a:pt x="1132" y="76"/>
                  <a:pt x="1132" y="85"/>
                </a:cubicBezTo>
                <a:cubicBezTo>
                  <a:pt x="1081" y="85"/>
                  <a:pt x="1081" y="85"/>
                  <a:pt x="1081" y="85"/>
                </a:cubicBezTo>
                <a:close/>
                <a:moveTo>
                  <a:pt x="1234" y="80"/>
                </a:moveTo>
                <a:cubicBezTo>
                  <a:pt x="1234" y="57"/>
                  <a:pt x="1223" y="45"/>
                  <a:pt x="1201" y="45"/>
                </a:cubicBezTo>
                <a:cubicBezTo>
                  <a:pt x="1196" y="45"/>
                  <a:pt x="1190" y="46"/>
                  <a:pt x="1183" y="48"/>
                </a:cubicBezTo>
                <a:cubicBezTo>
                  <a:pt x="1176" y="50"/>
                  <a:pt x="1172" y="52"/>
                  <a:pt x="1169" y="54"/>
                </a:cubicBezTo>
                <a:cubicBezTo>
                  <a:pt x="1169" y="69"/>
                  <a:pt x="1169" y="69"/>
                  <a:pt x="1169" y="69"/>
                </a:cubicBezTo>
                <a:cubicBezTo>
                  <a:pt x="1178" y="62"/>
                  <a:pt x="1188" y="58"/>
                  <a:pt x="1199" y="58"/>
                </a:cubicBezTo>
                <a:cubicBezTo>
                  <a:pt x="1212" y="58"/>
                  <a:pt x="1219" y="66"/>
                  <a:pt x="1219" y="82"/>
                </a:cubicBezTo>
                <a:cubicBezTo>
                  <a:pt x="1191" y="86"/>
                  <a:pt x="1191" y="86"/>
                  <a:pt x="1191" y="86"/>
                </a:cubicBezTo>
                <a:cubicBezTo>
                  <a:pt x="1170" y="88"/>
                  <a:pt x="1160" y="99"/>
                  <a:pt x="1160" y="116"/>
                </a:cubicBezTo>
                <a:cubicBezTo>
                  <a:pt x="1160" y="125"/>
                  <a:pt x="1162" y="131"/>
                  <a:pt x="1168" y="136"/>
                </a:cubicBezTo>
                <a:cubicBezTo>
                  <a:pt x="1173" y="141"/>
                  <a:pt x="1180" y="143"/>
                  <a:pt x="1190" y="143"/>
                </a:cubicBezTo>
                <a:cubicBezTo>
                  <a:pt x="1202" y="143"/>
                  <a:pt x="1212" y="138"/>
                  <a:pt x="1218" y="126"/>
                </a:cubicBezTo>
                <a:cubicBezTo>
                  <a:pt x="1219" y="126"/>
                  <a:pt x="1219" y="126"/>
                  <a:pt x="1219" y="126"/>
                </a:cubicBezTo>
                <a:cubicBezTo>
                  <a:pt x="1219" y="141"/>
                  <a:pt x="1219" y="141"/>
                  <a:pt x="1219" y="141"/>
                </a:cubicBezTo>
                <a:cubicBezTo>
                  <a:pt x="1234" y="141"/>
                  <a:pt x="1234" y="141"/>
                  <a:pt x="1234" y="141"/>
                </a:cubicBezTo>
                <a:cubicBezTo>
                  <a:pt x="1234" y="80"/>
                  <a:pt x="1234" y="80"/>
                  <a:pt x="1234" y="80"/>
                </a:cubicBezTo>
                <a:close/>
                <a:moveTo>
                  <a:pt x="1219" y="103"/>
                </a:moveTo>
                <a:cubicBezTo>
                  <a:pt x="1219" y="111"/>
                  <a:pt x="1216" y="117"/>
                  <a:pt x="1212" y="123"/>
                </a:cubicBezTo>
                <a:cubicBezTo>
                  <a:pt x="1207" y="128"/>
                  <a:pt x="1200" y="131"/>
                  <a:pt x="1193" y="131"/>
                </a:cubicBezTo>
                <a:cubicBezTo>
                  <a:pt x="1188" y="131"/>
                  <a:pt x="1183" y="129"/>
                  <a:pt x="1180" y="126"/>
                </a:cubicBezTo>
                <a:cubicBezTo>
                  <a:pt x="1177" y="124"/>
                  <a:pt x="1175" y="120"/>
                  <a:pt x="1175" y="115"/>
                </a:cubicBezTo>
                <a:cubicBezTo>
                  <a:pt x="1175" y="109"/>
                  <a:pt x="1177" y="105"/>
                  <a:pt x="1180" y="102"/>
                </a:cubicBezTo>
                <a:cubicBezTo>
                  <a:pt x="1183" y="100"/>
                  <a:pt x="1188" y="98"/>
                  <a:pt x="1196" y="97"/>
                </a:cubicBezTo>
                <a:cubicBezTo>
                  <a:pt x="1219" y="94"/>
                  <a:pt x="1219" y="94"/>
                  <a:pt x="1219" y="94"/>
                </a:cubicBezTo>
                <a:cubicBezTo>
                  <a:pt x="1219" y="103"/>
                  <a:pt x="1219" y="103"/>
                  <a:pt x="1219" y="103"/>
                </a:cubicBezTo>
                <a:close/>
                <a:moveTo>
                  <a:pt x="1309" y="47"/>
                </a:moveTo>
                <a:cubicBezTo>
                  <a:pt x="1307" y="46"/>
                  <a:pt x="1304" y="46"/>
                  <a:pt x="1300" y="46"/>
                </a:cubicBezTo>
                <a:cubicBezTo>
                  <a:pt x="1295" y="46"/>
                  <a:pt x="1290" y="47"/>
                  <a:pt x="1285" y="51"/>
                </a:cubicBezTo>
                <a:cubicBezTo>
                  <a:pt x="1281" y="55"/>
                  <a:pt x="1278" y="60"/>
                  <a:pt x="1276" y="67"/>
                </a:cubicBezTo>
                <a:cubicBezTo>
                  <a:pt x="1275" y="67"/>
                  <a:pt x="1275" y="67"/>
                  <a:pt x="1275" y="67"/>
                </a:cubicBezTo>
                <a:cubicBezTo>
                  <a:pt x="1275" y="47"/>
                  <a:pt x="1275" y="47"/>
                  <a:pt x="1275" y="47"/>
                </a:cubicBezTo>
                <a:cubicBezTo>
                  <a:pt x="1260" y="47"/>
                  <a:pt x="1260" y="47"/>
                  <a:pt x="1260" y="47"/>
                </a:cubicBezTo>
                <a:cubicBezTo>
                  <a:pt x="1260" y="141"/>
                  <a:pt x="1260" y="141"/>
                  <a:pt x="1260" y="141"/>
                </a:cubicBezTo>
                <a:cubicBezTo>
                  <a:pt x="1275" y="141"/>
                  <a:pt x="1275" y="141"/>
                  <a:pt x="1275" y="141"/>
                </a:cubicBezTo>
                <a:cubicBezTo>
                  <a:pt x="1275" y="93"/>
                  <a:pt x="1275" y="93"/>
                  <a:pt x="1275" y="93"/>
                </a:cubicBezTo>
                <a:cubicBezTo>
                  <a:pt x="1275" y="83"/>
                  <a:pt x="1277" y="75"/>
                  <a:pt x="1282" y="69"/>
                </a:cubicBezTo>
                <a:cubicBezTo>
                  <a:pt x="1286" y="63"/>
                  <a:pt x="1291" y="59"/>
                  <a:pt x="1298" y="59"/>
                </a:cubicBezTo>
                <a:cubicBezTo>
                  <a:pt x="1303" y="59"/>
                  <a:pt x="1307" y="60"/>
                  <a:pt x="1309" y="62"/>
                </a:cubicBezTo>
                <a:cubicBezTo>
                  <a:pt x="1309" y="47"/>
                  <a:pt x="1309" y="47"/>
                  <a:pt x="1309" y="47"/>
                </a:cubicBezTo>
                <a:close/>
                <a:moveTo>
                  <a:pt x="1385" y="123"/>
                </a:moveTo>
                <a:cubicBezTo>
                  <a:pt x="1378" y="128"/>
                  <a:pt x="1370" y="131"/>
                  <a:pt x="1362" y="131"/>
                </a:cubicBezTo>
                <a:cubicBezTo>
                  <a:pt x="1352" y="131"/>
                  <a:pt x="1344" y="127"/>
                  <a:pt x="1338" y="121"/>
                </a:cubicBezTo>
                <a:cubicBezTo>
                  <a:pt x="1333" y="115"/>
                  <a:pt x="1330" y="106"/>
                  <a:pt x="1330" y="95"/>
                </a:cubicBezTo>
                <a:cubicBezTo>
                  <a:pt x="1330" y="84"/>
                  <a:pt x="1333" y="75"/>
                  <a:pt x="1339" y="68"/>
                </a:cubicBezTo>
                <a:cubicBezTo>
                  <a:pt x="1345" y="61"/>
                  <a:pt x="1353" y="58"/>
                  <a:pt x="1363" y="58"/>
                </a:cubicBezTo>
                <a:cubicBezTo>
                  <a:pt x="1370" y="58"/>
                  <a:pt x="1378" y="60"/>
                  <a:pt x="1385" y="65"/>
                </a:cubicBezTo>
                <a:cubicBezTo>
                  <a:pt x="1385" y="50"/>
                  <a:pt x="1385" y="50"/>
                  <a:pt x="1385" y="50"/>
                </a:cubicBezTo>
                <a:cubicBezTo>
                  <a:pt x="1379" y="46"/>
                  <a:pt x="1371" y="45"/>
                  <a:pt x="1363" y="45"/>
                </a:cubicBezTo>
                <a:cubicBezTo>
                  <a:pt x="1348" y="45"/>
                  <a:pt x="1337" y="50"/>
                  <a:pt x="1328" y="59"/>
                </a:cubicBezTo>
                <a:cubicBezTo>
                  <a:pt x="1319" y="68"/>
                  <a:pt x="1314" y="81"/>
                  <a:pt x="1314" y="96"/>
                </a:cubicBezTo>
                <a:cubicBezTo>
                  <a:pt x="1314" y="105"/>
                  <a:pt x="1316" y="114"/>
                  <a:pt x="1320" y="121"/>
                </a:cubicBezTo>
                <a:cubicBezTo>
                  <a:pt x="1324" y="128"/>
                  <a:pt x="1329" y="134"/>
                  <a:pt x="1336" y="138"/>
                </a:cubicBezTo>
                <a:cubicBezTo>
                  <a:pt x="1343" y="142"/>
                  <a:pt x="1350" y="143"/>
                  <a:pt x="1359" y="143"/>
                </a:cubicBezTo>
                <a:cubicBezTo>
                  <a:pt x="1369" y="143"/>
                  <a:pt x="1378" y="141"/>
                  <a:pt x="1385" y="137"/>
                </a:cubicBezTo>
                <a:cubicBezTo>
                  <a:pt x="1385" y="123"/>
                  <a:pt x="1385" y="123"/>
                  <a:pt x="1385" y="123"/>
                </a:cubicBezTo>
                <a:close/>
                <a:moveTo>
                  <a:pt x="1484" y="83"/>
                </a:moveTo>
                <a:cubicBezTo>
                  <a:pt x="1484" y="58"/>
                  <a:pt x="1473" y="45"/>
                  <a:pt x="1452" y="45"/>
                </a:cubicBezTo>
                <a:cubicBezTo>
                  <a:pt x="1439" y="45"/>
                  <a:pt x="1428" y="51"/>
                  <a:pt x="1421" y="63"/>
                </a:cubicBezTo>
                <a:cubicBezTo>
                  <a:pt x="1421" y="63"/>
                  <a:pt x="1421" y="63"/>
                  <a:pt x="1421" y="63"/>
                </a:cubicBezTo>
                <a:cubicBezTo>
                  <a:pt x="1421" y="2"/>
                  <a:pt x="1421" y="2"/>
                  <a:pt x="1421" y="2"/>
                </a:cubicBezTo>
                <a:cubicBezTo>
                  <a:pt x="1406" y="2"/>
                  <a:pt x="1406" y="2"/>
                  <a:pt x="1406" y="2"/>
                </a:cubicBezTo>
                <a:cubicBezTo>
                  <a:pt x="1406" y="141"/>
                  <a:pt x="1406" y="141"/>
                  <a:pt x="1406" y="141"/>
                </a:cubicBezTo>
                <a:cubicBezTo>
                  <a:pt x="1421" y="141"/>
                  <a:pt x="1421" y="141"/>
                  <a:pt x="1421" y="141"/>
                </a:cubicBezTo>
                <a:cubicBezTo>
                  <a:pt x="1421" y="88"/>
                  <a:pt x="1421" y="88"/>
                  <a:pt x="1421" y="88"/>
                </a:cubicBezTo>
                <a:cubicBezTo>
                  <a:pt x="1421" y="79"/>
                  <a:pt x="1423" y="72"/>
                  <a:pt x="1428" y="66"/>
                </a:cubicBezTo>
                <a:cubicBezTo>
                  <a:pt x="1433" y="61"/>
                  <a:pt x="1439" y="58"/>
                  <a:pt x="1447" y="58"/>
                </a:cubicBezTo>
                <a:cubicBezTo>
                  <a:pt x="1461" y="58"/>
                  <a:pt x="1469" y="68"/>
                  <a:pt x="1469" y="87"/>
                </a:cubicBezTo>
                <a:cubicBezTo>
                  <a:pt x="1469" y="141"/>
                  <a:pt x="1469" y="141"/>
                  <a:pt x="1469" y="141"/>
                </a:cubicBezTo>
                <a:cubicBezTo>
                  <a:pt x="1484" y="141"/>
                  <a:pt x="1484" y="141"/>
                  <a:pt x="1484" y="141"/>
                </a:cubicBezTo>
                <a:cubicBezTo>
                  <a:pt x="1484" y="83"/>
                  <a:pt x="1484" y="83"/>
                  <a:pt x="1484" y="83"/>
                </a:cubicBez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25051"/>
              </a:solidFill>
              <a:effectLst/>
              <a:uLnTx/>
              <a:uFillTx/>
              <a:latin typeface="Segoe UI"/>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467890" y="0"/>
            <a:ext cx="6444055" cy="7935467"/>
          </a:xfrm>
          <a:custGeom>
            <a:avLst/>
            <a:gdLst>
              <a:gd name="connsiteX0" fmla="*/ 477273 w 6573273"/>
              <a:gd name="connsiteY0" fmla="*/ 0 h 8093442"/>
              <a:gd name="connsiteX1" fmla="*/ 6573273 w 6573273"/>
              <a:gd name="connsiteY1" fmla="*/ 0 h 8093442"/>
              <a:gd name="connsiteX2" fmla="*/ 6573273 w 6573273"/>
              <a:gd name="connsiteY2" fmla="*/ 6994525 h 8093442"/>
              <a:gd name="connsiteX3" fmla="*/ 477273 w 6573273"/>
              <a:gd name="connsiteY3" fmla="*/ 6994525 h 8093442"/>
              <a:gd name="connsiteX4" fmla="*/ 477273 w 6573273"/>
              <a:gd name="connsiteY4" fmla="*/ 8093442 h 8093442"/>
              <a:gd name="connsiteX5" fmla="*/ 0 w 6573273"/>
              <a:gd name="connsiteY5" fmla="*/ 8093442 h 8093442"/>
              <a:gd name="connsiteX6" fmla="*/ 0 w 6573273"/>
              <a:gd name="connsiteY6" fmla="*/ 4868863 h 8093442"/>
              <a:gd name="connsiteX7" fmla="*/ 477273 w 6573273"/>
              <a:gd name="connsiteY7" fmla="*/ 4868863 h 809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3273" h="8093442">
                <a:moveTo>
                  <a:pt x="477273" y="0"/>
                </a:moveTo>
                <a:lnTo>
                  <a:pt x="6573273" y="0"/>
                </a:lnTo>
                <a:lnTo>
                  <a:pt x="6573273" y="6994525"/>
                </a:lnTo>
                <a:lnTo>
                  <a:pt x="477273" y="6994525"/>
                </a:lnTo>
                <a:lnTo>
                  <a:pt x="477273" y="8093442"/>
                </a:lnTo>
                <a:lnTo>
                  <a:pt x="0" y="8093442"/>
                </a:lnTo>
                <a:lnTo>
                  <a:pt x="0" y="4868863"/>
                </a:lnTo>
                <a:lnTo>
                  <a:pt x="477273" y="4868863"/>
                </a:lnTo>
                <a:close/>
              </a:path>
            </a:pathLst>
          </a:custGeom>
          <a:noFill/>
          <a:ln>
            <a:noFill/>
          </a:ln>
        </p:spPr>
      </p:pic>
    </p:spTree>
    <p:extLst>
      <p:ext uri="{BB962C8B-B14F-4D97-AF65-F5344CB8AC3E}">
        <p14:creationId xmlns:p14="http://schemas.microsoft.com/office/powerpoint/2010/main" val="1433232547"/>
      </p:ext>
    </p:extLst>
  </p:cSld>
  <p:clrMapOvr>
    <a:masterClrMapping/>
  </p:clrMapOvr>
  <p:transition>
    <p:fade/>
  </p:transition>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9927899" flipH="1" flipV="1">
            <a:off x="6386976" y="3987035"/>
            <a:ext cx="3740529" cy="3394742"/>
          </a:xfrm>
          <a:custGeom>
            <a:avLst/>
            <a:gdLst>
              <a:gd name="connsiteX0" fmla="*/ 3815534 w 3815534"/>
              <a:gd name="connsiteY0" fmla="*/ 0 h 3462323"/>
              <a:gd name="connsiteX1" fmla="*/ 3815534 w 3815534"/>
              <a:gd name="connsiteY1" fmla="*/ 3462323 h 3462323"/>
              <a:gd name="connsiteX2" fmla="*/ 0 w 3815534"/>
              <a:gd name="connsiteY2" fmla="*/ 2473071 h 3462323"/>
              <a:gd name="connsiteX3" fmla="*/ 1 w 3815534"/>
              <a:gd name="connsiteY3" fmla="*/ 0 h 3462323"/>
            </a:gdLst>
            <a:ahLst/>
            <a:cxnLst>
              <a:cxn ang="0">
                <a:pos x="connsiteX0" y="connsiteY0"/>
              </a:cxn>
              <a:cxn ang="0">
                <a:pos x="connsiteX1" y="connsiteY1"/>
              </a:cxn>
              <a:cxn ang="0">
                <a:pos x="connsiteX2" y="connsiteY2"/>
              </a:cxn>
              <a:cxn ang="0">
                <a:pos x="connsiteX3" y="connsiteY3"/>
              </a:cxn>
            </a:cxnLst>
            <a:rect l="l" t="t" r="r" b="b"/>
            <a:pathLst>
              <a:path w="3815534" h="3462323">
                <a:moveTo>
                  <a:pt x="3815534" y="0"/>
                </a:moveTo>
                <a:lnTo>
                  <a:pt x="3815534" y="3462323"/>
                </a:lnTo>
                <a:lnTo>
                  <a:pt x="0" y="2473071"/>
                </a:lnTo>
                <a:lnTo>
                  <a:pt x="1" y="0"/>
                </a:lnTo>
                <a:close/>
              </a:path>
            </a:pathLst>
          </a:custGeom>
        </p:spPr>
      </p:pic>
      <p:sp>
        <p:nvSpPr>
          <p:cNvPr id="15" name="Freeform 14"/>
          <p:cNvSpPr/>
          <p:nvPr userDrawn="1"/>
        </p:nvSpPr>
        <p:spPr bwMode="auto">
          <a:xfrm rot="17875525">
            <a:off x="5410784" y="-340176"/>
            <a:ext cx="35862" cy="1220190"/>
          </a:xfrm>
          <a:custGeom>
            <a:avLst/>
            <a:gdLst>
              <a:gd name="connsiteX0" fmla="*/ 0 w 36576"/>
              <a:gd name="connsiteY0" fmla="*/ 0 h 1244657"/>
              <a:gd name="connsiteX1" fmla="*/ 36576 w 36576"/>
              <a:gd name="connsiteY1" fmla="*/ 69006 h 1244657"/>
              <a:gd name="connsiteX2" fmla="*/ 36576 w 36576"/>
              <a:gd name="connsiteY2" fmla="*/ 1244657 h 1244657"/>
              <a:gd name="connsiteX3" fmla="*/ 0 w 36576"/>
              <a:gd name="connsiteY3" fmla="*/ 1244657 h 1244657"/>
            </a:gdLst>
            <a:ahLst/>
            <a:cxnLst>
              <a:cxn ang="0">
                <a:pos x="connsiteX0" y="connsiteY0"/>
              </a:cxn>
              <a:cxn ang="0">
                <a:pos x="connsiteX1" y="connsiteY1"/>
              </a:cxn>
              <a:cxn ang="0">
                <a:pos x="connsiteX2" y="connsiteY2"/>
              </a:cxn>
              <a:cxn ang="0">
                <a:pos x="connsiteX3" y="connsiteY3"/>
              </a:cxn>
            </a:cxnLst>
            <a:rect l="l" t="t" r="r" b="b"/>
            <a:pathLst>
              <a:path w="36576" h="1244657">
                <a:moveTo>
                  <a:pt x="0" y="0"/>
                </a:moveTo>
                <a:lnTo>
                  <a:pt x="36576" y="69006"/>
                </a:lnTo>
                <a:lnTo>
                  <a:pt x="36576" y="1244657"/>
                </a:lnTo>
                <a:lnTo>
                  <a:pt x="0" y="1244657"/>
                </a:lnTo>
                <a:close/>
              </a:path>
            </a:pathLst>
          </a:custGeom>
          <a:solidFill>
            <a:srgbClr val="306CB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20396706" flipH="1" flipV="1">
            <a:off x="2040453" y="-1103253"/>
            <a:ext cx="5209118" cy="6925621"/>
          </a:xfrm>
          <a:custGeom>
            <a:avLst/>
            <a:gdLst>
              <a:gd name="connsiteX0" fmla="*/ 5313572 w 5313572"/>
              <a:gd name="connsiteY0" fmla="*/ 7063492 h 7063492"/>
              <a:gd name="connsiteX1" fmla="*/ 0 w 5313572"/>
              <a:gd name="connsiteY1" fmla="*/ 5123742 h 7063492"/>
              <a:gd name="connsiteX2" fmla="*/ 0 w 5313572"/>
              <a:gd name="connsiteY2" fmla="*/ 0 h 7063492"/>
              <a:gd name="connsiteX3" fmla="*/ 5313572 w 5313572"/>
              <a:gd name="connsiteY3" fmla="*/ 0 h 7063492"/>
            </a:gdLst>
            <a:ahLst/>
            <a:cxnLst>
              <a:cxn ang="0">
                <a:pos x="connsiteX0" y="connsiteY0"/>
              </a:cxn>
              <a:cxn ang="0">
                <a:pos x="connsiteX1" y="connsiteY1"/>
              </a:cxn>
              <a:cxn ang="0">
                <a:pos x="connsiteX2" y="connsiteY2"/>
              </a:cxn>
              <a:cxn ang="0">
                <a:pos x="connsiteX3" y="connsiteY3"/>
              </a:cxn>
            </a:cxnLst>
            <a:rect l="l" t="t" r="r" b="b"/>
            <a:pathLst>
              <a:path w="5313572" h="7063492">
                <a:moveTo>
                  <a:pt x="5313572" y="7063492"/>
                </a:moveTo>
                <a:lnTo>
                  <a:pt x="0" y="5123742"/>
                </a:lnTo>
                <a:lnTo>
                  <a:pt x="0" y="0"/>
                </a:lnTo>
                <a:lnTo>
                  <a:pt x="5313572" y="0"/>
                </a:lnTo>
                <a:close/>
              </a:path>
            </a:pathLst>
          </a:custGeom>
        </p:spPr>
      </p:pic>
      <p:sp>
        <p:nvSpPr>
          <p:cNvPr id="22" name="Rectangle 21"/>
          <p:cNvSpPr/>
          <p:nvPr userDrawn="1"/>
        </p:nvSpPr>
        <p:spPr bwMode="auto">
          <a:xfrm>
            <a:off x="269240" y="2082621"/>
            <a:ext cx="8067823" cy="3587759"/>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87" rIns="0" bIns="34287" numCol="1" rtlCol="0" anchor="ctr" anchorCtr="0" compatLnSpc="1">
            <a:prstTxWarp prst="textNoShape">
              <a:avLst/>
            </a:prstTxWarp>
          </a:bodyPr>
          <a:lstStyle/>
          <a:p>
            <a:pPr marL="0" marR="0" lvl="0" indent="0" algn="ctr" defTabSz="685486" rtl="0" eaLnBrk="1" fontAlgn="base" latinLnBrk="0" hangingPunct="1">
              <a:lnSpc>
                <a:spcPct val="100000"/>
              </a:lnSpc>
              <a:spcBef>
                <a:spcPct val="0"/>
              </a:spcBef>
              <a:spcAft>
                <a:spcPct val="0"/>
              </a:spcAft>
              <a:buClrTx/>
              <a:buSzTx/>
              <a:buFontTx/>
              <a:buNone/>
              <a:tabLst/>
              <a:defRPr/>
            </a:pPr>
            <a:endParaRPr kumimoji="0" lang="en-US" sz="1470" b="0" i="0" u="none" strike="noStrike" kern="1200" cap="none" spc="0" normalizeH="0" baseline="0" noProof="0" dirty="0">
              <a:ln>
                <a:noFill/>
              </a:ln>
              <a:gradFill>
                <a:gsLst>
                  <a:gs pos="5833">
                    <a:srgbClr val="525051"/>
                  </a:gs>
                  <a:gs pos="100000">
                    <a:srgbClr val="525051"/>
                  </a:gs>
                </a:gsLst>
                <a:lin ang="5400000" scaled="0"/>
              </a:gradFill>
              <a:effectLst/>
              <a:uLnTx/>
              <a:uFillTx/>
              <a:latin typeface="Segoe UI"/>
              <a:ea typeface="+mn-ea"/>
              <a:cs typeface="+mn-cs"/>
            </a:endParaRPr>
          </a:p>
        </p:txBody>
      </p:sp>
      <p:sp>
        <p:nvSpPr>
          <p:cNvPr id="23" name="Text Placeholder 4"/>
          <p:cNvSpPr>
            <a:spLocks noGrp="1"/>
          </p:cNvSpPr>
          <p:nvPr userDrawn="1">
            <p:ph type="body" sz="quarter" idx="12" hasCustomPrompt="1"/>
          </p:nvPr>
        </p:nvSpPr>
        <p:spPr bwMode="white">
          <a:xfrm>
            <a:off x="269240" y="3877271"/>
            <a:ext cx="8067823" cy="1794661"/>
          </a:xfrm>
          <a:noFill/>
        </p:spPr>
        <p:txBody>
          <a:bodyPr lIns="182880" tIns="146304" rIns="182880" bIns="146304">
            <a:noAutofit/>
          </a:bodyPr>
          <a:lstStyle>
            <a:lvl1pPr marL="0" indent="0">
              <a:spcBef>
                <a:spcPts val="0"/>
              </a:spcBef>
              <a:buNone/>
              <a:defRPr sz="3137"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24" name="Title 1"/>
          <p:cNvSpPr>
            <a:spLocks noGrp="1"/>
          </p:cNvSpPr>
          <p:nvPr userDrawn="1">
            <p:ph type="title" hasCustomPrompt="1"/>
          </p:nvPr>
        </p:nvSpPr>
        <p:spPr bwMode="white">
          <a:xfrm>
            <a:off x="269240" y="2084186"/>
            <a:ext cx="8067823" cy="1793104"/>
          </a:xfrm>
          <a:noFill/>
        </p:spPr>
        <p:txBody>
          <a:bodyPr lIns="146304" tIns="91440" rIns="146304" bIns="91440" anchor="t" anchorCtr="0"/>
          <a:lstStyle>
            <a:lvl1pPr>
              <a:defRPr sz="5294" spc="-74" baseline="0">
                <a:gradFill>
                  <a:gsLst>
                    <a:gs pos="100000">
                      <a:schemeClr val="tx1"/>
                    </a:gs>
                    <a:gs pos="0">
                      <a:schemeClr val="tx1"/>
                    </a:gs>
                  </a:gsLst>
                  <a:lin ang="5400000" scaled="0"/>
                </a:gradFill>
              </a:defRPr>
            </a:lvl1pPr>
          </a:lstStyle>
          <a:p>
            <a:r>
              <a:rPr lang="en-US" dirty="0"/>
              <a:t>Presentation title</a:t>
            </a:r>
          </a:p>
        </p:txBody>
      </p:sp>
      <p:pic>
        <p:nvPicPr>
          <p:cNvPr id="25" name="Picture 24"/>
          <p:cNvPicPr>
            <a:picLocks noChangeAspect="1"/>
          </p:cNvPicPr>
          <p:nvPr userDrawn="1"/>
        </p:nvPicPr>
        <p:blipFill>
          <a:blip r:embed="rId4"/>
          <a:stretch>
            <a:fillRect/>
          </a:stretch>
        </p:blipFill>
        <p:spPr>
          <a:xfrm>
            <a:off x="269240" y="288356"/>
            <a:ext cx="1798278" cy="1798533"/>
          </a:xfrm>
          <a:prstGeom prst="rect">
            <a:avLst/>
          </a:prstGeom>
        </p:spPr>
      </p:pic>
      <p:pic>
        <p:nvPicPr>
          <p:cNvPr id="26" name="Picture 2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invGray">
          <a:xfrm>
            <a:off x="10309636" y="459898"/>
            <a:ext cx="1434153" cy="307259"/>
          </a:xfrm>
          <a:prstGeom prst="rect">
            <a:avLst/>
          </a:prstGeom>
        </p:spPr>
      </p:pic>
    </p:spTree>
    <p:extLst>
      <p:ext uri="{BB962C8B-B14F-4D97-AF65-F5344CB8AC3E}">
        <p14:creationId xmlns:p14="http://schemas.microsoft.com/office/powerpoint/2010/main" val="3137892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Slide 3">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852" r="1218"/>
          <a:stretch/>
        </p:blipFill>
        <p:spPr>
          <a:xfrm>
            <a:off x="1" y="2"/>
            <a:ext cx="12192000" cy="6858000"/>
          </a:xfrm>
          <a:prstGeom prst="rect">
            <a:avLst/>
          </a:prstGeom>
        </p:spPr>
      </p:pic>
      <p:sp>
        <p:nvSpPr>
          <p:cNvPr id="16" name="Text Placeholder 4"/>
          <p:cNvSpPr>
            <a:spLocks noGrp="1"/>
          </p:cNvSpPr>
          <p:nvPr>
            <p:ph type="body" sz="quarter" idx="12" hasCustomPrompt="1"/>
          </p:nvPr>
        </p:nvSpPr>
        <p:spPr bwMode="white">
          <a:xfrm>
            <a:off x="269240" y="3877270"/>
            <a:ext cx="8045167" cy="2094465"/>
          </a:xfrm>
          <a:noFill/>
        </p:spPr>
        <p:txBody>
          <a:bodyPr lIns="182880" tIns="146304" rIns="182880" bIns="146304">
            <a:noAutofit/>
          </a:bodyPr>
          <a:lstStyle>
            <a:lvl1pPr marL="0" indent="0">
              <a:spcBef>
                <a:spcPts val="0"/>
              </a:spcBef>
              <a:buNone/>
              <a:defRPr sz="3137" spc="0" baseline="0">
                <a:solidFill>
                  <a:srgbClr val="797979"/>
                </a:solidFill>
                <a:latin typeface="+mj-lt"/>
              </a:defRPr>
            </a:lvl1pPr>
          </a:lstStyle>
          <a:p>
            <a:pPr lvl="0"/>
            <a:r>
              <a:rPr lang="en-US" dirty="0"/>
              <a:t>Speaker Name</a:t>
            </a:r>
          </a:p>
        </p:txBody>
      </p:sp>
      <p:sp>
        <p:nvSpPr>
          <p:cNvPr id="18" name="Title 1"/>
          <p:cNvSpPr>
            <a:spLocks noGrp="1"/>
          </p:cNvSpPr>
          <p:nvPr>
            <p:ph type="title" hasCustomPrompt="1"/>
          </p:nvPr>
        </p:nvSpPr>
        <p:spPr bwMode="white">
          <a:xfrm>
            <a:off x="269240" y="2215664"/>
            <a:ext cx="8024064" cy="1661628"/>
          </a:xfrm>
          <a:noFill/>
        </p:spPr>
        <p:txBody>
          <a:bodyPr lIns="146304" tIns="91440" rIns="146304" bIns="91440" anchor="t" anchorCtr="0"/>
          <a:lstStyle>
            <a:lvl1pPr>
              <a:defRPr sz="5294" spc="-74" baseline="0">
                <a:solidFill>
                  <a:schemeClr val="tx2">
                    <a:lumMod val="75000"/>
                  </a:schemeClr>
                </a:solidFill>
              </a:defRPr>
            </a:lvl1pPr>
          </a:lstStyle>
          <a:p>
            <a:r>
              <a:rPr lang="en-US" dirty="0"/>
              <a:t>Title slide option A: </a:t>
            </a:r>
            <a:br>
              <a:rPr lang="en-US" dirty="0"/>
            </a:br>
            <a:r>
              <a:rPr lang="en-US" dirty="0"/>
              <a:t>Presentation title goes here</a:t>
            </a:r>
          </a:p>
        </p:txBody>
      </p:sp>
      <p:pic>
        <p:nvPicPr>
          <p:cNvPr id="15" name="Picture 14"/>
          <p:cNvPicPr>
            <a:picLocks noChangeAspect="1"/>
          </p:cNvPicPr>
          <p:nvPr userDrawn="1"/>
        </p:nvPicPr>
        <p:blipFill>
          <a:blip r:embed="rId3"/>
          <a:stretch>
            <a:fillRect/>
          </a:stretch>
        </p:blipFill>
        <p:spPr>
          <a:xfrm>
            <a:off x="231480" y="225829"/>
            <a:ext cx="1957478" cy="1954386"/>
          </a:xfrm>
          <a:prstGeom prst="rect">
            <a:avLst/>
          </a:prstGeom>
        </p:spPr>
      </p:pic>
      <p:pic>
        <p:nvPicPr>
          <p:cNvPr id="22" name="Picture 21"/>
          <p:cNvPicPr>
            <a:picLocks noChangeAspect="1"/>
          </p:cNvPicPr>
          <p:nvPr userDrawn="1"/>
        </p:nvPicPr>
        <p:blipFill>
          <a:blip r:embed="rId4"/>
          <a:stretch>
            <a:fillRect/>
          </a:stretch>
        </p:blipFill>
        <p:spPr>
          <a:xfrm>
            <a:off x="10326141" y="6251578"/>
            <a:ext cx="1293277" cy="275938"/>
          </a:xfrm>
          <a:prstGeom prst="rect">
            <a:avLst/>
          </a:prstGeom>
        </p:spPr>
      </p:pic>
    </p:spTree>
    <p:extLst>
      <p:ext uri="{BB962C8B-B14F-4D97-AF65-F5344CB8AC3E}">
        <p14:creationId xmlns:p14="http://schemas.microsoft.com/office/powerpoint/2010/main" val="3653930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Slide 3">
    <p:bg>
      <p:bgPr>
        <a:solidFill>
          <a:srgbClr val="006EB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3561"/>
          <a:stretch/>
        </p:blipFill>
        <p:spPr>
          <a:xfrm>
            <a:off x="-21101" y="0"/>
            <a:ext cx="12305167" cy="6858000"/>
          </a:xfrm>
          <a:prstGeom prst="rect">
            <a:avLst/>
          </a:prstGeom>
        </p:spPr>
      </p:pic>
      <p:pic>
        <p:nvPicPr>
          <p:cNvPr id="10" name="Picture 9"/>
          <p:cNvPicPr>
            <a:picLocks noChangeAspect="1"/>
          </p:cNvPicPr>
          <p:nvPr userDrawn="1"/>
        </p:nvPicPr>
        <p:blipFill>
          <a:blip r:embed="rId3"/>
          <a:stretch>
            <a:fillRect/>
          </a:stretch>
        </p:blipFill>
        <p:spPr>
          <a:xfrm>
            <a:off x="231480" y="225829"/>
            <a:ext cx="1957478" cy="1954386"/>
          </a:xfrm>
          <a:prstGeom prst="rect">
            <a:avLst/>
          </a:prstGeom>
        </p:spPr>
      </p:pic>
      <p:sp>
        <p:nvSpPr>
          <p:cNvPr id="5" name="Text Placeholder 4"/>
          <p:cNvSpPr>
            <a:spLocks noGrp="1"/>
          </p:cNvSpPr>
          <p:nvPr>
            <p:ph type="body" sz="quarter" idx="12" hasCustomPrompt="1"/>
          </p:nvPr>
        </p:nvSpPr>
        <p:spPr bwMode="white">
          <a:xfrm>
            <a:off x="271104" y="4155894"/>
            <a:ext cx="9710404" cy="1900250"/>
          </a:xfrm>
          <a:noFill/>
        </p:spPr>
        <p:txBody>
          <a:bodyPr lIns="182880" tIns="146304" rIns="182880" bIns="146304">
            <a:noAutofit/>
          </a:bodyPr>
          <a:lstStyle>
            <a:lvl1pPr marL="0" indent="0">
              <a:spcBef>
                <a:spcPts val="0"/>
              </a:spcBef>
              <a:buNone/>
              <a:defRPr sz="3529" spc="0" baseline="0">
                <a:solidFill>
                  <a:srgbClr val="797979"/>
                </a:soli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215664"/>
            <a:ext cx="9691102" cy="1940230"/>
          </a:xfrm>
          <a:noFill/>
        </p:spPr>
        <p:txBody>
          <a:bodyPr lIns="146304" tIns="91440" rIns="146304" bIns="91440" anchor="t" anchorCtr="0"/>
          <a:lstStyle>
            <a:lvl1pPr>
              <a:defRPr sz="5882" spc="-98" baseline="0">
                <a:solidFill>
                  <a:srgbClr val="797979"/>
                </a:solidFill>
              </a:defRPr>
            </a:lvl1pPr>
          </a:lstStyle>
          <a:p>
            <a:r>
              <a:rPr lang="en-US" dirty="0"/>
              <a:t>Title slide option B: </a:t>
            </a:r>
            <a:br>
              <a:rPr lang="en-US" dirty="0"/>
            </a:br>
            <a:r>
              <a:rPr lang="en-US" dirty="0"/>
              <a:t>Presentation title goes here</a:t>
            </a:r>
          </a:p>
        </p:txBody>
      </p:sp>
      <p:pic>
        <p:nvPicPr>
          <p:cNvPr id="12" name="Picture 11"/>
          <p:cNvPicPr>
            <a:picLocks noChangeAspect="1"/>
          </p:cNvPicPr>
          <p:nvPr userDrawn="1"/>
        </p:nvPicPr>
        <p:blipFill>
          <a:blip r:embed="rId4"/>
          <a:stretch>
            <a:fillRect/>
          </a:stretch>
        </p:blipFill>
        <p:spPr>
          <a:xfrm>
            <a:off x="10537167" y="6167172"/>
            <a:ext cx="1293277" cy="275938"/>
          </a:xfrm>
          <a:prstGeom prst="rect">
            <a:avLst/>
          </a:prstGeom>
        </p:spPr>
      </p:pic>
    </p:spTree>
    <p:extLst>
      <p:ext uri="{BB962C8B-B14F-4D97-AF65-F5344CB8AC3E}">
        <p14:creationId xmlns:p14="http://schemas.microsoft.com/office/powerpoint/2010/main" val="448069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flipH="1" flipV="1">
            <a:off x="2667001" y="-2667000"/>
            <a:ext cx="6857999" cy="12192000"/>
          </a:xfrm>
          <a:prstGeom prst="rect">
            <a:avLst/>
          </a:prstGeom>
        </p:spPr>
      </p:pic>
      <p:sp>
        <p:nvSpPr>
          <p:cNvPr id="6" name="Rectangle 5"/>
          <p:cNvSpPr/>
          <p:nvPr userDrawn="1"/>
        </p:nvSpPr>
        <p:spPr bwMode="auto">
          <a:xfrm>
            <a:off x="269240" y="2086886"/>
            <a:ext cx="8964248" cy="4480046"/>
          </a:xfrm>
          <a:prstGeom prst="rect">
            <a:avLst/>
          </a:prstGeom>
          <a:solidFill>
            <a:srgbClr val="00188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 name="Text Placeholder 4"/>
          <p:cNvSpPr>
            <a:spLocks noGrp="1"/>
          </p:cNvSpPr>
          <p:nvPr>
            <p:ph type="body" sz="quarter" idx="12" hasCustomPrompt="1"/>
          </p:nvPr>
        </p:nvSpPr>
        <p:spPr bwMode="white">
          <a:xfrm>
            <a:off x="271105" y="4458017"/>
            <a:ext cx="8962383" cy="2108915"/>
          </a:xfrm>
          <a:noFill/>
        </p:spPr>
        <p:txBody>
          <a:bodyPr lIns="182880" tIns="146304" rIns="182880" bIns="146304">
            <a:noAutofit/>
          </a:bodyPr>
          <a:lstStyle>
            <a:lvl1pPr marL="0" indent="0">
              <a:spcBef>
                <a:spcPts val="0"/>
              </a:spcBef>
              <a:buNone/>
              <a:defRPr sz="3529" spc="0" baseline="0">
                <a:gradFill>
                  <a:gsLst>
                    <a:gs pos="100000">
                      <a:schemeClr val="tx1"/>
                    </a:gs>
                    <a:gs pos="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bwMode="white">
          <a:xfrm>
            <a:off x="269304" y="2098544"/>
            <a:ext cx="8964184" cy="2344110"/>
          </a:xfrm>
          <a:noFill/>
        </p:spPr>
        <p:txBody>
          <a:bodyPr lIns="146304" tIns="91440" rIns="146304" bIns="91440" anchor="t" anchorCtr="0"/>
          <a:lstStyle>
            <a:lvl1pPr>
              <a:defRPr sz="5882" spc="-98" baseline="0">
                <a:gradFill>
                  <a:gsLst>
                    <a:gs pos="100000">
                      <a:schemeClr val="tx1"/>
                    </a:gs>
                    <a:gs pos="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10129914" y="470070"/>
            <a:ext cx="1611036" cy="345156"/>
          </a:xfrm>
          <a:prstGeom prst="rect">
            <a:avLst/>
          </a:prstGeom>
        </p:spPr>
      </p:pic>
      <p:pic>
        <p:nvPicPr>
          <p:cNvPr id="11" name="Picture 10"/>
          <p:cNvPicPr>
            <a:picLocks noChangeAspect="1"/>
          </p:cNvPicPr>
          <p:nvPr userDrawn="1"/>
        </p:nvPicPr>
        <p:blipFill>
          <a:blip r:embed="rId4"/>
          <a:stretch>
            <a:fillRect/>
          </a:stretch>
        </p:blipFill>
        <p:spPr>
          <a:xfrm>
            <a:off x="269240" y="288356"/>
            <a:ext cx="1798278" cy="1798533"/>
          </a:xfrm>
          <a:prstGeom prst="rect">
            <a:avLst/>
          </a:prstGeom>
        </p:spPr>
      </p:pic>
    </p:spTree>
    <p:extLst>
      <p:ext uri="{BB962C8B-B14F-4D97-AF65-F5344CB8AC3E}">
        <p14:creationId xmlns:p14="http://schemas.microsoft.com/office/powerpoint/2010/main" val="658172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b="23163"/>
          <a:stretch/>
        </p:blipFill>
        <p:spPr>
          <a:xfrm>
            <a:off x="1" y="476920"/>
            <a:ext cx="12192000" cy="6381082"/>
          </a:xfrm>
          <a:prstGeom prst="rect">
            <a:avLst/>
          </a:prstGeom>
        </p:spPr>
      </p:pic>
      <p:pic>
        <p:nvPicPr>
          <p:cNvPr id="12" name="Picture 11"/>
          <p:cNvPicPr>
            <a:picLocks noChangeAspect="1"/>
          </p:cNvPicPr>
          <p:nvPr userDrawn="1"/>
        </p:nvPicPr>
        <p:blipFill>
          <a:blip r:embed="rId3"/>
          <a:stretch>
            <a:fillRect/>
          </a:stretch>
        </p:blipFill>
        <p:spPr>
          <a:xfrm>
            <a:off x="249021" y="1182566"/>
            <a:ext cx="7221283" cy="3598324"/>
          </a:xfrm>
          <a:prstGeom prst="rect">
            <a:avLst/>
          </a:prstGeom>
          <a:solidFill>
            <a:srgbClr val="90FF00"/>
          </a:solidFill>
        </p:spPr>
      </p:pic>
      <p:sp>
        <p:nvSpPr>
          <p:cNvPr id="8" name="Title 1"/>
          <p:cNvSpPr>
            <a:spLocks noGrp="1"/>
          </p:cNvSpPr>
          <p:nvPr>
            <p:ph type="title" hasCustomPrompt="1"/>
          </p:nvPr>
        </p:nvSpPr>
        <p:spPr>
          <a:xfrm>
            <a:off x="269240" y="1187647"/>
            <a:ext cx="7171398" cy="2264518"/>
          </a:xfrm>
          <a:noFill/>
        </p:spPr>
        <p:txBody>
          <a:bodyPr tIns="91440" bIns="91440" anchor="t" anchorCtr="0"/>
          <a:lstStyle>
            <a:lvl1pPr>
              <a:defRPr sz="7058" spc="-74" baseline="0">
                <a:gradFill>
                  <a:gsLst>
                    <a:gs pos="100000">
                      <a:schemeClr val="tx1"/>
                    </a:gs>
                    <a:gs pos="0">
                      <a:schemeClr val="tx1"/>
                    </a:gs>
                  </a:gsLst>
                  <a:lin ang="5400000" scaled="0"/>
                </a:gradFill>
              </a:defRPr>
            </a:lvl1pPr>
          </a:lstStyle>
          <a:p>
            <a:r>
              <a:rPr lang="en-US" dirty="0"/>
              <a:t>Demo title</a:t>
            </a:r>
          </a:p>
        </p:txBody>
      </p:sp>
    </p:spTree>
    <p:extLst>
      <p:ext uri="{BB962C8B-B14F-4D97-AF65-F5344CB8AC3E}">
        <p14:creationId xmlns:p14="http://schemas.microsoft.com/office/powerpoint/2010/main" val="16590140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938021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rgbClr val="006EB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6613" b="43969"/>
          <a:stretch/>
        </p:blipFill>
        <p:spPr>
          <a:xfrm>
            <a:off x="1" y="0"/>
            <a:ext cx="12192000" cy="6858001"/>
          </a:xfrm>
          <a:prstGeom prst="rect">
            <a:avLst/>
          </a:prstGeom>
        </p:spPr>
      </p:pic>
      <p:sp>
        <p:nvSpPr>
          <p:cNvPr id="5" name="Rectangle 4"/>
          <p:cNvSpPr/>
          <p:nvPr userDrawn="1"/>
        </p:nvSpPr>
        <p:spPr bwMode="auto">
          <a:xfrm>
            <a:off x="269240" y="1186356"/>
            <a:ext cx="7171398" cy="26979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hasCustomPrompt="1"/>
          </p:nvPr>
        </p:nvSpPr>
        <p:spPr>
          <a:xfrm>
            <a:off x="269241" y="1186356"/>
            <a:ext cx="7171398" cy="2697988"/>
          </a:xfrm>
          <a:noFill/>
        </p:spPr>
        <p:txBody>
          <a:bodyPr tIns="91440" bIns="91440" anchor="t" anchorCtr="0"/>
          <a:lstStyle>
            <a:lvl1pPr>
              <a:defRPr sz="7058" spc="-98" baseline="0">
                <a:gradFill>
                  <a:gsLst>
                    <a:gs pos="100000">
                      <a:schemeClr val="bg1">
                        <a:lumMod val="50000"/>
                      </a:schemeClr>
                    </a:gs>
                    <a:gs pos="0">
                      <a:schemeClr val="bg1">
                        <a:lumMod val="50000"/>
                      </a:schemeClr>
                    </a:gs>
                  </a:gsLst>
                  <a:lin ang="5400000" scaled="0"/>
                </a:gradFill>
              </a:defRPr>
            </a:lvl1pPr>
          </a:lstStyle>
          <a:p>
            <a:r>
              <a:rPr lang="en-US" dirty="0"/>
              <a:t>Video title</a:t>
            </a:r>
          </a:p>
        </p:txBody>
      </p:sp>
    </p:spTree>
    <p:extLst>
      <p:ext uri="{BB962C8B-B14F-4D97-AF65-F5344CB8AC3E}">
        <p14:creationId xmlns:p14="http://schemas.microsoft.com/office/powerpoint/2010/main" val="27334040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10372143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1823698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91440" bIns="91440" anchor="t" anchorCtr="0"/>
          <a:lstStyle>
            <a:lvl1pPr>
              <a:defRPr sz="8627" spc="-98" baseline="0">
                <a:gradFill>
                  <a:gsLst>
                    <a:gs pos="100000">
                      <a:schemeClr val="bg1">
                        <a:lumMod val="50000"/>
                      </a:schemeClr>
                    </a:gs>
                    <a:gs pos="0">
                      <a:schemeClr val="bg1">
                        <a:lumMod val="50000"/>
                      </a:schemeClr>
                    </a:gs>
                  </a:gsLst>
                  <a:lin ang="5400000" scaled="0"/>
                </a:gradFill>
              </a:defRPr>
            </a:lvl1pPr>
          </a:lstStyle>
          <a:p>
            <a:r>
              <a:rPr lang="en-US" dirty="0"/>
              <a:t>Section title</a:t>
            </a:r>
          </a:p>
        </p:txBody>
      </p:sp>
    </p:spTree>
    <p:extLst>
      <p:ext uri="{BB962C8B-B14F-4D97-AF65-F5344CB8AC3E}">
        <p14:creationId xmlns:p14="http://schemas.microsoft.com/office/powerpoint/2010/main" val="22283926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205203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069875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9"/>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631459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5"/>
            <a:ext cx="11653523" cy="218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981514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172291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8"/>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977488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8"/>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11815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26" Type="http://schemas.openxmlformats.org/officeDocument/2006/relationships/slideLayout" Target="../slideLayouts/slideLayout241.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24" Type="http://schemas.openxmlformats.org/officeDocument/2006/relationships/slideLayout" Target="../slideLayouts/slideLayout239.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 Id="rId27"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11.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13.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theme" Target="../theme/theme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theme" Target="../theme/theme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theme" Target="../theme/theme5.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theme" Target="../theme/theme6.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theme" Target="../theme/theme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7656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MSIPCM9ae74b3f80cdb4f48817d4ca" descr="{&quot;HashCode&quot;:231139426,&quot;Placement&quot;:&quot;Footer&quot;,&quot;Top&quot;:519.343,&quot;Left&quot;:0.0,&quot;SlideWidth&quot;:960,&quot;SlideHeight&quot;:540}">
            <a:extLst>
              <a:ext uri="{FF2B5EF4-FFF2-40B4-BE49-F238E27FC236}">
                <a16:creationId xmlns:a16="http://schemas.microsoft.com/office/drawing/2014/main" id="{D330F12E-824B-4D92-A709-3ABBCA82FF75}"/>
              </a:ext>
            </a:extLst>
          </p:cNvPr>
          <p:cNvSpPr txBox="1"/>
          <p:nvPr userDrawn="1"/>
        </p:nvSpPr>
        <p:spPr>
          <a:xfrm>
            <a:off x="0" y="6595656"/>
            <a:ext cx="2123853" cy="262344"/>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1000">
                <a:solidFill>
                  <a:srgbClr val="000000"/>
                </a:solidFill>
                <a:latin typeface="Calibri" panose="020F0502020204030204" pitchFamily="34" charset="0"/>
              </a:rPr>
              <a:t>Classified as Microsoft Confidential</a:t>
            </a:r>
            <a:endParaRPr lang="en-US"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2778088131"/>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 id="2147484173" r:id="rId15"/>
    <p:sldLayoutId id="2147484174" r:id="rId16"/>
    <p:sldLayoutId id="2147484175" r:id="rId17"/>
    <p:sldLayoutId id="2147484176" r:id="rId18"/>
    <p:sldLayoutId id="2147484177" r:id="rId19"/>
    <p:sldLayoutId id="2147484178" r:id="rId20"/>
    <p:sldLayoutId id="2147484179" r:id="rId21"/>
    <p:sldLayoutId id="2147484180" r:id="rId22"/>
    <p:sldLayoutId id="2147484181" r:id="rId23"/>
    <p:sldLayoutId id="2147484182" r:id="rId24"/>
    <p:sldLayoutId id="2147484183" r:id="rId25"/>
    <p:sldLayoutId id="2147484184" r:id="rId26"/>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4" name="MSIPCM81a44ab6a65ac9828775108d" descr="{&quot;HashCode&quot;:231139426,&quot;Placement&quot;:&quot;Footer&quot;,&quot;Top&quot;:519.343,&quot;Left&quot;:0.0,&quot;SlideWidth&quot;:960,&quot;SlideHeight&quot;:540}">
            <a:extLst>
              <a:ext uri="{FF2B5EF4-FFF2-40B4-BE49-F238E27FC236}">
                <a16:creationId xmlns:a16="http://schemas.microsoft.com/office/drawing/2014/main" id="{3914CF3C-E364-4E9D-B2C3-30CBE385039D}"/>
              </a:ext>
            </a:extLst>
          </p:cNvPr>
          <p:cNvSpPr txBox="1"/>
          <p:nvPr userDrawn="1"/>
        </p:nvSpPr>
        <p:spPr>
          <a:xfrm>
            <a:off x="0" y="6595656"/>
            <a:ext cx="2123853"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Classified as Microsoft Confidential</a:t>
            </a:r>
          </a:p>
        </p:txBody>
      </p:sp>
    </p:spTree>
    <p:extLst>
      <p:ext uri="{BB962C8B-B14F-4D97-AF65-F5344CB8AC3E}">
        <p14:creationId xmlns:p14="http://schemas.microsoft.com/office/powerpoint/2010/main" val="2272523834"/>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222"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8E91D-A83A-41C6-AD58-EDEA65E727F2}" type="datetimeFigureOut">
              <a:rPr lang="en-US" smtClean="0"/>
              <a:t>11/30/18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5C000-D865-4356-B2B0-43BE11F0F251}" type="slidenum">
              <a:rPr lang="en-US" smtClean="0"/>
              <a:t>‹#›</a:t>
            </a:fld>
            <a:endParaRPr lang="en-US"/>
          </a:p>
        </p:txBody>
      </p:sp>
    </p:spTree>
    <p:extLst>
      <p:ext uri="{BB962C8B-B14F-4D97-AF65-F5344CB8AC3E}">
        <p14:creationId xmlns:p14="http://schemas.microsoft.com/office/powerpoint/2010/main" val="3411253783"/>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DEBF9-D6A7-E143-A6ED-B6C467B88741}" type="datetimeFigureOut">
              <a:rPr lang="en-US" smtClean="0"/>
              <a:t>11/30/18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982C2-E7EE-BA4C-8D49-3D66638504BB}" type="slidenum">
              <a:rPr lang="en-US" smtClean="0"/>
              <a:t>‹#›</a:t>
            </a:fld>
            <a:endParaRPr lang="en-US"/>
          </a:p>
        </p:txBody>
      </p:sp>
    </p:spTree>
    <p:extLst>
      <p:ext uri="{BB962C8B-B14F-4D97-AF65-F5344CB8AC3E}">
        <p14:creationId xmlns:p14="http://schemas.microsoft.com/office/powerpoint/2010/main" val="241588544"/>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384834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1" r:id="rId27"/>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43970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6095531"/>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8">
          <p15:clr>
            <a:srgbClr val="A4A3A4"/>
          </p15:clr>
        </p15:guide>
        <p15:guide id="14" pos="3054">
          <p15:clr>
            <a:srgbClr val="A4A3A4"/>
          </p15:clr>
        </p15:guide>
        <p15:guide id="15" pos="3630">
          <p15:clr>
            <a:srgbClr val="A4A3A4"/>
          </p15:clr>
        </p15:guide>
        <p15:guide id="16" pos="4204">
          <p15:clr>
            <a:srgbClr val="A4A3A4"/>
          </p15:clr>
        </p15:guide>
        <p15:guide id="17" pos="4780">
          <p15:clr>
            <a:srgbClr val="A4A3A4"/>
          </p15:clr>
        </p15:guide>
        <p15:guide id="18" pos="5356">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799800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8">
          <p15:clr>
            <a:srgbClr val="A4A3A4"/>
          </p15:clr>
        </p15:guide>
        <p15:guide id="14" pos="3054">
          <p15:clr>
            <a:srgbClr val="A4A3A4"/>
          </p15:clr>
        </p15:guide>
        <p15:guide id="15" pos="3630">
          <p15:clr>
            <a:srgbClr val="A4A3A4"/>
          </p15:clr>
        </p15:guide>
        <p15:guide id="16" pos="4204">
          <p15:clr>
            <a:srgbClr val="A4A3A4"/>
          </p15:clr>
        </p15:guide>
        <p15:guide id="17" pos="4780">
          <p15:clr>
            <a:srgbClr val="A4A3A4"/>
          </p15:clr>
        </p15:guide>
        <p15:guide id="18" pos="5356">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6"/>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81"/>
            <a:ext cx="11653521" cy="1969546"/>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032048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Lst>
  <p:transition>
    <p:fade/>
  </p:transition>
  <p:hf hdr="0" ftr="0" dt="0"/>
  <p:txStyles>
    <p:titleStyle>
      <a:lvl1pPr algn="ctr" defTabSz="914367" rtl="0" eaLnBrk="1" latinLnBrk="0" hangingPunct="1">
        <a:lnSpc>
          <a:spcPct val="90000"/>
        </a:lnSpc>
        <a:spcBef>
          <a:spcPct val="0"/>
        </a:spcBef>
        <a:buNone/>
        <a:defRPr lang="en-US" sz="431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29">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561">
          <p15:clr>
            <a:srgbClr val="A4A3A4"/>
          </p15:clr>
        </p15:guide>
        <p15:guide id="11" pos="993">
          <p15:clr>
            <a:srgbClr val="A4A3A4"/>
          </p15:clr>
        </p15:guide>
        <p15:guide id="12" pos="1425">
          <p15:clr>
            <a:srgbClr val="A4A3A4"/>
          </p15:clr>
        </p15:guide>
        <p15:guide id="13" pos="1857">
          <p15:clr>
            <a:srgbClr val="A4A3A4"/>
          </p15:clr>
        </p15:guide>
        <p15:guide id="14" pos="2290">
          <p15:clr>
            <a:srgbClr val="A4A3A4"/>
          </p15:clr>
        </p15:guide>
        <p15:guide id="15" pos="2722">
          <p15:clr>
            <a:srgbClr val="A4A3A4"/>
          </p15:clr>
        </p15:guide>
        <p15:guide id="16" pos="3154">
          <p15:clr>
            <a:srgbClr val="A4A3A4"/>
          </p15:clr>
        </p15:guide>
        <p15:guide id="17" pos="3586">
          <p15:clr>
            <a:srgbClr val="A4A3A4"/>
          </p15:clr>
        </p15:guide>
        <p15:guide id="18" pos="4016">
          <p15:clr>
            <a:srgbClr val="A4A3A4"/>
          </p15:clr>
        </p15:guide>
        <p15:guide id="19" pos="4448">
          <p15:clr>
            <a:srgbClr val="A4A3A4"/>
          </p15:clr>
        </p15:guide>
        <p15:guide id="20" pos="4880">
          <p15:clr>
            <a:srgbClr val="A4A3A4"/>
          </p15:clr>
        </p15:guide>
        <p15:guide id="21" pos="5312">
          <p15:clr>
            <a:srgbClr val="A4A3A4"/>
          </p15:clr>
        </p15:guide>
        <p15:guide id="22" pos="5744">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79"/>
            <a:ext cx="11653521" cy="1969546"/>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2003144"/>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 id="2147484078" r:id="rId22"/>
    <p:sldLayoutId id="2147484079" r:id="rId23"/>
    <p:sldLayoutId id="2147484080" r:id="rId24"/>
    <p:sldLayoutId id="2147484081" r:id="rId25"/>
    <p:sldLayoutId id="2147484082" r:id="rId26"/>
    <p:sldLayoutId id="2147484083" r:id="rId27"/>
    <p:sldLayoutId id="2147484084" r:id="rId28"/>
  </p:sldLayoutIdLst>
  <p:transition>
    <p:fade/>
  </p:transition>
  <p:txStyles>
    <p:titleStyle>
      <a:lvl1pPr algn="ctr" defTabSz="914367" rtl="0" eaLnBrk="1" latinLnBrk="0" hangingPunct="1">
        <a:lnSpc>
          <a:spcPct val="90000"/>
        </a:lnSpc>
        <a:spcBef>
          <a:spcPct val="0"/>
        </a:spcBef>
        <a:buNone/>
        <a:defRPr lang="en-US" sz="431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30">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562">
          <p15:clr>
            <a:srgbClr val="A4A3A4"/>
          </p15:clr>
        </p15:guide>
        <p15:guide id="11" pos="994">
          <p15:clr>
            <a:srgbClr val="A4A3A4"/>
          </p15:clr>
        </p15:guide>
        <p15:guide id="12" pos="1426">
          <p15:clr>
            <a:srgbClr val="A4A3A4"/>
          </p15:clr>
        </p15:guide>
        <p15:guide id="13" pos="1858">
          <p15:clr>
            <a:srgbClr val="A4A3A4"/>
          </p15:clr>
        </p15:guide>
        <p15:guide id="14" pos="2290">
          <p15:clr>
            <a:srgbClr val="A4A3A4"/>
          </p15:clr>
        </p15:guide>
        <p15:guide id="15" pos="2722">
          <p15:clr>
            <a:srgbClr val="A4A3A4"/>
          </p15:clr>
        </p15:guide>
        <p15:guide id="16" pos="3153">
          <p15:clr>
            <a:srgbClr val="A4A3A4"/>
          </p15:clr>
        </p15:guide>
        <p15:guide id="17" pos="3585">
          <p15:clr>
            <a:srgbClr val="A4A3A4"/>
          </p15:clr>
        </p15:guide>
        <p15:guide id="18" pos="4017">
          <p15:clr>
            <a:srgbClr val="A4A3A4"/>
          </p15:clr>
        </p15:guide>
        <p15:guide id="19" pos="4449">
          <p15:clr>
            <a:srgbClr val="A4A3A4"/>
          </p15:clr>
        </p15:guide>
        <p15:guide id="20" pos="4881">
          <p15:clr>
            <a:srgbClr val="A4A3A4"/>
          </p15:clr>
        </p15:guide>
        <p15:guide id="21" pos="5313">
          <p15:clr>
            <a:srgbClr val="A4A3A4"/>
          </p15:clr>
        </p15:guide>
        <p15:guide id="22" pos="5745">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339EC8-AC9C-4165-91DE-42D0EE79802B}"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343F86-CDCF-4263-9F6F-C5BF1791488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175583"/>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059548"/>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52.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g"/><Relationship Id="rId17" Type="http://schemas.openxmlformats.org/officeDocument/2006/relationships/image" Target="../media/image51.jpeg"/><Relationship Id="rId2" Type="http://schemas.openxmlformats.org/officeDocument/2006/relationships/notesSlide" Target="../notesSlides/notesSlide10.xml"/><Relationship Id="rId16" Type="http://schemas.openxmlformats.org/officeDocument/2006/relationships/image" Target="../media/image50.jpg"/><Relationship Id="rId1" Type="http://schemas.openxmlformats.org/officeDocument/2006/relationships/slideLayout" Target="../slideLayouts/slideLayout14.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19" Type="http://schemas.openxmlformats.org/officeDocument/2006/relationships/comments" Target="../comments/comment1.xml"/><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xml"/><Relationship Id="rId5" Type="http://schemas.openxmlformats.org/officeDocument/2006/relationships/hyperlink" Target="https://openssl.org/news/vulnerabilities.html" TargetMode="External"/><Relationship Id="rId4" Type="http://schemas.openxmlformats.org/officeDocument/2006/relationships/hyperlink" Target="https://github.com/openssl/openss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0.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4.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8.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7.xml"/><Relationship Id="rId1" Type="http://schemas.openxmlformats.org/officeDocument/2006/relationships/tags" Target="../tags/tag2.xml"/><Relationship Id="rId5" Type="http://schemas.openxmlformats.org/officeDocument/2006/relationships/image" Target="../media/image57.emf"/><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6.xml"/><Relationship Id="rId1" Type="http://schemas.openxmlformats.org/officeDocument/2006/relationships/tags" Target="../tags/tag3.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6.xml"/><Relationship Id="rId1" Type="http://schemas.openxmlformats.org/officeDocument/2006/relationships/slideLayout" Target="../slideLayouts/slideLayout124.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24.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6.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29.xml"/></Relationships>
</file>

<file path=ppt/slides/_rels/slide32.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43.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4.xml"/><Relationship Id="rId1" Type="http://schemas.openxmlformats.org/officeDocument/2006/relationships/slideLayout" Target="../slideLayouts/slideLayout25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6.xml"/><Relationship Id="rId1" Type="http://schemas.openxmlformats.org/officeDocument/2006/relationships/slideLayout" Target="../slideLayouts/slideLayout124.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24.xml"/></Relationships>
</file>

<file path=ppt/slides/_rels/slide4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24.xml"/></Relationships>
</file>

<file path=ppt/slides/_rels/slide4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24.xml"/></Relationships>
</file>

<file path=ppt/slides/_rels/slide4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68.xml"/><Relationship Id="rId4" Type="http://schemas.openxmlformats.org/officeDocument/2006/relationships/image" Target="../media/image78.emf"/></Relationships>
</file>

<file path=ppt/slides/_rels/slide4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68.xml"/></Relationships>
</file>

<file path=ppt/slides/_rels/slide4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68.xml"/></Relationships>
</file>

<file path=ppt/slides/_rels/slide4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8.xml"/><Relationship Id="rId1" Type="http://schemas.openxmlformats.org/officeDocument/2006/relationships/slideLayout" Target="../slideLayouts/slideLayout259.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06.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265.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66.xml"/></Relationships>
</file>

<file path=ppt/slides/_rels/slide5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65.xml"/></Relationships>
</file>

<file path=ppt/slides/_rels/slide53.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254.xml"/></Relationships>
</file>

<file path=ppt/slides/_rels/slide5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65.xml"/></Relationships>
</file>

<file path=ppt/slides/_rels/slide5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65.xml"/></Relationships>
</file>

<file path=ppt/slides/_rels/slide5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65.xml"/></Relationships>
</file>

<file path=ppt/slides/_rels/slide5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29.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29.xml"/><Relationship Id="rId5" Type="http://schemas.openxmlformats.org/officeDocument/2006/relationships/image" Target="../media/image33.png"/><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96.png"/><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100.tiff"/></Relationships>
</file>

<file path=ppt/slides/_rels/slide6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1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35.xm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41.xml"/><Relationship Id="rId5" Type="http://schemas.openxmlformats.org/officeDocument/2006/relationships/image" Target="../media/image33.png"/><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4.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36.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245" y="2421908"/>
            <a:ext cx="10610992" cy="2916763"/>
          </a:xfrm>
        </p:spPr>
        <p:txBody>
          <a:bodyPr/>
          <a:lstStyle/>
          <a:p>
            <a:r>
              <a:rPr lang="en-GB" sz="4800" dirty="0"/>
              <a:t>Building and Deploying </a:t>
            </a:r>
            <a:br>
              <a:rPr lang="en-GB" sz="4800" dirty="0"/>
            </a:br>
            <a:r>
              <a:rPr lang="en-GB" sz="4800" dirty="0"/>
              <a:t>Verified Components</a:t>
            </a:r>
            <a:br>
              <a:rPr lang="en-GB" sz="4800" dirty="0"/>
            </a:br>
            <a:r>
              <a:rPr lang="en-GB" sz="4800" dirty="0"/>
              <a:t>in the HTTPS Ecosystem</a:t>
            </a:r>
            <a:br>
              <a:rPr lang="en-GB" sz="6000" dirty="0">
                <a:solidFill>
                  <a:srgbClr val="4F81BD"/>
                </a:solidFill>
                <a:latin typeface="+mn-lt"/>
              </a:rPr>
            </a:br>
            <a:endParaRPr lang="en-GB" sz="6000" dirty="0">
              <a:solidFill>
                <a:srgbClr val="4F81BD"/>
              </a:solidFill>
              <a:latin typeface="+mn-lt"/>
            </a:endParaRPr>
          </a:p>
        </p:txBody>
      </p:sp>
      <p:sp>
        <p:nvSpPr>
          <p:cNvPr id="6" name="Rectangle 5"/>
          <p:cNvSpPr/>
          <p:nvPr/>
        </p:nvSpPr>
        <p:spPr>
          <a:xfrm rot="16200000">
            <a:off x="-2092527" y="4442307"/>
            <a:ext cx="4508222" cy="323165"/>
          </a:xfrm>
          <a:prstGeom prst="rect">
            <a:avLst/>
          </a:prstGeom>
        </p:spPr>
        <p:txBody>
          <a:bodyPr wrap="none">
            <a:spAutoFit/>
          </a:bodyPr>
          <a:lstStyle/>
          <a:p>
            <a:r>
              <a:rPr lang="en-US" sz="1500" dirty="0"/>
              <a:t>*the Everest </a:t>
            </a:r>
            <a:r>
              <a:rPr lang="en-US" sz="1500" dirty="0" err="1"/>
              <a:t>VERified</a:t>
            </a:r>
            <a:r>
              <a:rPr lang="en-US" sz="1500" dirty="0"/>
              <a:t> End-to-end Secure Transport </a:t>
            </a:r>
            <a:endParaRPr lang="en-GB" sz="1500" dirty="0"/>
          </a:p>
        </p:txBody>
      </p:sp>
      <p:pic>
        <p:nvPicPr>
          <p:cNvPr id="9" name="Picture 8"/>
          <p:cNvPicPr>
            <a:picLocks noChangeAspect="1"/>
          </p:cNvPicPr>
          <p:nvPr/>
        </p:nvPicPr>
        <p:blipFill>
          <a:blip r:embed="rId3" cstate="print">
            <a:clrChange>
              <a:clrFrom>
                <a:srgbClr val="317FC1"/>
              </a:clrFrom>
              <a:clrTo>
                <a:srgbClr val="317FC1">
                  <a:alpha val="0"/>
                </a:srgbClr>
              </a:clrTo>
            </a:clrChange>
            <a:extLst>
              <a:ext uri="{28A0092B-C50C-407E-A947-70E740481C1C}">
                <a14:useLocalDpi xmlns:a14="http://schemas.microsoft.com/office/drawing/2010/main" val="0"/>
              </a:ext>
            </a:extLst>
          </a:blip>
          <a:stretch>
            <a:fillRect/>
          </a:stretch>
        </p:blipFill>
        <p:spPr>
          <a:xfrm>
            <a:off x="4845679" y="2850189"/>
            <a:ext cx="7813510" cy="5485735"/>
          </a:xfrm>
          <a:prstGeom prst="rect">
            <a:avLst/>
          </a:prstGeom>
          <a:effectLst>
            <a:outerShdw blurRad="50800" dist="50800" dir="5400000" algn="ctr" rotWithShape="0">
              <a:srgbClr val="000000">
                <a:alpha val="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759" y="283471"/>
            <a:ext cx="1706268" cy="639850"/>
          </a:xfrm>
          <a:prstGeom prst="rect">
            <a:avLst/>
          </a:prstGeom>
        </p:spPr>
      </p:pic>
      <p:pic>
        <p:nvPicPr>
          <p:cNvPr id="2052" name="Picture 4" descr="Inr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78" y="1111220"/>
            <a:ext cx="1865574" cy="680935"/>
          </a:xfrm>
          <a:prstGeom prst="rect">
            <a:avLst/>
          </a:prstGeom>
          <a:solidFill>
            <a:schemeClr val="bg1"/>
          </a:solidFill>
          <a:extLst/>
        </p:spPr>
      </p:pic>
      <p:pic>
        <p:nvPicPr>
          <p:cNvPr id="2054" name="Picture 6" descr="Image resul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842" y="239035"/>
            <a:ext cx="2615563" cy="7287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MU">
            <a:extLst>
              <a:ext uri="{FF2B5EF4-FFF2-40B4-BE49-F238E27FC236}">
                <a16:creationId xmlns:a16="http://schemas.microsoft.com/office/drawing/2014/main" id="{8BC6EE85-1C2C-499C-BB65-7B4340C074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3759" y="1111220"/>
            <a:ext cx="1458423" cy="8256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952DB29-69A7-4AC9-B4FB-48F44A1D66B5}"/>
              </a:ext>
            </a:extLst>
          </p:cNvPr>
          <p:cNvSpPr/>
          <p:nvPr/>
        </p:nvSpPr>
        <p:spPr>
          <a:xfrm>
            <a:off x="2256701" y="5483428"/>
            <a:ext cx="2172774" cy="584775"/>
          </a:xfrm>
          <a:prstGeom prst="rect">
            <a:avLst/>
          </a:prstGeom>
        </p:spPr>
        <p:txBody>
          <a:bodyPr wrap="none">
            <a:spAutoFit/>
          </a:bodyPr>
          <a:lstStyle/>
          <a:p>
            <a:r>
              <a:rPr lang="en-GB" sz="3200" dirty="0">
                <a:solidFill>
                  <a:srgbClr val="4F81BD"/>
                </a:solidFill>
              </a:rPr>
              <a:t>J. Protzenko</a:t>
            </a:r>
            <a:endParaRPr lang="en-US" sz="1000" dirty="0"/>
          </a:p>
        </p:txBody>
      </p:sp>
    </p:spTree>
    <p:extLst>
      <p:ext uri="{BB962C8B-B14F-4D97-AF65-F5344CB8AC3E}">
        <p14:creationId xmlns:p14="http://schemas.microsoft.com/office/powerpoint/2010/main" val="261615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p:cNvSpPr/>
          <p:nvPr/>
        </p:nvSpPr>
        <p:spPr>
          <a:xfrm>
            <a:off x="1969445" y="3330349"/>
            <a:ext cx="4154706" cy="1591294"/>
          </a:xfrm>
          <a:prstGeom prst="ellipse">
            <a:avLst/>
          </a:prstGeom>
          <a:solidFill>
            <a:srgbClr val="4F81BD">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8" name="Oval 67"/>
          <p:cNvSpPr/>
          <p:nvPr/>
        </p:nvSpPr>
        <p:spPr>
          <a:xfrm>
            <a:off x="2823546" y="2048449"/>
            <a:ext cx="4739222" cy="3746757"/>
          </a:xfrm>
          <a:prstGeom prst="ellipse">
            <a:avLst/>
          </a:prstGeom>
          <a:solidFill>
            <a:srgbClr val="A24228">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9" name="Oval 68"/>
          <p:cNvSpPr/>
          <p:nvPr/>
        </p:nvSpPr>
        <p:spPr>
          <a:xfrm>
            <a:off x="4216911" y="1196092"/>
            <a:ext cx="2821646" cy="3636075"/>
          </a:xfrm>
          <a:prstGeom prst="ellipse">
            <a:avLst/>
          </a:prstGeom>
          <a:solidFill>
            <a:srgbClr val="51CD47">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0" name="Oval 69"/>
          <p:cNvSpPr/>
          <p:nvPr/>
        </p:nvSpPr>
        <p:spPr>
          <a:xfrm>
            <a:off x="1607401" y="1455157"/>
            <a:ext cx="3615061" cy="2855606"/>
          </a:xfrm>
          <a:prstGeom prst="ellipse">
            <a:avLst/>
          </a:prstGeom>
          <a:solidFill>
            <a:srgbClr val="FFCC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 name="Title 1"/>
          <p:cNvSpPr>
            <a:spLocks noGrp="1"/>
          </p:cNvSpPr>
          <p:nvPr>
            <p:ph type="title"/>
          </p:nvPr>
        </p:nvSpPr>
        <p:spPr>
          <a:xfrm>
            <a:off x="5942625" y="245808"/>
            <a:ext cx="7354281" cy="736415"/>
          </a:xfrm>
        </p:spPr>
        <p:txBody>
          <a:bodyPr>
            <a:noAutofit/>
          </a:bodyPr>
          <a:lstStyle/>
          <a:p>
            <a:pPr algn="ctr"/>
            <a:r>
              <a:rPr lang="en-US" sz="5294" spc="-100" dirty="0">
                <a:ln w="3175">
                  <a:noFill/>
                </a:ln>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rPr>
              <a:t>Team Members </a:t>
            </a:r>
          </a:p>
        </p:txBody>
      </p:sp>
      <p:sp>
        <p:nvSpPr>
          <p:cNvPr id="1029" name="TextBox 1028"/>
          <p:cNvSpPr txBox="1"/>
          <p:nvPr/>
        </p:nvSpPr>
        <p:spPr>
          <a:xfrm rot="18499937">
            <a:off x="232025" y="1546681"/>
            <a:ext cx="1512858" cy="340949"/>
          </a:xfrm>
          <a:prstGeom prst="rect">
            <a:avLst/>
          </a:prstGeom>
          <a:noFill/>
          <a:ln w="38100" cap="sq">
            <a:noFill/>
            <a:prstDash val="solid"/>
            <a:miter lim="800000"/>
          </a:ln>
          <a:effectLst>
            <a:outerShdw blurRad="50800" dist="38100" dir="2700000" algn="tl" rotWithShape="0">
              <a:srgbClr val="000000">
                <a:alpha val="43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and Engineering</a:t>
            </a:r>
            <a:endParaRPr kumimoji="0" lang="en-US" sz="3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64" name="TextBox 63"/>
          <p:cNvSpPr txBox="1"/>
          <p:nvPr/>
        </p:nvSpPr>
        <p:spPr>
          <a:xfrm rot="539495">
            <a:off x="5390243" y="805100"/>
            <a:ext cx="1207008" cy="274320"/>
          </a:xfrm>
          <a:prstGeom prst="rect">
            <a:avLst/>
          </a:prstGeom>
          <a:noFill/>
          <a:ln w="38100" cap="sq">
            <a:noFill/>
            <a:prstDash val="solid"/>
            <a:miter lim="800000"/>
          </a:ln>
          <a:effectLst>
            <a:outerShdw blurRad="50800" dist="38100" dir="2700000" algn="tl" rotWithShape="0">
              <a:srgbClr val="000000">
                <a:alpha val="43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Security</a:t>
            </a:r>
          </a:p>
        </p:txBody>
      </p:sp>
      <p:sp>
        <p:nvSpPr>
          <p:cNvPr id="65" name="TextBox 64"/>
          <p:cNvSpPr txBox="1"/>
          <p:nvPr/>
        </p:nvSpPr>
        <p:spPr>
          <a:xfrm rot="1623547">
            <a:off x="1487209" y="4713612"/>
            <a:ext cx="1207008" cy="274320"/>
          </a:xfrm>
          <a:prstGeom prst="rect">
            <a:avLst/>
          </a:prstGeom>
          <a:noFill/>
          <a:ln w="38100" cap="sq">
            <a:noFill/>
            <a:prstDash val="solid"/>
            <a:miter lim="800000"/>
          </a:ln>
          <a:effectLst>
            <a:outerShdw blurRad="50800" dist="38100" dir="2700000" algn="tl" rotWithShape="0">
              <a:srgbClr val="000000">
                <a:alpha val="43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Cryptology</a:t>
            </a:r>
          </a:p>
        </p:txBody>
      </p:sp>
      <p:pic>
        <p:nvPicPr>
          <p:cNvPr id="37" name="Picture 3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24191" y="2330310"/>
            <a:ext cx="473242" cy="666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6" name="Picture 8" descr="Antoine Delignat-Lavau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59032" y="1925749"/>
            <a:ext cx="450429" cy="581198"/>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8" name="Picture 16" descr="http://www.software.imdea.org/images/santiago.zanell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9868" y="3778014"/>
            <a:ext cx="475081" cy="669985"/>
          </a:xfrm>
          <a:prstGeom prst="rect">
            <a:avLst/>
          </a:prstGeom>
          <a:solidFill>
            <a:srgbClr val="92D050"/>
          </a:solidFill>
          <a:ln w="38100" cap="sq">
            <a:solidFill>
              <a:schemeClr val="tx2">
                <a:lumMod val="75000"/>
              </a:schemeClr>
            </a:solidFill>
            <a:prstDash val="solid"/>
            <a:miter lim="800000"/>
          </a:ln>
          <a:effectLst>
            <a:outerShdw blurRad="50800" dist="38100" dir="2700000" algn="tl" rotWithShape="0">
              <a:srgbClr val="000000">
                <a:alpha val="43000"/>
              </a:srgbClr>
            </a:outerShdw>
          </a:effectLst>
          <a:extLst/>
        </p:spPr>
      </p:pic>
      <p:pic>
        <p:nvPicPr>
          <p:cNvPr id="49" name="Picture 48" descr="Nikhil Swam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6574" y="2625858"/>
            <a:ext cx="647174" cy="647174"/>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50" name="Picture 4" descr="https://encrypted-tbn1.gstatic.com/images?q=tbn:ANd9GcRXxhQYMgGHr6xaUi_eAgYuf_ZTRd_JUzwupT547UFHLaI1U9gG-Q"/>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427716" y="3693062"/>
            <a:ext cx="462142" cy="581198"/>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57" name="Picture 4" descr="http://research.microsoft.com/en-us/um/people/fournet/Fournet200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733115" y="3437291"/>
            <a:ext cx="547636" cy="666355"/>
          </a:xfrm>
          <a:prstGeom prst="rect">
            <a:avLst/>
          </a:prstGeom>
          <a:solidFill>
            <a:srgbClr val="92D050"/>
          </a:solidFill>
          <a:ln w="38100" cap="sq">
            <a:solidFill>
              <a:schemeClr val="tx2">
                <a:lumMod val="75000"/>
              </a:schemeClr>
            </a:solidFill>
            <a:prstDash val="solid"/>
            <a:miter lim="800000"/>
          </a:ln>
          <a:effectLst>
            <a:outerShdw blurRad="50800" dist="38100" dir="2700000" algn="tl" rotWithShape="0">
              <a:srgbClr val="000000">
                <a:alpha val="43000"/>
              </a:srgbClr>
            </a:outerShdw>
          </a:effectLst>
          <a:extLst/>
        </p:spPr>
      </p:pic>
      <p:sp>
        <p:nvSpPr>
          <p:cNvPr id="30" name="TextBox 29"/>
          <p:cNvSpPr txBox="1"/>
          <p:nvPr/>
        </p:nvSpPr>
        <p:spPr>
          <a:xfrm>
            <a:off x="8541992" y="2048258"/>
            <a:ext cx="1412928" cy="270483"/>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Redmond</a:t>
            </a:r>
          </a:p>
        </p:txBody>
      </p:sp>
      <p:sp>
        <p:nvSpPr>
          <p:cNvPr id="31" name="TextBox 30"/>
          <p:cNvSpPr txBox="1"/>
          <p:nvPr/>
        </p:nvSpPr>
        <p:spPr>
          <a:xfrm>
            <a:off x="8563035" y="2405625"/>
            <a:ext cx="1428182" cy="306090"/>
          </a:xfrm>
          <a:prstGeom prst="rect">
            <a:avLst/>
          </a:prstGeom>
          <a:solidFill>
            <a:schemeClr val="bg1"/>
          </a:solidFill>
          <a:ln w="38100" cap="sq">
            <a:solidFill>
              <a:srgbClr val="558ED5"/>
            </a:solidFill>
            <a:prstDash val="solid"/>
            <a:miter lim="800000"/>
          </a:ln>
          <a:effectLst>
            <a:outerShdw blurRad="50800" dist="38100" dir="2700000" algn="tl" rotWithShape="0">
              <a:srgbClr val="000000">
                <a:alpha val="43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Paris (INRIA)</a:t>
            </a:r>
          </a:p>
        </p:txBody>
      </p:sp>
      <p:sp>
        <p:nvSpPr>
          <p:cNvPr id="32" name="TextBox 31"/>
          <p:cNvSpPr txBox="1"/>
          <p:nvPr/>
        </p:nvSpPr>
        <p:spPr>
          <a:xfrm>
            <a:off x="8541992" y="1284569"/>
            <a:ext cx="1412928" cy="270483"/>
          </a:xfrm>
          <a:prstGeom prst="rect">
            <a:avLst/>
          </a:prstGeom>
          <a:solidFill>
            <a:schemeClr val="bg1"/>
          </a:solidFill>
          <a:ln w="38100" cap="sq">
            <a:solidFill>
              <a:schemeClr val="tx2">
                <a:lumMod val="75000"/>
              </a:schemeClr>
            </a:solidFill>
            <a:prstDash val="solid"/>
            <a:miter lim="800000"/>
          </a:ln>
          <a:effectLst>
            <a:outerShdw blurRad="50800" dist="38100" dir="2700000" algn="tl" rotWithShape="0">
              <a:srgbClr val="000000">
                <a:alpha val="43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Cambridge</a:t>
            </a:r>
          </a:p>
        </p:txBody>
      </p:sp>
      <p:sp>
        <p:nvSpPr>
          <p:cNvPr id="33" name="TextBox 32"/>
          <p:cNvSpPr txBox="1"/>
          <p:nvPr/>
        </p:nvSpPr>
        <p:spPr>
          <a:xfrm>
            <a:off x="3078240" y="3014129"/>
            <a:ext cx="9251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Chris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Hawblitzel</a:t>
            </a:r>
          </a:p>
        </p:txBody>
      </p:sp>
      <p:sp>
        <p:nvSpPr>
          <p:cNvPr id="34" name="TextBox 33"/>
          <p:cNvSpPr txBox="1"/>
          <p:nvPr/>
        </p:nvSpPr>
        <p:spPr>
          <a:xfrm>
            <a:off x="4372423" y="4126953"/>
            <a:ext cx="1285904" cy="430887"/>
          </a:xfrm>
          <a:prstGeom prst="rect">
            <a:avLst/>
          </a:prstGeom>
          <a:noFill/>
        </p:spPr>
        <p:txBody>
          <a:bodyPr wrap="square" rtlCol="0">
            <a:spAutoFit/>
          </a:bodyPr>
          <a:lstStyle>
            <a:defPPr>
              <a:defRPr lang="en-US"/>
            </a:defPPr>
            <a:lvl1pPr algn="ctr">
              <a:defRPr sz="135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Cédric</a:t>
            </a: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Fournet</a:t>
            </a:r>
          </a:p>
        </p:txBody>
      </p:sp>
      <p:sp>
        <p:nvSpPr>
          <p:cNvPr id="53" name="TextBox 52"/>
          <p:cNvSpPr txBox="1"/>
          <p:nvPr/>
        </p:nvSpPr>
        <p:spPr>
          <a:xfrm>
            <a:off x="4150122" y="2475614"/>
            <a:ext cx="132007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Antoine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Delignat-Lavaud</a:t>
            </a:r>
          </a:p>
        </p:txBody>
      </p:sp>
      <p:sp>
        <p:nvSpPr>
          <p:cNvPr id="58" name="TextBox 57"/>
          <p:cNvSpPr txBox="1"/>
          <p:nvPr/>
        </p:nvSpPr>
        <p:spPr>
          <a:xfrm>
            <a:off x="3666314" y="3562567"/>
            <a:ext cx="132007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Bryan Parno</a:t>
            </a:r>
          </a:p>
        </p:txBody>
      </p:sp>
      <p:sp>
        <p:nvSpPr>
          <p:cNvPr id="71" name="TextBox 70"/>
          <p:cNvSpPr txBox="1"/>
          <p:nvPr/>
        </p:nvSpPr>
        <p:spPr>
          <a:xfrm>
            <a:off x="5118775" y="4437605"/>
            <a:ext cx="12740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Santiago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Zanella-Beguelin</a:t>
            </a:r>
          </a:p>
        </p:txBody>
      </p:sp>
      <p:sp>
        <p:nvSpPr>
          <p:cNvPr id="72" name="TextBox 71"/>
          <p:cNvSpPr txBox="1"/>
          <p:nvPr/>
        </p:nvSpPr>
        <p:spPr>
          <a:xfrm>
            <a:off x="5031459" y="3296059"/>
            <a:ext cx="132007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Nik Swamy</a:t>
            </a:r>
          </a:p>
        </p:txBody>
      </p:sp>
      <p:sp>
        <p:nvSpPr>
          <p:cNvPr id="73" name="TextBox 72"/>
          <p:cNvSpPr txBox="1"/>
          <p:nvPr/>
        </p:nvSpPr>
        <p:spPr>
          <a:xfrm>
            <a:off x="5998749" y="4244758"/>
            <a:ext cx="132007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Jonathan Protzenko</a:t>
            </a: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2819" y="1469700"/>
            <a:ext cx="573531" cy="653474"/>
          </a:xfrm>
          <a:prstGeom prst="rect">
            <a:avLst/>
          </a:prstGeom>
          <a:ln w="38100">
            <a:solidFill>
              <a:srgbClr val="FF0000"/>
            </a:solidFill>
          </a:ln>
        </p:spPr>
      </p:pic>
      <p:sp>
        <p:nvSpPr>
          <p:cNvPr id="77" name="TextBox 76"/>
          <p:cNvSpPr txBox="1"/>
          <p:nvPr/>
        </p:nvSpPr>
        <p:spPr>
          <a:xfrm>
            <a:off x="4980788" y="2089752"/>
            <a:ext cx="132007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Aseem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Rastogi</a:t>
            </a:r>
            <a:endPar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8" name="TextBox 77"/>
          <p:cNvSpPr txBox="1"/>
          <p:nvPr/>
        </p:nvSpPr>
        <p:spPr>
          <a:xfrm>
            <a:off x="8541992" y="1659603"/>
            <a:ext cx="1412928" cy="270483"/>
          </a:xfrm>
          <a:prstGeom prst="rect">
            <a:avLst/>
          </a:prstGeom>
          <a:solidFill>
            <a:schemeClr val="bg1"/>
          </a:solidFill>
          <a:ln w="38100" cap="sq">
            <a:solidFill>
              <a:srgbClr val="FF0000"/>
            </a:solidFill>
            <a:prstDash val="solid"/>
            <a:miter lim="800000"/>
          </a:ln>
          <a:effectLst>
            <a:outerShdw blurRad="50800" dist="38100" dir="2700000" algn="tl" rotWithShape="0">
              <a:srgbClr val="000000">
                <a:alpha val="43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Bangalore</a:t>
            </a:r>
            <a:endPar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Rectangle 4"/>
          <p:cNvSpPr/>
          <p:nvPr/>
        </p:nvSpPr>
        <p:spPr>
          <a:xfrm>
            <a:off x="7200053" y="4916722"/>
            <a:ext cx="83067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25051">
                    <a:lumMod val="60000"/>
                    <a:lumOff val="40000"/>
                  </a:srgbClr>
                </a:solidFill>
                <a:effectLst/>
                <a:uLnTx/>
                <a:uFillTx/>
                <a:latin typeface="Segoe UI" panose="020B0502040204020203" pitchFamily="34" charset="0"/>
                <a:ea typeface="+mn-ea"/>
                <a:cs typeface="Segoe UI" panose="020B0502040204020203" pitchFamily="34" charset="0"/>
              </a:rPr>
              <a:t>Leonardo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25051">
                    <a:lumMod val="60000"/>
                    <a:lumOff val="40000"/>
                  </a:srgbClr>
                </a:solidFill>
                <a:effectLst/>
                <a:uLnTx/>
                <a:uFillTx/>
                <a:latin typeface="Segoe UI" panose="020B0502040204020203" pitchFamily="34" charset="0"/>
                <a:ea typeface="+mn-ea"/>
                <a:cs typeface="Segoe UI" panose="020B0502040204020203" pitchFamily="34" charset="0"/>
              </a:rPr>
              <a:t>de Moura </a:t>
            </a:r>
            <a:endParaRPr kumimoji="0" lang="en-GB" sz="1100" b="0" i="0" u="none" strike="noStrike" kern="0" cap="none" spc="0" normalizeH="0" baseline="0" noProof="0" dirty="0">
              <a:ln>
                <a:noFill/>
              </a:ln>
              <a:solidFill>
                <a:srgbClr val="525051">
                  <a:lumMod val="60000"/>
                  <a:lumOff val="40000"/>
                </a:srgbClr>
              </a:solidFill>
              <a:effectLst/>
              <a:uLnTx/>
              <a:uFillTx/>
              <a:latin typeface="Segoe UI" panose="020B0502040204020203" pitchFamily="34" charset="0"/>
              <a:ea typeface="+mn-ea"/>
              <a:cs typeface="Segoe UI" panose="020B0502040204020203" pitchFamily="34" charset="0"/>
            </a:endParaRP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8082" y="4220823"/>
            <a:ext cx="541743" cy="696677"/>
          </a:xfrm>
          <a:prstGeom prst="rect">
            <a:avLst/>
          </a:prstGeom>
          <a:ln w="38100">
            <a:solidFill>
              <a:srgbClr val="000000"/>
            </a:solidFill>
          </a:ln>
        </p:spPr>
      </p:pic>
      <p:sp>
        <p:nvSpPr>
          <p:cNvPr id="76" name="TextBox 75"/>
          <p:cNvSpPr txBox="1"/>
          <p:nvPr/>
        </p:nvSpPr>
        <p:spPr>
          <a:xfrm rot="20831982">
            <a:off x="5862467" y="6027875"/>
            <a:ext cx="1588843" cy="140498"/>
          </a:xfrm>
          <a:prstGeom prst="rect">
            <a:avLst/>
          </a:prstGeom>
          <a:noFill/>
          <a:ln w="38100" cap="sq">
            <a:noFill/>
            <a:prstDash val="solid"/>
            <a:miter lim="800000"/>
          </a:ln>
          <a:effectLst>
            <a:outerShdw blurRad="50800" dist="38100" dir="2700000" algn="tl" rotWithShape="0">
              <a:srgbClr val="000000">
                <a:alpha val="43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PL/Verification</a:t>
            </a:r>
          </a:p>
        </p:txBody>
      </p:sp>
      <p:sp>
        <p:nvSpPr>
          <p:cNvPr id="75" name="Rectangle 74"/>
          <p:cNvSpPr/>
          <p:nvPr/>
        </p:nvSpPr>
        <p:spPr>
          <a:xfrm>
            <a:off x="5118819" y="5605339"/>
            <a:ext cx="984565"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Tahina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Ramanandro</a:t>
            </a:r>
            <a:endParaRPr kumimoji="0" lang="en-GB" sz="1100" b="0"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sp>
        <p:nvSpPr>
          <p:cNvPr id="84" name="Rectangle 83"/>
          <p:cNvSpPr/>
          <p:nvPr/>
        </p:nvSpPr>
        <p:spPr>
          <a:xfrm>
            <a:off x="2288198" y="2430818"/>
            <a:ext cx="87075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Barry Bond</a:t>
            </a:r>
            <a:endParaRPr kumimoji="0" lang="en-GB" sz="1100" b="0"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pic>
        <p:nvPicPr>
          <p:cNvPr id="89" name="Picture 88"/>
          <p:cNvPicPr>
            <a:picLocks noChangeAspect="1"/>
          </p:cNvPicPr>
          <p:nvPr/>
        </p:nvPicPr>
        <p:blipFill>
          <a:blip r:embed="rId11"/>
          <a:stretch>
            <a:fillRect/>
          </a:stretch>
        </p:blipFill>
        <p:spPr>
          <a:xfrm>
            <a:off x="5299518" y="4885933"/>
            <a:ext cx="600794" cy="695301"/>
          </a:xfrm>
          <a:prstGeom prst="rect">
            <a:avLst/>
          </a:prstGeom>
          <a:ln w="38100">
            <a:solidFill>
              <a:srgbClr val="000000"/>
            </a:solidFill>
          </a:ln>
        </p:spPr>
      </p:pic>
      <p:pic>
        <p:nvPicPr>
          <p:cNvPr id="90" name="Picture 8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51237" y="1725693"/>
            <a:ext cx="544675" cy="65361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96" name="TextBox 95"/>
          <p:cNvSpPr txBox="1"/>
          <p:nvPr/>
        </p:nvSpPr>
        <p:spPr>
          <a:xfrm>
            <a:off x="8565851" y="2798327"/>
            <a:ext cx="1412928" cy="270483"/>
          </a:xfrm>
          <a:prstGeom prst="rect">
            <a:avLst/>
          </a:prstGeom>
          <a:solidFill>
            <a:schemeClr val="bg1"/>
          </a:solidFill>
          <a:ln w="38100" cap="sq">
            <a:solidFill>
              <a:srgbClr val="7030A0"/>
            </a:solidFill>
            <a:prstDash val="solid"/>
            <a:miter lim="800000"/>
          </a:ln>
          <a:effectLst>
            <a:outerShdw blurRad="50800" dist="38100" dir="2700000" algn="tl" rotWithShape="0">
              <a:srgbClr val="000000">
                <a:alpha val="43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25051"/>
                </a:solidFill>
                <a:effectLst/>
                <a:uLnTx/>
                <a:uFillTx/>
                <a:latin typeface="Segoe UI" panose="020B0502040204020203" pitchFamily="34" charset="0"/>
                <a:ea typeface="+mn-ea"/>
                <a:cs typeface="Segoe UI" panose="020B0502040204020203" pitchFamily="34" charset="0"/>
              </a:rPr>
              <a:t>Pittsburgh (CMU)</a:t>
            </a:r>
            <a:endParaRPr kumimoji="0" lang="en-US" sz="1800" b="0" i="0" u="none" strike="noStrike" kern="1200" cap="none" spc="0" normalizeH="0" baseline="0" noProof="0" dirty="0">
              <a:ln>
                <a:noFill/>
              </a:ln>
              <a:solidFill>
                <a:srgbClr val="525051"/>
              </a:solidFill>
              <a:effectLst/>
              <a:uLnTx/>
              <a:uFillTx/>
              <a:latin typeface="Segoe UI" panose="020B0502040204020203" pitchFamily="34" charset="0"/>
              <a:ea typeface="+mn-ea"/>
              <a:cs typeface="Segoe UI" panose="020B0502040204020203" pitchFamily="34" charset="0"/>
            </a:endParaRPr>
          </a:p>
        </p:txBody>
      </p:sp>
      <p:grpSp>
        <p:nvGrpSpPr>
          <p:cNvPr id="11" name="Group 10"/>
          <p:cNvGrpSpPr/>
          <p:nvPr/>
        </p:nvGrpSpPr>
        <p:grpSpPr>
          <a:xfrm>
            <a:off x="3771549" y="2758470"/>
            <a:ext cx="3259525" cy="2325413"/>
            <a:chOff x="3771549" y="2758470"/>
            <a:chExt cx="3259525" cy="2325413"/>
          </a:xfrm>
        </p:grpSpPr>
        <p:sp>
          <p:nvSpPr>
            <p:cNvPr id="55" name="TextBox 54"/>
            <p:cNvSpPr txBox="1"/>
            <p:nvPr/>
          </p:nvSpPr>
          <p:spPr>
            <a:xfrm>
              <a:off x="3771549" y="3986988"/>
              <a:ext cx="9314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Karthik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Bhargavan</a:t>
              </a:r>
            </a:p>
          </p:txBody>
        </p:sp>
        <p:sp>
          <p:nvSpPr>
            <p:cNvPr id="79" name="Rectangle 78"/>
            <p:cNvSpPr/>
            <p:nvPr/>
          </p:nvSpPr>
          <p:spPr>
            <a:xfrm>
              <a:off x="6004831" y="3445560"/>
              <a:ext cx="102624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Catalin Hritcu</a:t>
              </a:r>
              <a:endParaRPr kumimoji="0" lang="en-GB" sz="1100" b="0" i="0" u="none" strike="noStrike" kern="0" cap="none" spc="0" normalizeH="0" baseline="0" noProof="0" dirty="0">
                <a:ln>
                  <a:noFill/>
                </a:ln>
                <a:solidFill>
                  <a:sysClr val="windowText" lastClr="000000"/>
                </a:solidFill>
                <a:effectLst/>
                <a:uLnTx/>
                <a:uFillTx/>
                <a:latin typeface="Segoe UI" panose="020B0502040204020203" pitchFamily="34" charset="0"/>
                <a:ea typeface="+mn-ea"/>
                <a:cs typeface="Segoe UI" panose="020B0502040204020203" pitchFamily="34" charset="0"/>
              </a:endParaRPr>
            </a:p>
          </p:txBody>
        </p:sp>
        <p:grpSp>
          <p:nvGrpSpPr>
            <p:cNvPr id="12" name="Group 11"/>
            <p:cNvGrpSpPr/>
            <p:nvPr/>
          </p:nvGrpSpPr>
          <p:grpSpPr>
            <a:xfrm>
              <a:off x="3882886" y="2758470"/>
              <a:ext cx="2956988" cy="2325413"/>
              <a:chOff x="3882886" y="2758470"/>
              <a:chExt cx="2956988" cy="2325413"/>
            </a:xfrm>
          </p:grpSpPr>
          <p:pic>
            <p:nvPicPr>
              <p:cNvPr id="52" name="Picture 51" descr="http://www.inria.fr/var/inria/storage/images/medias/rocquencourt/actualites-images/karthik-bhargavan-chapo/122640-2-eng-GB/karthik-bhargavan-chapo_vignette_resume.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3882886" y="4401054"/>
                <a:ext cx="593288" cy="682829"/>
              </a:xfrm>
              <a:prstGeom prst="rect">
                <a:avLst/>
              </a:prstGeom>
              <a:ln w="38100" cap="sq">
                <a:solidFill>
                  <a:srgbClr val="4F81BD"/>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04607" y="2758470"/>
                <a:ext cx="535267" cy="718659"/>
              </a:xfrm>
              <a:prstGeom prst="rect">
                <a:avLst/>
              </a:prstGeom>
              <a:ln w="38100">
                <a:solidFill>
                  <a:srgbClr val="0070C0"/>
                </a:solidFill>
              </a:ln>
            </p:spPr>
          </p:pic>
        </p:grpSp>
      </p:grpSp>
      <p:pic>
        <p:nvPicPr>
          <p:cNvPr id="97"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
          <a:stretch/>
        </p:blipFill>
        <p:spPr bwMode="auto">
          <a:xfrm>
            <a:off x="4062511" y="2894596"/>
            <a:ext cx="525948" cy="666355"/>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14" name="Group 13"/>
          <p:cNvGrpSpPr/>
          <p:nvPr/>
        </p:nvGrpSpPr>
        <p:grpSpPr>
          <a:xfrm>
            <a:off x="6081458" y="4680950"/>
            <a:ext cx="1215638" cy="1091280"/>
            <a:chOff x="8069396" y="3831856"/>
            <a:chExt cx="1215638" cy="1091280"/>
          </a:xfrm>
        </p:grpSpPr>
        <p:pic>
          <p:nvPicPr>
            <p:cNvPr id="87" name="Picture 8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69678" y="3831856"/>
              <a:ext cx="643925" cy="643925"/>
            </a:xfrm>
            <a:prstGeom prst="rect">
              <a:avLst/>
            </a:prstGeom>
            <a:ln w="38100">
              <a:solidFill>
                <a:schemeClr val="tx2">
                  <a:lumMod val="75000"/>
                </a:schemeClr>
              </a:solidFill>
            </a:ln>
          </p:spPr>
        </p:pic>
        <p:sp>
          <p:nvSpPr>
            <p:cNvPr id="88" name="Rectangle 87"/>
            <p:cNvSpPr/>
            <p:nvPr/>
          </p:nvSpPr>
          <p:spPr>
            <a:xfrm>
              <a:off x="8069396" y="4492249"/>
              <a:ext cx="1215638" cy="43088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Christoph Wintersteiger</a:t>
              </a:r>
              <a:endParaRPr kumimoji="0" lang="en-GB" sz="1100" b="0" i="0" u="none" strike="noStrike" kern="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grpSp>
      <p:grpSp>
        <p:nvGrpSpPr>
          <p:cNvPr id="16" name="Group 15"/>
          <p:cNvGrpSpPr/>
          <p:nvPr/>
        </p:nvGrpSpPr>
        <p:grpSpPr>
          <a:xfrm>
            <a:off x="3683450" y="1079651"/>
            <a:ext cx="854721" cy="1096767"/>
            <a:chOff x="3683450" y="1023994"/>
            <a:chExt cx="854721" cy="1096767"/>
          </a:xfrm>
        </p:grpSpPr>
        <p:pic>
          <p:nvPicPr>
            <p:cNvPr id="15" name="Picture 2" descr="Image result for patrice godefroi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61659" y="1023994"/>
              <a:ext cx="661014" cy="661014"/>
            </a:xfrm>
            <a:prstGeom prst="rect">
              <a:avLst/>
            </a:prstGeom>
            <a:noFill/>
            <a:ln w="38100">
              <a:solidFill>
                <a:srgbClr val="0D0D0D"/>
              </a:solidFill>
            </a:ln>
            <a:extLst>
              <a:ext uri="{909E8E84-426E-40DD-AFC4-6F175D3DCCD1}">
                <a14:hiddenFill xmlns:a14="http://schemas.microsoft.com/office/drawing/2010/main">
                  <a:solidFill>
                    <a:srgbClr val="FFFFFF"/>
                  </a:solidFill>
                </a14:hiddenFill>
              </a:ext>
            </a:extLst>
          </p:spPr>
        </p:pic>
        <p:sp>
          <p:nvSpPr>
            <p:cNvPr id="98" name="Rectangle 97"/>
            <p:cNvSpPr/>
            <p:nvPr/>
          </p:nvSpPr>
          <p:spPr>
            <a:xfrm>
              <a:off x="3683450" y="1689874"/>
              <a:ext cx="854721"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25051">
                      <a:lumMod val="60000"/>
                      <a:lumOff val="40000"/>
                    </a:srgbClr>
                  </a:solidFill>
                  <a:effectLst/>
                  <a:uLnTx/>
                  <a:uFillTx/>
                  <a:latin typeface="Segoe UI" panose="020B0502040204020203" pitchFamily="34" charset="0"/>
                  <a:ea typeface="+mn-ea"/>
                  <a:cs typeface="Segoe UI" panose="020B0502040204020203" pitchFamily="34" charset="0"/>
                </a:rPr>
                <a:t>Patrice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25051">
                      <a:lumMod val="60000"/>
                      <a:lumOff val="40000"/>
                    </a:srgbClr>
                  </a:solidFill>
                  <a:effectLst/>
                  <a:uLnTx/>
                  <a:uFillTx/>
                  <a:latin typeface="Segoe UI" panose="020B0502040204020203" pitchFamily="34" charset="0"/>
                  <a:ea typeface="+mn-ea"/>
                  <a:cs typeface="Segoe UI" panose="020B0502040204020203" pitchFamily="34" charset="0"/>
                </a:rPr>
                <a:t>Godefroid </a:t>
              </a:r>
              <a:endParaRPr kumimoji="0" lang="en-GB" sz="1100" b="0" i="0" u="none" strike="noStrike" kern="0" cap="none" spc="0" normalizeH="0" baseline="0" noProof="0" dirty="0">
                <a:ln>
                  <a:noFill/>
                </a:ln>
                <a:solidFill>
                  <a:srgbClr val="525051">
                    <a:lumMod val="60000"/>
                    <a:lumOff val="40000"/>
                  </a:srgbClr>
                </a:solidFill>
                <a:effectLst/>
                <a:uLnTx/>
                <a:uFillTx/>
                <a:latin typeface="Segoe UI" panose="020B0502040204020203" pitchFamily="34" charset="0"/>
                <a:ea typeface="+mn-ea"/>
                <a:cs typeface="Segoe UI" panose="020B0502040204020203" pitchFamily="34" charset="0"/>
              </a:endParaRPr>
            </a:p>
          </p:txBody>
        </p:sp>
      </p:grpSp>
      <p:sp>
        <p:nvSpPr>
          <p:cNvPr id="6" name="TextBox 5"/>
          <p:cNvSpPr txBox="1"/>
          <p:nvPr/>
        </p:nvSpPr>
        <p:spPr>
          <a:xfrm>
            <a:off x="1858645" y="2770929"/>
            <a:ext cx="797133" cy="594009"/>
          </a:xfrm>
          <a:prstGeom prst="rect">
            <a:avLst/>
          </a:prstGeom>
          <a:solidFill>
            <a:schemeClr val="bg1"/>
          </a:solidFill>
          <a:ln w="28575">
            <a:solidFill>
              <a:schemeClr val="tx1">
                <a:lumMod val="50000"/>
              </a:schemeClr>
            </a:solidFill>
          </a:ln>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800" b="1"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Gustavo</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800" b="1"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Varo</a:t>
            </a:r>
          </a:p>
        </p:txBody>
      </p:sp>
      <p:sp>
        <p:nvSpPr>
          <p:cNvPr id="10" name="TextBox 9"/>
          <p:cNvSpPr txBox="1"/>
          <p:nvPr/>
        </p:nvSpPr>
        <p:spPr>
          <a:xfrm>
            <a:off x="3729638" y="5002912"/>
            <a:ext cx="829394" cy="6832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800" b="1"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+4</a:t>
            </a:r>
            <a:endParaRPr kumimoji="0" lang="en-GB" sz="2400" b="1"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endParaRPr>
          </a:p>
        </p:txBody>
      </p:sp>
      <p:sp>
        <p:nvSpPr>
          <p:cNvPr id="82" name="TextBox 81"/>
          <p:cNvSpPr txBox="1"/>
          <p:nvPr/>
        </p:nvSpPr>
        <p:spPr>
          <a:xfrm>
            <a:off x="6183523" y="2155108"/>
            <a:ext cx="829394" cy="6832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800" b="1"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+3</a:t>
            </a:r>
            <a:endParaRPr kumimoji="0" lang="en-GB" sz="2400" b="1"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endParaRPr>
          </a:p>
        </p:txBody>
      </p:sp>
      <p:sp>
        <p:nvSpPr>
          <p:cNvPr id="86" name="TextBox 85"/>
          <p:cNvSpPr txBox="1"/>
          <p:nvPr/>
        </p:nvSpPr>
        <p:spPr>
          <a:xfrm>
            <a:off x="3313533" y="3250521"/>
            <a:ext cx="829394" cy="6832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800" b="1"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+2</a:t>
            </a:r>
            <a:endParaRPr kumimoji="0" lang="en-GB" sz="2400" b="1"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endParaRPr>
          </a:p>
        </p:txBody>
      </p:sp>
      <p:grpSp>
        <p:nvGrpSpPr>
          <p:cNvPr id="8" name="Group 7">
            <a:extLst>
              <a:ext uri="{FF2B5EF4-FFF2-40B4-BE49-F238E27FC236}">
                <a16:creationId xmlns:a16="http://schemas.microsoft.com/office/drawing/2014/main" id="{F1CCE0CA-11E5-4CD5-B10E-1080D340357D}"/>
              </a:ext>
            </a:extLst>
          </p:cNvPr>
          <p:cNvGrpSpPr/>
          <p:nvPr/>
        </p:nvGrpSpPr>
        <p:grpSpPr>
          <a:xfrm>
            <a:off x="2373792" y="3734198"/>
            <a:ext cx="1281252" cy="1117020"/>
            <a:chOff x="2373792" y="3734198"/>
            <a:chExt cx="1281252" cy="1117020"/>
          </a:xfrm>
        </p:grpSpPr>
        <p:pic>
          <p:nvPicPr>
            <p:cNvPr id="59" name="Picture 58">
              <a:extLst>
                <a:ext uri="{FF2B5EF4-FFF2-40B4-BE49-F238E27FC236}">
                  <a16:creationId xmlns:a16="http://schemas.microsoft.com/office/drawing/2014/main" id="{DC6B7862-EC05-4612-82FD-0DC0A81BBEF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2751329" y="3734198"/>
              <a:ext cx="526426" cy="666355"/>
            </a:xfrm>
            <a:prstGeom prst="rect">
              <a:avLst/>
            </a:prstGeom>
            <a:solidFill>
              <a:schemeClr val="bg1"/>
            </a:solidFill>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p:spPr>
        </p:pic>
        <p:sp>
          <p:nvSpPr>
            <p:cNvPr id="60" name="TextBox 60">
              <a:extLst>
                <a:ext uri="{FF2B5EF4-FFF2-40B4-BE49-F238E27FC236}">
                  <a16:creationId xmlns:a16="http://schemas.microsoft.com/office/drawing/2014/main" id="{2E25DA43-69F0-412A-9692-178FA71CE8A4}"/>
                </a:ext>
              </a:extLst>
            </p:cNvPr>
            <p:cNvSpPr txBox="1"/>
            <p:nvPr/>
          </p:nvSpPr>
          <p:spPr>
            <a:xfrm>
              <a:off x="2373792" y="4420331"/>
              <a:ext cx="1281252"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Markulf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Kohlweiss</a:t>
              </a:r>
            </a:p>
          </p:txBody>
        </p:sp>
      </p:grpSp>
      <p:sp>
        <p:nvSpPr>
          <p:cNvPr id="61" name="TextBox 60">
            <a:extLst>
              <a:ext uri="{FF2B5EF4-FFF2-40B4-BE49-F238E27FC236}">
                <a16:creationId xmlns:a16="http://schemas.microsoft.com/office/drawing/2014/main" id="{7A105D73-B36A-4CF9-B119-4677BBC5F598}"/>
              </a:ext>
            </a:extLst>
          </p:cNvPr>
          <p:cNvSpPr txBox="1"/>
          <p:nvPr/>
        </p:nvSpPr>
        <p:spPr>
          <a:xfrm>
            <a:off x="8578289" y="3166808"/>
            <a:ext cx="1412928" cy="270483"/>
          </a:xfrm>
          <a:prstGeom prst="rect">
            <a:avLst/>
          </a:prstGeom>
          <a:solidFill>
            <a:schemeClr val="bg1"/>
          </a:solidFill>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Edinburgh</a:t>
            </a:r>
          </a:p>
        </p:txBody>
      </p:sp>
    </p:spTree>
    <p:extLst>
      <p:ext uri="{BB962C8B-B14F-4D97-AF65-F5344CB8AC3E}">
        <p14:creationId xmlns:p14="http://schemas.microsoft.com/office/powerpoint/2010/main" val="2710685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p:bldP spid="34" grpId="0"/>
      <p:bldP spid="53" grpId="0"/>
      <p:bldP spid="58" grpId="0"/>
      <p:bldP spid="71" grpId="0"/>
      <p:bldP spid="72" grpId="0"/>
      <p:bldP spid="73" grpId="0"/>
      <p:bldP spid="77" grpId="0"/>
      <p:bldP spid="78" grpId="0" animBg="1"/>
      <p:bldP spid="5" grpId="0"/>
      <p:bldP spid="75" grpId="0"/>
      <p:bldP spid="84" grpId="0"/>
      <p:bldP spid="96" grpId="0" animBg="1"/>
      <p:bldP spid="6" grpId="0" animBg="1"/>
      <p:bldP spid="10" grpId="0"/>
      <p:bldP spid="82" grpId="0"/>
      <p:bldP spid="86" grpId="0"/>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829" y="-188299"/>
            <a:ext cx="12724331" cy="8933541"/>
          </a:xfrm>
          <a:prstGeom prst="rect">
            <a:avLst/>
          </a:prstGeom>
        </p:spPr>
      </p:pic>
      <p:sp>
        <p:nvSpPr>
          <p:cNvPr id="2" name="Title 1"/>
          <p:cNvSpPr>
            <a:spLocks noGrp="1"/>
          </p:cNvSpPr>
          <p:nvPr>
            <p:ph type="title"/>
          </p:nvPr>
        </p:nvSpPr>
        <p:spPr>
          <a:xfrm>
            <a:off x="286839" y="541240"/>
            <a:ext cx="8205539" cy="2757940"/>
          </a:xfrm>
        </p:spPr>
        <p:txBody>
          <a:bodyPr>
            <a:normAutofit/>
          </a:bodyPr>
          <a:lstStyle/>
          <a:p>
            <a:r>
              <a:rPr lang="en-US" sz="8000" dirty="0">
                <a:solidFill>
                  <a:schemeClr val="bg1"/>
                </a:solidFill>
              </a:rPr>
              <a:t>What is actually verified?</a:t>
            </a:r>
          </a:p>
        </p:txBody>
      </p:sp>
    </p:spTree>
    <p:extLst>
      <p:ext uri="{BB962C8B-B14F-4D97-AF65-F5344CB8AC3E}">
        <p14:creationId xmlns:p14="http://schemas.microsoft.com/office/powerpoint/2010/main" val="3467653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type="body" sz="quarter" idx="10"/>
          </p:nvPr>
        </p:nvSpPr>
        <p:spPr>
          <a:xfrm>
            <a:off x="315161" y="3209529"/>
            <a:ext cx="11655840" cy="3567130"/>
          </a:xfrm>
        </p:spPr>
        <p:txBody>
          <a:bodyPr/>
          <a:lstStyle/>
          <a:p>
            <a:pPr marL="0" indent="0">
              <a:buNone/>
            </a:pPr>
            <a:r>
              <a:rPr lang="en-GB" sz="3600" dirty="0"/>
              <a:t>We develop clean-slate, modular, verification-oriented models, specifications, and implementations.</a:t>
            </a:r>
          </a:p>
          <a:p>
            <a:pPr marL="0" indent="0">
              <a:buNone/>
            </a:pPr>
            <a:endParaRPr lang="en-GB" sz="1000" dirty="0"/>
          </a:p>
          <a:p>
            <a:pPr marL="0" indent="0">
              <a:buNone/>
            </a:pPr>
            <a:r>
              <a:rPr lang="en-GB" sz="3600" dirty="0"/>
              <a:t>We co-develop compilers &amp; provers to automatically check that implementations meets their (simpler) functional and security specifications.</a:t>
            </a:r>
            <a:endParaRPr lang="en-US" sz="3600" dirty="0"/>
          </a:p>
          <a:p>
            <a:pPr lvl="1"/>
            <a:endParaRPr lang="en-US" sz="3600" dirty="0"/>
          </a:p>
        </p:txBody>
      </p:sp>
      <p:sp>
        <p:nvSpPr>
          <p:cNvPr id="13" name="Title 1"/>
          <p:cNvSpPr>
            <a:spLocks noGrp="1"/>
          </p:cNvSpPr>
          <p:nvPr>
            <p:ph type="title"/>
          </p:nvPr>
        </p:nvSpPr>
        <p:spPr/>
        <p:txBody>
          <a:bodyPr/>
          <a:lstStyle/>
          <a:p>
            <a:pPr algn="l"/>
            <a:r>
              <a:rPr lang="en-US" sz="4800" dirty="0"/>
              <a:t>Goal: High-assurance security components</a:t>
            </a:r>
          </a:p>
        </p:txBody>
      </p:sp>
      <p:sp>
        <p:nvSpPr>
          <p:cNvPr id="5" name="Content Placeholder 2"/>
          <p:cNvSpPr txBox="1">
            <a:spLocks/>
          </p:cNvSpPr>
          <p:nvPr/>
        </p:nvSpPr>
        <p:spPr>
          <a:xfrm>
            <a:off x="268928" y="1045192"/>
            <a:ext cx="11655840" cy="683264"/>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2"/>
                    </a:gs>
                    <a:gs pos="99000">
                      <a:schemeClr val="tx2"/>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3600" b="0" i="0" u="none" strike="noStrike" kern="1200" cap="none" spc="0" normalizeH="0" baseline="0" noProof="0" dirty="0">
                <a:ln>
                  <a:noFill/>
                </a:ln>
                <a:gradFill>
                  <a:gsLst>
                    <a:gs pos="1250">
                      <a:srgbClr val="00BCF2"/>
                    </a:gs>
                    <a:gs pos="99000">
                      <a:srgbClr val="00BCF2"/>
                    </a:gs>
                  </a:gsLst>
                  <a:lin ang="5400000" scaled="0"/>
                </a:gradFill>
                <a:effectLst/>
                <a:uLnTx/>
                <a:uFillTx/>
                <a:latin typeface="Segoe UI Light"/>
                <a:ea typeface="+mn-ea"/>
                <a:cs typeface="+mn-cs"/>
              </a:rPr>
              <a:t>Showing why they are trustworthy, not just asking for trust.</a:t>
            </a:r>
          </a:p>
        </p:txBody>
      </p:sp>
      <p:sp>
        <p:nvSpPr>
          <p:cNvPr id="7" name="Title 1"/>
          <p:cNvSpPr txBox="1">
            <a:spLocks/>
          </p:cNvSpPr>
          <p:nvPr/>
        </p:nvSpPr>
        <p:spPr>
          <a:xfrm>
            <a:off x="315161" y="2434813"/>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100" normalizeH="0" baseline="0" noProof="0" dirty="0">
                <a:ln w="3175">
                  <a:noFill/>
                </a:ln>
                <a:gradFill>
                  <a:gsLst>
                    <a:gs pos="1250">
                      <a:srgbClr val="525051"/>
                    </a:gs>
                    <a:gs pos="100000">
                      <a:srgbClr val="525051"/>
                    </a:gs>
                  </a:gsLst>
                  <a:lin ang="5400000" scaled="0"/>
                </a:gradFill>
                <a:effectLst/>
                <a:uLnTx/>
                <a:uFillTx/>
                <a:latin typeface="Segoe UI Light"/>
                <a:ea typeface="+mn-ea"/>
                <a:cs typeface="Segoe UI" pitchFamily="34" charset="0"/>
              </a:rPr>
              <a:t>Method: Computer-aided verification</a:t>
            </a:r>
          </a:p>
        </p:txBody>
      </p:sp>
    </p:spTree>
    <p:extLst>
      <p:ext uri="{BB962C8B-B14F-4D97-AF65-F5344CB8AC3E}">
        <p14:creationId xmlns:p14="http://schemas.microsoft.com/office/powerpoint/2010/main" val="6348738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EBB9E1-47D2-43BC-8DBF-5653E5D50E50}"/>
              </a:ext>
            </a:extLst>
          </p:cNvPr>
          <p:cNvSpPr>
            <a:spLocks noGrp="1"/>
          </p:cNvSpPr>
          <p:nvPr>
            <p:ph type="body" sz="quarter" idx="10"/>
          </p:nvPr>
        </p:nvSpPr>
        <p:spPr>
          <a:xfrm>
            <a:off x="269239" y="1189177"/>
            <a:ext cx="11653523" cy="5209952"/>
          </a:xfrm>
        </p:spPr>
        <p:txBody>
          <a:bodyPr/>
          <a:lstStyle/>
          <a:p>
            <a:pPr marL="0" indent="0">
              <a:buNone/>
            </a:pPr>
            <a:r>
              <a:rPr lang="en-US" dirty="0"/>
              <a:t>Safety</a:t>
            </a:r>
          </a:p>
          <a:p>
            <a:pPr marL="336145" lvl="1" indent="0">
              <a:buNone/>
            </a:pPr>
            <a:r>
              <a:rPr lang="en-US" sz="2000" dirty="0"/>
              <a:t>Memory- and type-safety.  Mitigates buffer overruns, dangling pointers, code injections.</a:t>
            </a:r>
          </a:p>
          <a:p>
            <a:pPr marL="0" indent="0">
              <a:buNone/>
            </a:pPr>
            <a:r>
              <a:rPr lang="en-US" dirty="0"/>
              <a:t>Functional correctness</a:t>
            </a:r>
          </a:p>
          <a:p>
            <a:pPr marL="336145" lvl="1" indent="0">
              <a:buNone/>
            </a:pPr>
            <a:r>
              <a:rPr lang="en-US" sz="2000" dirty="0"/>
              <a:t>Our fast implementations behave precisely as our simpler specifications.</a:t>
            </a:r>
          </a:p>
          <a:p>
            <a:pPr marL="0" indent="0">
              <a:buNone/>
            </a:pPr>
            <a:r>
              <a:rPr lang="en-US" dirty="0"/>
              <a:t>Secrecy</a:t>
            </a:r>
          </a:p>
          <a:p>
            <a:pPr marL="336145" lvl="1" indent="0">
              <a:buNone/>
            </a:pPr>
            <a:r>
              <a:rPr lang="en-US" sz="2000" dirty="0"/>
              <a:t>Access to secrets, including crypto keys and private app data is restricted according to design.</a:t>
            </a:r>
          </a:p>
          <a:p>
            <a:pPr marL="0" indent="0">
              <a:buNone/>
            </a:pPr>
            <a:r>
              <a:rPr lang="en-US" dirty="0"/>
              <a:t>Cryptographic security</a:t>
            </a:r>
          </a:p>
          <a:p>
            <a:pPr marL="336145" lvl="1" indent="0">
              <a:buNone/>
            </a:pPr>
            <a:r>
              <a:rPr lang="en-US" sz="2000" dirty="0"/>
              <a:t>We bound the probability that an attacker may break any secrecy or integrity properties</a:t>
            </a:r>
          </a:p>
          <a:p>
            <a:pPr marL="336145" lvl="1" indent="0">
              <a:buNone/>
            </a:pPr>
            <a:endParaRPr lang="en-US" dirty="0"/>
          </a:p>
          <a:p>
            <a:pPr marL="99599" indent="0">
              <a:buNone/>
            </a:pPr>
            <a:r>
              <a:rPr lang="en-US" sz="2400" dirty="0">
                <a:gradFill>
                  <a:gsLst>
                    <a:gs pos="1250">
                      <a:schemeClr val="tx1"/>
                    </a:gs>
                    <a:gs pos="100000">
                      <a:schemeClr val="tx1"/>
                    </a:gs>
                  </a:gsLst>
                  <a:lin ang="5400000" scaled="0"/>
                </a:gradFill>
                <a:latin typeface="+mn-lt"/>
              </a:rPr>
              <a:t>Our specifications and implementations are written together, in one language (F*)</a:t>
            </a:r>
            <a:br>
              <a:rPr lang="en-US" sz="2400" dirty="0">
                <a:gradFill>
                  <a:gsLst>
                    <a:gs pos="1250">
                      <a:schemeClr val="tx1"/>
                    </a:gs>
                    <a:gs pos="100000">
                      <a:schemeClr val="tx1"/>
                    </a:gs>
                  </a:gsLst>
                  <a:lin ang="5400000" scaled="0"/>
                </a:gradFill>
                <a:latin typeface="+mn-lt"/>
              </a:rPr>
            </a:br>
            <a:r>
              <a:rPr lang="en-US" sz="2400" dirty="0">
                <a:gradFill>
                  <a:gsLst>
                    <a:gs pos="1250">
                      <a:schemeClr val="tx1"/>
                    </a:gs>
                    <a:gs pos="100000">
                      <a:schemeClr val="tx1"/>
                    </a:gs>
                  </a:gsLst>
                  <a:lin ang="5400000" scaled="0"/>
                </a:gradFill>
                <a:latin typeface="+mn-lt"/>
              </a:rPr>
              <a:t>Drift between spec and implementation cannot happen.</a:t>
            </a:r>
          </a:p>
        </p:txBody>
      </p:sp>
      <p:sp>
        <p:nvSpPr>
          <p:cNvPr id="3" name="Title 2">
            <a:extLst>
              <a:ext uri="{FF2B5EF4-FFF2-40B4-BE49-F238E27FC236}">
                <a16:creationId xmlns:a16="http://schemas.microsoft.com/office/drawing/2014/main" id="{F1636557-E570-4EC2-B5D9-E821C685E589}"/>
              </a:ext>
            </a:extLst>
          </p:cNvPr>
          <p:cNvSpPr>
            <a:spLocks noGrp="1"/>
          </p:cNvSpPr>
          <p:nvPr>
            <p:ph type="title"/>
          </p:nvPr>
        </p:nvSpPr>
        <p:spPr/>
        <p:txBody>
          <a:bodyPr/>
          <a:lstStyle/>
          <a:p>
            <a:r>
              <a:rPr lang="en-US" dirty="0"/>
              <a:t>What do we verify?</a:t>
            </a:r>
          </a:p>
        </p:txBody>
      </p:sp>
    </p:spTree>
    <p:extLst>
      <p:ext uri="{BB962C8B-B14F-4D97-AF65-F5344CB8AC3E}">
        <p14:creationId xmlns:p14="http://schemas.microsoft.com/office/powerpoint/2010/main" val="362843907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8FDCA6-B11A-46AA-BD64-59730B6A0D2C}"/>
              </a:ext>
            </a:extLst>
          </p:cNvPr>
          <p:cNvSpPr>
            <a:spLocks noGrp="1"/>
          </p:cNvSpPr>
          <p:nvPr>
            <p:ph type="body" sz="quarter" idx="10"/>
          </p:nvPr>
        </p:nvSpPr>
        <p:spPr>
          <a:xfrm>
            <a:off x="269239" y="1189177"/>
            <a:ext cx="11653523" cy="5675080"/>
          </a:xfrm>
        </p:spPr>
        <p:txBody>
          <a:bodyPr/>
          <a:lstStyle/>
          <a:p>
            <a:pPr marL="0" indent="0">
              <a:buNone/>
            </a:pPr>
            <a:r>
              <a:rPr lang="en-US" sz="3600" dirty="0"/>
              <a:t>Our models make assumptions, e.g.</a:t>
            </a:r>
          </a:p>
          <a:p>
            <a:pPr lvl="1"/>
            <a:r>
              <a:rPr lang="en-US" sz="2000" dirty="0"/>
              <a:t>The private signing key must remain private and not used in other protocols</a:t>
            </a:r>
          </a:p>
          <a:p>
            <a:pPr lvl="1"/>
            <a:r>
              <a:rPr lang="en-US" sz="2000" dirty="0"/>
              <a:t>We assume security for core crypto algorithms, based on hard problems.</a:t>
            </a:r>
          </a:p>
          <a:p>
            <a:pPr marL="0" indent="0">
              <a:buNone/>
            </a:pPr>
            <a:r>
              <a:rPr lang="en-US" sz="3600" dirty="0"/>
              <a:t>Our models may not be complete</a:t>
            </a:r>
          </a:p>
          <a:p>
            <a:pPr lvl="1"/>
            <a:r>
              <a:rPr lang="en-US" sz="2000" dirty="0"/>
              <a:t>Our detailed models are designed to exclude all known attacks, </a:t>
            </a:r>
            <a:br>
              <a:rPr lang="en-US" sz="2000" dirty="0"/>
            </a:br>
            <a:r>
              <a:rPr lang="en-US" sz="2000" dirty="0"/>
              <a:t>but may be blind to new classes of attack (hardware faults,…)</a:t>
            </a:r>
          </a:p>
          <a:p>
            <a:pPr marL="0" indent="0">
              <a:buNone/>
            </a:pPr>
            <a:r>
              <a:rPr lang="en-US" sz="3600" dirty="0"/>
              <a:t>Our verification toolchain may be buggy</a:t>
            </a:r>
          </a:p>
          <a:p>
            <a:pPr lvl="1"/>
            <a:r>
              <a:rPr lang="en-GB" sz="2000" dirty="0"/>
              <a:t>Our TCB includes Z3, Kremlin, C compilers… Efforts to reduce it are under way.</a:t>
            </a:r>
            <a:endParaRPr lang="en-US" sz="2000" dirty="0"/>
          </a:p>
          <a:p>
            <a:pPr marL="0" indent="0">
              <a:buNone/>
            </a:pPr>
            <a:endParaRPr lang="en-GB" sz="900" dirty="0">
              <a:gradFill>
                <a:gsLst>
                  <a:gs pos="1250">
                    <a:schemeClr val="tx1"/>
                  </a:gs>
                  <a:gs pos="100000">
                    <a:schemeClr val="tx1"/>
                  </a:gs>
                </a:gsLst>
                <a:lin ang="5400000" scaled="0"/>
              </a:gradFill>
              <a:latin typeface="+mn-lt"/>
            </a:endParaRPr>
          </a:p>
          <a:p>
            <a:pPr marL="0" indent="0">
              <a:buNone/>
            </a:pPr>
            <a:r>
              <a:rPr lang="en-GB" sz="2000" dirty="0">
                <a:gradFill>
                  <a:gsLst>
                    <a:gs pos="1250">
                      <a:schemeClr val="tx1"/>
                    </a:gs>
                    <a:gs pos="100000">
                      <a:schemeClr val="tx1"/>
                    </a:gs>
                  </a:gsLst>
                  <a:lin ang="5400000" scaled="0"/>
                </a:gradFill>
                <a:latin typeface="+mn-lt"/>
              </a:rPr>
              <a:t>Computer-aided verification also has advantages: once in place, proof verification is </a:t>
            </a:r>
          </a:p>
          <a:p>
            <a:r>
              <a:rPr lang="en-GB" sz="2000" dirty="0">
                <a:gradFill>
                  <a:gsLst>
                    <a:gs pos="1250">
                      <a:schemeClr val="tx1"/>
                    </a:gs>
                    <a:gs pos="100000">
                      <a:schemeClr val="tx1"/>
                    </a:gs>
                  </a:gsLst>
                  <a:lin ang="5400000" scaled="0"/>
                </a:gradFill>
                <a:latin typeface="+mn-lt"/>
              </a:rPr>
              <a:t>automated (but takes hours)</a:t>
            </a:r>
          </a:p>
          <a:p>
            <a:r>
              <a:rPr lang="en-GB" sz="2000" dirty="0">
                <a:gradFill>
                  <a:gsLst>
                    <a:gs pos="1250">
                      <a:schemeClr val="tx1"/>
                    </a:gs>
                    <a:gs pos="100000">
                      <a:schemeClr val="tx1"/>
                    </a:gs>
                  </a:gsLst>
                  <a:lin ang="5400000" scaled="0"/>
                </a:gradFill>
                <a:latin typeface="+mn-lt"/>
              </a:rPr>
              <a:t>compositional (we can re-use verified component as building blocks for others)</a:t>
            </a:r>
          </a:p>
          <a:p>
            <a:r>
              <a:rPr lang="en-GB" sz="2000" dirty="0">
                <a:gradFill>
                  <a:gsLst>
                    <a:gs pos="1250">
                      <a:schemeClr val="tx1"/>
                    </a:gs>
                    <a:gs pos="100000">
                      <a:schemeClr val="tx1"/>
                    </a:gs>
                  </a:gsLst>
                  <a:lin ang="5400000" scaled="0"/>
                </a:gradFill>
                <a:latin typeface="+mn-lt"/>
              </a:rPr>
              <a:t>maintainable (we can extend or modify our code, and re-check everything as part of CI).</a:t>
            </a:r>
          </a:p>
          <a:p>
            <a:endParaRPr lang="en-GB" sz="2353" dirty="0">
              <a:gradFill>
                <a:gsLst>
                  <a:gs pos="1250">
                    <a:schemeClr val="tx1"/>
                  </a:gs>
                  <a:gs pos="100000">
                    <a:schemeClr val="tx1"/>
                  </a:gs>
                </a:gsLst>
                <a:lin ang="5400000" scaled="0"/>
              </a:gradFill>
              <a:latin typeface="+mn-lt"/>
            </a:endParaRPr>
          </a:p>
          <a:p>
            <a:pPr lvl="1"/>
            <a:endParaRPr lang="en-US" sz="1400" dirty="0"/>
          </a:p>
        </p:txBody>
      </p:sp>
      <p:sp>
        <p:nvSpPr>
          <p:cNvPr id="3" name="Title 2">
            <a:extLst>
              <a:ext uri="{FF2B5EF4-FFF2-40B4-BE49-F238E27FC236}">
                <a16:creationId xmlns:a16="http://schemas.microsoft.com/office/drawing/2014/main" id="{323E0E23-C346-473C-8EEC-1E4245E8EE3D}"/>
              </a:ext>
            </a:extLst>
          </p:cNvPr>
          <p:cNvSpPr>
            <a:spLocks noGrp="1"/>
          </p:cNvSpPr>
          <p:nvPr>
            <p:ph type="title"/>
          </p:nvPr>
        </p:nvSpPr>
        <p:spPr/>
        <p:txBody>
          <a:bodyPr/>
          <a:lstStyle/>
          <a:p>
            <a:r>
              <a:rPr lang="en-US"/>
              <a:t>Will Everest be perfectly secure?  No.</a:t>
            </a:r>
            <a:endParaRPr lang="en-US" dirty="0"/>
          </a:p>
        </p:txBody>
      </p:sp>
    </p:spTree>
    <p:extLst>
      <p:ext uri="{BB962C8B-B14F-4D97-AF65-F5344CB8AC3E}">
        <p14:creationId xmlns:p14="http://schemas.microsoft.com/office/powerpoint/2010/main" val="299875876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405" y="-181807"/>
            <a:ext cx="12724331" cy="8933541"/>
          </a:xfrm>
          <a:prstGeom prst="rect">
            <a:avLst/>
          </a:prstGeom>
        </p:spPr>
      </p:pic>
      <p:sp>
        <p:nvSpPr>
          <p:cNvPr id="2" name="Title 1"/>
          <p:cNvSpPr>
            <a:spLocks noGrp="1"/>
          </p:cNvSpPr>
          <p:nvPr>
            <p:ph type="title"/>
          </p:nvPr>
        </p:nvSpPr>
        <p:spPr>
          <a:xfrm>
            <a:off x="581248" y="162813"/>
            <a:ext cx="11251244" cy="4169772"/>
          </a:xfrm>
        </p:spPr>
        <p:txBody>
          <a:bodyPr>
            <a:normAutofit/>
          </a:bodyPr>
          <a:lstStyle/>
          <a:p>
            <a:r>
              <a:rPr lang="en-US" sz="8800" dirty="0">
                <a:solidFill>
                  <a:schemeClr val="bg1"/>
                </a:solidFill>
              </a:rPr>
              <a:t>TLS: The main protocol</a:t>
            </a:r>
          </a:p>
        </p:txBody>
      </p:sp>
      <p:sp>
        <p:nvSpPr>
          <p:cNvPr id="4" name="Slide Number Placeholder 3"/>
          <p:cNvSpPr>
            <a:spLocks noGrp="1"/>
          </p:cNvSpPr>
          <p:nvPr>
            <p:ph type="sldNum" sz="quarter" idx="4294967295"/>
          </p:nvPr>
        </p:nvSpPr>
        <p:spPr/>
        <p:txBody>
          <a:bodyPr/>
          <a:lstStyle/>
          <a:p>
            <a:endParaRPr lang="en-US" sz="1800" kern="0" dirty="0">
              <a:solidFill>
                <a:sysClr val="windowText" lastClr="000000"/>
              </a:solidFill>
            </a:endParaRPr>
          </a:p>
        </p:txBody>
      </p:sp>
      <p:grpSp>
        <p:nvGrpSpPr>
          <p:cNvPr id="5" name="Group 4"/>
          <p:cNvGrpSpPr/>
          <p:nvPr/>
        </p:nvGrpSpPr>
        <p:grpSpPr>
          <a:xfrm>
            <a:off x="4572694" y="3759267"/>
            <a:ext cx="2865396" cy="2926880"/>
            <a:chOff x="5300977" y="3142912"/>
            <a:chExt cx="3354472" cy="3426451"/>
          </a:xfrm>
        </p:grpSpPr>
        <p:sp>
          <p:nvSpPr>
            <p:cNvPr id="6" name="Rounded Rectangle 5"/>
            <p:cNvSpPr/>
            <p:nvPr/>
          </p:nvSpPr>
          <p:spPr>
            <a:xfrm>
              <a:off x="5300977" y="3142912"/>
              <a:ext cx="3354472" cy="3426451"/>
            </a:xfrm>
            <a:prstGeom prst="roundRect">
              <a:avLst/>
            </a:prstGeom>
            <a:solidFill>
              <a:schemeClr val="bg1"/>
            </a:solidFill>
            <a:ln w="28575" cap="flat" cmpd="sng" algn="ctr">
              <a:solidFill>
                <a:schemeClr val="accent3">
                  <a:lumMod val="50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7" name="Rectangle 6"/>
            <p:cNvSpPr/>
            <p:nvPr/>
          </p:nvSpPr>
          <p:spPr>
            <a:xfrm>
              <a:off x="5900552" y="4713775"/>
              <a:ext cx="702157" cy="418289"/>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kern="0" dirty="0">
                  <a:solidFill>
                    <a:sysClr val="windowText" lastClr="000000"/>
                  </a:solidFill>
                  <a:latin typeface="Calibri" panose="020F0502020204030204"/>
                </a:rPr>
                <a:t>***</a:t>
              </a:r>
            </a:p>
          </p:txBody>
        </p:sp>
        <p:sp>
          <p:nvSpPr>
            <p:cNvPr id="8" name="Rectangle 7"/>
            <p:cNvSpPr/>
            <p:nvPr/>
          </p:nvSpPr>
          <p:spPr>
            <a:xfrm>
              <a:off x="6991137" y="4285735"/>
              <a:ext cx="1243914" cy="381085"/>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TLS</a:t>
              </a:r>
            </a:p>
          </p:txBody>
        </p:sp>
        <p:sp>
          <p:nvSpPr>
            <p:cNvPr id="9" name="Rectangle 8"/>
            <p:cNvSpPr/>
            <p:nvPr/>
          </p:nvSpPr>
          <p:spPr>
            <a:xfrm>
              <a:off x="5638706" y="3763377"/>
              <a:ext cx="716692"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X.509</a:t>
              </a:r>
            </a:p>
          </p:txBody>
        </p:sp>
        <p:sp>
          <p:nvSpPr>
            <p:cNvPr id="10" name="Rectangle 9"/>
            <p:cNvSpPr/>
            <p:nvPr/>
          </p:nvSpPr>
          <p:spPr>
            <a:xfrm>
              <a:off x="6357964" y="3224337"/>
              <a:ext cx="124391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HTTPS</a:t>
              </a:r>
            </a:p>
          </p:txBody>
        </p:sp>
        <p:sp>
          <p:nvSpPr>
            <p:cNvPr id="11" name="Rectangle 10"/>
            <p:cNvSpPr/>
            <p:nvPr/>
          </p:nvSpPr>
          <p:spPr>
            <a:xfrm>
              <a:off x="5546254" y="5016929"/>
              <a:ext cx="702157" cy="418289"/>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RSA</a:t>
              </a:r>
            </a:p>
          </p:txBody>
        </p:sp>
        <p:sp>
          <p:nvSpPr>
            <p:cNvPr id="12" name="Rectangle 11"/>
            <p:cNvSpPr/>
            <p:nvPr/>
          </p:nvSpPr>
          <p:spPr>
            <a:xfrm>
              <a:off x="6318131" y="5016929"/>
              <a:ext cx="702157" cy="418289"/>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SHA</a:t>
              </a:r>
            </a:p>
          </p:txBody>
        </p:sp>
        <p:sp>
          <p:nvSpPr>
            <p:cNvPr id="13" name="Rectangle 12"/>
            <p:cNvSpPr/>
            <p:nvPr/>
          </p:nvSpPr>
          <p:spPr>
            <a:xfrm>
              <a:off x="5680968" y="5333363"/>
              <a:ext cx="702157" cy="418289"/>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ECDH</a:t>
              </a:r>
            </a:p>
          </p:txBody>
        </p:sp>
        <p:sp>
          <p:nvSpPr>
            <p:cNvPr id="14" name="TextBox 13"/>
            <p:cNvSpPr txBox="1"/>
            <p:nvPr/>
          </p:nvSpPr>
          <p:spPr>
            <a:xfrm>
              <a:off x="5806552" y="6082180"/>
              <a:ext cx="2545858" cy="369332"/>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r>
                <a:rPr lang="en-US" sz="1400" dirty="0"/>
                <a:t>Network buffers</a:t>
              </a:r>
            </a:p>
          </p:txBody>
        </p:sp>
        <p:cxnSp>
          <p:nvCxnSpPr>
            <p:cNvPr id="15" name="Straight Arrow Connector 14"/>
            <p:cNvCxnSpPr/>
            <p:nvPr/>
          </p:nvCxnSpPr>
          <p:spPr>
            <a:xfrm>
              <a:off x="7989057" y="4666820"/>
              <a:ext cx="0" cy="1415360"/>
            </a:xfrm>
            <a:prstGeom prst="straightConnector1">
              <a:avLst/>
            </a:prstGeom>
            <a:noFill/>
            <a:ln w="28575" cap="flat" cmpd="sng" algn="ctr">
              <a:solidFill>
                <a:schemeClr val="tx1"/>
              </a:solidFill>
              <a:prstDash val="solid"/>
              <a:miter lim="800000"/>
              <a:tailEnd type="triangle"/>
            </a:ln>
            <a:effectLst/>
          </p:spPr>
        </p:cxnSp>
        <p:sp>
          <p:nvSpPr>
            <p:cNvPr id="16" name="TextBox 15"/>
            <p:cNvSpPr txBox="1"/>
            <p:nvPr/>
          </p:nvSpPr>
          <p:spPr>
            <a:xfrm>
              <a:off x="5498686" y="5671793"/>
              <a:ext cx="1874033" cy="324278"/>
            </a:xfrm>
            <a:prstGeom prst="rect">
              <a:avLst/>
            </a:prstGeom>
            <a:noFill/>
          </p:spPr>
          <p:txBody>
            <a:bodyPr wrap="square" rtlCol="0">
              <a:spAutoFit/>
            </a:bodyPr>
            <a:lstStyle/>
            <a:p>
              <a:pPr>
                <a:defRPr/>
              </a:pPr>
              <a:r>
                <a:rPr lang="en-US" sz="1200" kern="0" dirty="0">
                  <a:solidFill>
                    <a:prstClr val="black"/>
                  </a:solidFill>
                </a:rPr>
                <a:t>Crypto Algorithms</a:t>
              </a:r>
            </a:p>
          </p:txBody>
        </p:sp>
        <p:sp>
          <p:nvSpPr>
            <p:cNvPr id="17" name="Rectangle 16"/>
            <p:cNvSpPr/>
            <p:nvPr/>
          </p:nvSpPr>
          <p:spPr>
            <a:xfrm>
              <a:off x="6456099" y="5333363"/>
              <a:ext cx="702157" cy="418289"/>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4Q</a:t>
              </a:r>
            </a:p>
          </p:txBody>
        </p:sp>
        <p:cxnSp>
          <p:nvCxnSpPr>
            <p:cNvPr id="18" name="Elbow Connector 17"/>
            <p:cNvCxnSpPr>
              <a:endCxn id="17" idx="3"/>
            </p:cNvCxnSpPr>
            <p:nvPr/>
          </p:nvCxnSpPr>
          <p:spPr>
            <a:xfrm rot="5400000">
              <a:off x="6827643" y="4997433"/>
              <a:ext cx="875688" cy="214462"/>
            </a:xfrm>
            <a:prstGeom prst="bentConnector2">
              <a:avLst/>
            </a:prstGeom>
            <a:noFill/>
            <a:ln w="28575" cap="flat" cmpd="sng" algn="ctr">
              <a:solidFill>
                <a:schemeClr val="tx1"/>
              </a:solidFill>
              <a:prstDash val="solid"/>
              <a:miter lim="800000"/>
              <a:tailEnd type="triangle"/>
            </a:ln>
            <a:effectLst/>
          </p:spPr>
        </p:cxnSp>
        <p:cxnSp>
          <p:nvCxnSpPr>
            <p:cNvPr id="19" name="Straight Arrow Connector 18"/>
            <p:cNvCxnSpPr>
              <a:stCxn id="12" idx="3"/>
            </p:cNvCxnSpPr>
            <p:nvPr/>
          </p:nvCxnSpPr>
          <p:spPr>
            <a:xfrm flipV="1">
              <a:off x="7020288" y="5226073"/>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20" name="Elbow Connector 19"/>
            <p:cNvCxnSpPr>
              <a:stCxn id="10" idx="1"/>
              <a:endCxn id="9" idx="0"/>
            </p:cNvCxnSpPr>
            <p:nvPr/>
          </p:nvCxnSpPr>
          <p:spPr>
            <a:xfrm rot="10800000" flipV="1">
              <a:off x="5997052" y="3438521"/>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21" name="Elbow Connector 20"/>
            <p:cNvCxnSpPr>
              <a:stCxn id="9" idx="2"/>
              <a:endCxn id="8" idx="1"/>
            </p:cNvCxnSpPr>
            <p:nvPr/>
          </p:nvCxnSpPr>
          <p:spPr>
            <a:xfrm rot="16200000" flipH="1">
              <a:off x="6351828" y="3836968"/>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22" name="Rectangle 21"/>
            <p:cNvSpPr/>
            <p:nvPr/>
          </p:nvSpPr>
          <p:spPr>
            <a:xfrm>
              <a:off x="6602709" y="3758337"/>
              <a:ext cx="74677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ASN.1</a:t>
              </a:r>
            </a:p>
          </p:txBody>
        </p:sp>
        <p:cxnSp>
          <p:nvCxnSpPr>
            <p:cNvPr id="23" name="Straight Arrow Connector 22"/>
            <p:cNvCxnSpPr/>
            <p:nvPr/>
          </p:nvCxnSpPr>
          <p:spPr>
            <a:xfrm flipV="1">
              <a:off x="6355398" y="3989366"/>
              <a:ext cx="247311" cy="5040"/>
            </a:xfrm>
            <a:prstGeom prst="straightConnector1">
              <a:avLst/>
            </a:prstGeom>
            <a:noFill/>
            <a:ln w="28575" cap="flat" cmpd="sng" algn="ctr">
              <a:solidFill>
                <a:schemeClr val="tx1"/>
              </a:solidFill>
              <a:prstDash val="solid"/>
              <a:miter lim="800000"/>
              <a:tailEnd type="triangle"/>
            </a:ln>
            <a:effectLst/>
          </p:spPr>
        </p:cxnSp>
        <p:cxnSp>
          <p:nvCxnSpPr>
            <p:cNvPr id="24" name="Straight Arrow Connector 23"/>
            <p:cNvCxnSpPr/>
            <p:nvPr/>
          </p:nvCxnSpPr>
          <p:spPr>
            <a:xfrm>
              <a:off x="5806552" y="4186705"/>
              <a:ext cx="0" cy="830224"/>
            </a:xfrm>
            <a:prstGeom prst="straightConnector1">
              <a:avLst/>
            </a:prstGeom>
            <a:noFill/>
            <a:ln w="28575" cap="flat" cmpd="sng" algn="ctr">
              <a:solidFill>
                <a:schemeClr val="tx1"/>
              </a:solidFill>
              <a:prstDash val="solid"/>
              <a:miter lim="800000"/>
              <a:tailEnd type="triangle"/>
            </a:ln>
            <a:effectLst/>
          </p:spPr>
        </p:cxnSp>
        <p:cxnSp>
          <p:nvCxnSpPr>
            <p:cNvPr id="25" name="Elbow Connector 24"/>
            <p:cNvCxnSpPr>
              <a:stCxn id="10" idx="3"/>
            </p:cNvCxnSpPr>
            <p:nvPr/>
          </p:nvCxnSpPr>
          <p:spPr>
            <a:xfrm>
              <a:off x="7601878" y="3438521"/>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grpSp>
    </p:spTree>
    <p:extLst>
      <p:ext uri="{BB962C8B-B14F-4D97-AF65-F5344CB8AC3E}">
        <p14:creationId xmlns:p14="http://schemas.microsoft.com/office/powerpoint/2010/main" val="100963476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189177"/>
            <a:ext cx="11653523" cy="5014834"/>
          </a:xfrm>
        </p:spPr>
        <p:txBody>
          <a:bodyPr/>
          <a:lstStyle/>
          <a:p>
            <a:pPr marL="0" indent="0">
              <a:buNone/>
            </a:pPr>
            <a:r>
              <a:rPr lang="en-GB" dirty="0"/>
              <a:t>Internet Standard</a:t>
            </a:r>
          </a:p>
          <a:p>
            <a:pPr marL="0" lvl="1" indent="0">
              <a:buNone/>
            </a:pPr>
            <a:r>
              <a:rPr lang="fr-FR" sz="1600" dirty="0"/>
              <a:t>1994  	</a:t>
            </a:r>
            <a:r>
              <a:rPr lang="fr-FR" sz="1600" dirty="0" err="1"/>
              <a:t>Netscape’s</a:t>
            </a:r>
            <a:r>
              <a:rPr lang="fr-FR" sz="1600" dirty="0"/>
              <a:t> Secure Sockets Layer</a:t>
            </a:r>
            <a:br>
              <a:rPr lang="fr-FR" sz="1600" dirty="0"/>
            </a:br>
            <a:r>
              <a:rPr lang="en-US" sz="1600" dirty="0"/>
              <a:t>1995  	SSL3</a:t>
            </a:r>
            <a:br>
              <a:rPr lang="en-US" sz="1600" dirty="0"/>
            </a:br>
            <a:r>
              <a:rPr lang="en-US" sz="1600" dirty="0"/>
              <a:t>1999  	TLS 1.0 (≈SSL3)</a:t>
            </a:r>
            <a:br>
              <a:rPr lang="en-US" sz="1600" dirty="0"/>
            </a:br>
            <a:r>
              <a:rPr lang="en-US" sz="1700" dirty="0"/>
              <a:t>2006  	TLS 1.1</a:t>
            </a:r>
            <a:br>
              <a:rPr lang="en-US" sz="1700" dirty="0"/>
            </a:br>
            <a:r>
              <a:rPr lang="en-US" sz="2000" dirty="0">
                <a:solidFill>
                  <a:srgbClr val="FF0000"/>
                </a:solidFill>
              </a:rPr>
              <a:t>2008  	TLS 1.2</a:t>
            </a:r>
            <a:br>
              <a:rPr lang="en-US" dirty="0"/>
            </a:br>
            <a:r>
              <a:rPr lang="en-US" sz="2000" dirty="0">
                <a:solidFill>
                  <a:srgbClr val="00B050"/>
                </a:solidFill>
              </a:rPr>
              <a:t>2018?	TLS 1.3 </a:t>
            </a:r>
            <a:endParaRPr lang="en-GB" dirty="0"/>
          </a:p>
          <a:p>
            <a:pPr marL="0" indent="0">
              <a:buNone/>
            </a:pPr>
            <a:br>
              <a:rPr lang="en-GB" sz="1000" dirty="0"/>
            </a:br>
            <a:r>
              <a:rPr lang="en-GB" dirty="0"/>
              <a:t>Implementations:</a:t>
            </a:r>
            <a:br>
              <a:rPr lang="en-GB" dirty="0"/>
            </a:br>
            <a:r>
              <a:rPr lang="en-GB" sz="6600" dirty="0">
                <a:solidFill>
                  <a:schemeClr val="tx1"/>
                </a:solidFill>
                <a:latin typeface="+mn-lt"/>
              </a:rPr>
              <a:t>OpenSSL</a:t>
            </a:r>
            <a:r>
              <a:rPr lang="en-GB" dirty="0">
                <a:solidFill>
                  <a:schemeClr val="tx1"/>
                </a:solidFill>
                <a:latin typeface="+mn-lt"/>
              </a:rPr>
              <a:t> </a:t>
            </a:r>
            <a:r>
              <a:rPr lang="en-GB" sz="4000" dirty="0" err="1">
                <a:solidFill>
                  <a:schemeClr val="tx1"/>
                </a:solidFill>
                <a:latin typeface="+mn-lt"/>
              </a:rPr>
              <a:t>SChannel</a:t>
            </a:r>
            <a:r>
              <a:rPr lang="en-GB" sz="3600" dirty="0">
                <a:solidFill>
                  <a:schemeClr val="tx1"/>
                </a:solidFill>
                <a:latin typeface="+mn-lt"/>
              </a:rPr>
              <a:t> </a:t>
            </a:r>
            <a:r>
              <a:rPr lang="en-GB" sz="2800" dirty="0">
                <a:solidFill>
                  <a:schemeClr val="tx1"/>
                </a:solidFill>
                <a:latin typeface="+mn-lt"/>
              </a:rPr>
              <a:t>NSS</a:t>
            </a:r>
            <a:r>
              <a:rPr lang="en-GB" sz="2000" dirty="0">
                <a:solidFill>
                  <a:schemeClr val="tx1"/>
                </a:solidFill>
                <a:latin typeface="+mn-lt"/>
              </a:rPr>
              <a:t> </a:t>
            </a:r>
            <a:r>
              <a:rPr lang="en-GB" sz="2400" dirty="0" err="1">
                <a:solidFill>
                  <a:schemeClr val="tx1"/>
                </a:solidFill>
                <a:latin typeface="+mn-lt"/>
              </a:rPr>
              <a:t>SecureTransport</a:t>
            </a:r>
            <a:r>
              <a:rPr lang="en-GB" sz="3600" dirty="0">
                <a:solidFill>
                  <a:schemeClr val="tx1"/>
                </a:solidFill>
                <a:latin typeface="+mn-lt"/>
              </a:rPr>
              <a:t> </a:t>
            </a:r>
            <a:r>
              <a:rPr lang="en-GB" sz="1600" dirty="0" err="1">
                <a:solidFill>
                  <a:schemeClr val="tx1"/>
                </a:solidFill>
                <a:latin typeface="+mn-lt"/>
              </a:rPr>
              <a:t>PolarSSL</a:t>
            </a:r>
            <a:r>
              <a:rPr lang="en-GB" sz="1600" dirty="0">
                <a:solidFill>
                  <a:schemeClr val="tx1"/>
                </a:solidFill>
              </a:rPr>
              <a:t> JSSE</a:t>
            </a:r>
            <a:r>
              <a:rPr lang="en-GB" sz="1600" dirty="0">
                <a:solidFill>
                  <a:schemeClr val="tx1"/>
                </a:solidFill>
                <a:latin typeface="+mn-lt"/>
              </a:rPr>
              <a:t> </a:t>
            </a:r>
            <a:r>
              <a:rPr lang="en-GB" sz="1100" dirty="0" err="1">
                <a:solidFill>
                  <a:schemeClr val="tx1"/>
                </a:solidFill>
                <a:latin typeface="+mn-lt"/>
              </a:rPr>
              <a:t>GnuTLS</a:t>
            </a:r>
            <a:r>
              <a:rPr lang="en-GB" sz="1100" dirty="0">
                <a:solidFill>
                  <a:schemeClr val="tx1"/>
                </a:solidFill>
                <a:latin typeface="+mn-lt"/>
              </a:rPr>
              <a:t> </a:t>
            </a:r>
            <a:r>
              <a:rPr lang="en-GB" sz="1000" dirty="0">
                <a:solidFill>
                  <a:schemeClr val="tx1"/>
                </a:solidFill>
                <a:latin typeface="+mn-lt"/>
              </a:rPr>
              <a:t>miTLS</a:t>
            </a:r>
            <a:r>
              <a:rPr lang="en-GB" sz="1800" dirty="0">
                <a:solidFill>
                  <a:schemeClr val="tx1"/>
                </a:solidFill>
                <a:latin typeface="+mn-lt"/>
              </a:rPr>
              <a:t> </a:t>
            </a:r>
            <a:endParaRPr lang="en-GB" sz="3600" dirty="0">
              <a:solidFill>
                <a:schemeClr val="tx1"/>
              </a:solidFill>
              <a:latin typeface="+mn-lt"/>
            </a:endParaRPr>
          </a:p>
          <a:p>
            <a:pPr marL="236546" lvl="1" indent="0">
              <a:buNone/>
            </a:pPr>
            <a:r>
              <a:rPr lang="en-GB" sz="1600" dirty="0"/>
              <a:t>Large C++ codebase (400K LOC), many forks </a:t>
            </a:r>
            <a:r>
              <a:rPr lang="en-GB" sz="1600" dirty="0">
                <a:hlinkClick r:id="rId4"/>
              </a:rPr>
              <a:t>https://github.com/openssl/openssl</a:t>
            </a:r>
            <a:r>
              <a:rPr lang="en-GB" sz="1600" dirty="0"/>
              <a:t> </a:t>
            </a:r>
            <a:br>
              <a:rPr lang="en-GB" sz="1600" dirty="0"/>
            </a:br>
            <a:r>
              <a:rPr lang="en-GB" sz="1600" dirty="0"/>
              <a:t>Optimized cryptography for 50 platforms </a:t>
            </a:r>
            <a:br>
              <a:rPr lang="en-GB" sz="1600" dirty="0"/>
            </a:br>
            <a:r>
              <a:rPr lang="en-GB" sz="1600" dirty="0"/>
              <a:t>Terrible API</a:t>
            </a:r>
            <a:br>
              <a:rPr lang="en-GB" sz="1600" dirty="0"/>
            </a:br>
            <a:r>
              <a:rPr lang="en-GB" sz="1600" dirty="0"/>
              <a:t>Frequent critical patches </a:t>
            </a:r>
            <a:r>
              <a:rPr lang="en-GB" sz="1600" dirty="0">
                <a:hlinkClick r:id="rId5"/>
              </a:rPr>
              <a:t>https://openssl.org/news/vulnerabilities.html</a:t>
            </a:r>
            <a:r>
              <a:rPr lang="en-GB" sz="1600" dirty="0"/>
              <a:t> </a:t>
            </a:r>
            <a:br>
              <a:rPr lang="en-GB" sz="1600" dirty="0"/>
            </a:br>
            <a:r>
              <a:rPr lang="en-GB" sz="1600" b="1" dirty="0"/>
              <a:t>Never secure so far</a:t>
            </a:r>
          </a:p>
        </p:txBody>
      </p:sp>
      <p:sp>
        <p:nvSpPr>
          <p:cNvPr id="2" name="Title 1"/>
          <p:cNvSpPr>
            <a:spLocks noGrp="1"/>
          </p:cNvSpPr>
          <p:nvPr>
            <p:ph type="title"/>
          </p:nvPr>
        </p:nvSpPr>
        <p:spPr/>
        <p:txBody>
          <a:bodyPr/>
          <a:lstStyle/>
          <a:p>
            <a:pPr algn="ctr"/>
            <a:r>
              <a:rPr lang="en-US" dirty="0"/>
              <a:t>Cryptographic protocol: TLS</a:t>
            </a:r>
          </a:p>
        </p:txBody>
      </p:sp>
    </p:spTree>
    <p:custDataLst>
      <p:tags r:id="rId1"/>
    </p:custDataLst>
    <p:extLst>
      <p:ext uri="{BB962C8B-B14F-4D97-AF65-F5344CB8AC3E}">
        <p14:creationId xmlns:p14="http://schemas.microsoft.com/office/powerpoint/2010/main" val="164190592"/>
      </p:ext>
    </p:extLst>
  </p:cSld>
  <p:clrMapOvr>
    <a:masterClrMapping/>
  </p:clrMapOvr>
  <mc:AlternateContent xmlns:mc="http://schemas.openxmlformats.org/markup-compatibility/2006" xmlns:p14="http://schemas.microsoft.com/office/powerpoint/2010/main">
    <mc:Choice Requires="p14">
      <p:transition p14:dur="0" advTm="71588"/>
    </mc:Choice>
    <mc:Fallback xmlns="">
      <p:transition advTm="7158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Arrow Connector 63"/>
          <p:cNvCxnSpPr/>
          <p:nvPr/>
        </p:nvCxnSpPr>
        <p:spPr>
          <a:xfrm>
            <a:off x="9111572" y="5223613"/>
            <a:ext cx="0" cy="1076866"/>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17" name="Straight Arrow Connector 116"/>
          <p:cNvCxnSpPr/>
          <p:nvPr/>
        </p:nvCxnSpPr>
        <p:spPr>
          <a:xfrm>
            <a:off x="7192960" y="2603378"/>
            <a:ext cx="0" cy="368938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11" name="Straight Arrow Connector 110"/>
          <p:cNvCxnSpPr/>
          <p:nvPr/>
        </p:nvCxnSpPr>
        <p:spPr>
          <a:xfrm>
            <a:off x="2355023" y="1403567"/>
            <a:ext cx="0" cy="4898095"/>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10" name="Straight Arrow Connector 109"/>
          <p:cNvCxnSpPr/>
          <p:nvPr/>
        </p:nvCxnSpPr>
        <p:spPr>
          <a:xfrm>
            <a:off x="8267781" y="1403567"/>
            <a:ext cx="0" cy="4889193"/>
          </a:xfrm>
          <a:prstGeom prst="straightConnector1">
            <a:avLst/>
          </a:prstGeom>
          <a:ln w="38100">
            <a:solidFill>
              <a:srgbClr val="FFC000"/>
            </a:solidFill>
            <a:tailEnd type="triangle"/>
          </a:ln>
        </p:spPr>
        <p:style>
          <a:lnRef idx="3">
            <a:schemeClr val="accent2"/>
          </a:lnRef>
          <a:fillRef idx="0">
            <a:schemeClr val="accent2"/>
          </a:fillRef>
          <a:effectRef idx="2">
            <a:schemeClr val="accent2"/>
          </a:effectRef>
          <a:fontRef idx="minor">
            <a:schemeClr val="tx1"/>
          </a:fontRef>
        </p:style>
      </p:cxnSp>
      <p:cxnSp>
        <p:nvCxnSpPr>
          <p:cNvPr id="104" name="Straight Arrow Connector 103"/>
          <p:cNvCxnSpPr/>
          <p:nvPr/>
        </p:nvCxnSpPr>
        <p:spPr>
          <a:xfrm>
            <a:off x="6848055" y="2859247"/>
            <a:ext cx="0" cy="3422167"/>
          </a:xfrm>
          <a:prstGeom prst="straightConnector1">
            <a:avLst/>
          </a:prstGeom>
          <a:ln w="38100">
            <a:solidFill>
              <a:srgbClr val="FFC000"/>
            </a:solidFill>
            <a:tailEnd type="triangle"/>
          </a:ln>
        </p:spPr>
        <p:style>
          <a:lnRef idx="3">
            <a:schemeClr val="accent2"/>
          </a:lnRef>
          <a:fillRef idx="0">
            <a:schemeClr val="accent2"/>
          </a:fillRef>
          <a:effectRef idx="2">
            <a:schemeClr val="accent2"/>
          </a:effectRef>
          <a:fontRef idx="minor">
            <a:schemeClr val="tx1"/>
          </a:fontRef>
        </p:style>
      </p:cxnSp>
      <p:cxnSp>
        <p:nvCxnSpPr>
          <p:cNvPr id="100" name="Straight Arrow Connector 99"/>
          <p:cNvCxnSpPr/>
          <p:nvPr/>
        </p:nvCxnSpPr>
        <p:spPr>
          <a:xfrm>
            <a:off x="10214406" y="3478795"/>
            <a:ext cx="0" cy="2813965"/>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99" name="Straight Arrow Connector 98"/>
          <p:cNvCxnSpPr/>
          <p:nvPr/>
        </p:nvCxnSpPr>
        <p:spPr>
          <a:xfrm>
            <a:off x="9845438" y="4144963"/>
            <a:ext cx="0" cy="214779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86" name="Straight Arrow Connector 85"/>
          <p:cNvCxnSpPr/>
          <p:nvPr/>
        </p:nvCxnSpPr>
        <p:spPr>
          <a:xfrm>
            <a:off x="9730069" y="5388324"/>
            <a:ext cx="1" cy="89309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80" name="Straight Arrow Connector 79"/>
          <p:cNvCxnSpPr/>
          <p:nvPr/>
        </p:nvCxnSpPr>
        <p:spPr>
          <a:xfrm>
            <a:off x="9230307" y="2871537"/>
            <a:ext cx="0" cy="342216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73" name="Straight Arrow Connector 72"/>
          <p:cNvCxnSpPr/>
          <p:nvPr/>
        </p:nvCxnSpPr>
        <p:spPr>
          <a:xfrm>
            <a:off x="9557216" y="4148816"/>
            <a:ext cx="0" cy="214779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85" name="Straight Arrow Connector 84"/>
          <p:cNvCxnSpPr/>
          <p:nvPr/>
        </p:nvCxnSpPr>
        <p:spPr>
          <a:xfrm>
            <a:off x="11638396" y="2046120"/>
            <a:ext cx="0" cy="423529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 name="Right Arrow 1"/>
          <p:cNvSpPr/>
          <p:nvPr/>
        </p:nvSpPr>
        <p:spPr>
          <a:xfrm>
            <a:off x="128337" y="6144125"/>
            <a:ext cx="11927305" cy="609601"/>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cxnSp>
        <p:nvCxnSpPr>
          <p:cNvPr id="4" name="Straight Connector 3"/>
          <p:cNvCxnSpPr/>
          <p:nvPr/>
        </p:nvCxnSpPr>
        <p:spPr>
          <a:xfrm>
            <a:off x="0" y="1917031"/>
            <a:ext cx="12192000" cy="0"/>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3978441"/>
            <a:ext cx="12192000" cy="0"/>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6007768"/>
            <a:ext cx="12192000" cy="0"/>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9842" y="736775"/>
            <a:ext cx="1077026" cy="769441"/>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Crypto </a:t>
            </a:r>
            <a:br>
              <a:rPr kumimoji="0" lang="en-GB" sz="22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GB" sz="22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failures</a:t>
            </a:r>
          </a:p>
        </p:txBody>
      </p:sp>
      <p:sp>
        <p:nvSpPr>
          <p:cNvPr id="12" name="TextBox 11"/>
          <p:cNvSpPr txBox="1"/>
          <p:nvPr/>
        </p:nvSpPr>
        <p:spPr>
          <a:xfrm>
            <a:off x="128337" y="6264259"/>
            <a:ext cx="116144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2007              2008              2009              2010              2011              2012              2013              2014              2015              2016</a:t>
            </a:r>
          </a:p>
        </p:txBody>
      </p:sp>
      <p:sp>
        <p:nvSpPr>
          <p:cNvPr id="9" name="TextBox 8"/>
          <p:cNvSpPr txBox="1"/>
          <p:nvPr/>
        </p:nvSpPr>
        <p:spPr>
          <a:xfrm>
            <a:off x="291597" y="2591751"/>
            <a:ext cx="1585114" cy="769441"/>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Protocol</a:t>
            </a:r>
            <a:br>
              <a:rPr kumimoji="0" lang="en-GB" sz="22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GB" sz="22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weaknesses</a:t>
            </a:r>
          </a:p>
        </p:txBody>
      </p:sp>
      <p:sp>
        <p:nvSpPr>
          <p:cNvPr id="10" name="TextBox 9"/>
          <p:cNvSpPr txBox="1"/>
          <p:nvPr/>
        </p:nvSpPr>
        <p:spPr>
          <a:xfrm>
            <a:off x="-35969" y="4869791"/>
            <a:ext cx="2198294" cy="769441"/>
          </a:xfrm>
          <a:prstGeom prst="rect">
            <a:avLst/>
          </a:prstGeom>
          <a:solidFill>
            <a:srgbClr val="FFFF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Implementation </a:t>
            </a:r>
            <a:br>
              <a:rPr kumimoji="0" lang="en-GB" sz="22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GB" sz="22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bugs</a:t>
            </a:r>
          </a:p>
        </p:txBody>
      </p:sp>
      <p:sp>
        <p:nvSpPr>
          <p:cNvPr id="61" name="Rounded Rectangle 60"/>
          <p:cNvSpPr/>
          <p:nvPr/>
        </p:nvSpPr>
        <p:spPr>
          <a:xfrm>
            <a:off x="8339938" y="4262276"/>
            <a:ext cx="1161131" cy="4211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Segoe UI" panose="020B0502040204020203" pitchFamily="34" charset="0"/>
                <a:cs typeface="Segoe UI" panose="020B0502040204020203" pitchFamily="34" charset="0"/>
              </a:rPr>
              <a:t>EarlyCCS</a:t>
            </a: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cxnSp>
        <p:nvCxnSpPr>
          <p:cNvPr id="62" name="Straight Arrow Connector 61"/>
          <p:cNvCxnSpPr/>
          <p:nvPr/>
        </p:nvCxnSpPr>
        <p:spPr>
          <a:xfrm>
            <a:off x="9334393" y="4683383"/>
            <a:ext cx="0" cy="161323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63" name="Rounded Rectangle 62"/>
          <p:cNvSpPr/>
          <p:nvPr/>
        </p:nvSpPr>
        <p:spPr>
          <a:xfrm>
            <a:off x="7738425" y="4799362"/>
            <a:ext cx="1452682" cy="4211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Heartbleed</a:t>
            </a:r>
          </a:p>
        </p:txBody>
      </p:sp>
      <p:sp>
        <p:nvSpPr>
          <p:cNvPr id="70" name="Rounded Rectangle 69"/>
          <p:cNvSpPr/>
          <p:nvPr/>
        </p:nvSpPr>
        <p:spPr>
          <a:xfrm>
            <a:off x="8531006" y="3739898"/>
            <a:ext cx="1161131" cy="4211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POODLE</a:t>
            </a:r>
          </a:p>
        </p:txBody>
      </p:sp>
      <p:sp>
        <p:nvSpPr>
          <p:cNvPr id="74" name="Rounded Rectangle 73"/>
          <p:cNvSpPr/>
          <p:nvPr/>
        </p:nvSpPr>
        <p:spPr>
          <a:xfrm>
            <a:off x="8437160" y="2282366"/>
            <a:ext cx="1570150" cy="60862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Segoe UI" panose="020B0502040204020203" pitchFamily="34" charset="0"/>
                <a:cs typeface="Segoe UI" panose="020B0502040204020203" pitchFamily="34" charset="0"/>
              </a:rPr>
              <a:t>Triple Handshake</a:t>
            </a:r>
          </a:p>
        </p:txBody>
      </p:sp>
      <p:sp>
        <p:nvSpPr>
          <p:cNvPr id="83" name="Rounded Rectangle 82"/>
          <p:cNvSpPr/>
          <p:nvPr/>
        </p:nvSpPr>
        <p:spPr>
          <a:xfrm>
            <a:off x="9382654" y="5302827"/>
            <a:ext cx="795641" cy="37665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Segoe UI" panose="020B0502040204020203" pitchFamily="34" charset="0"/>
                <a:cs typeface="Segoe UI" panose="020B0502040204020203" pitchFamily="34" charset="0"/>
              </a:rPr>
              <a:t>SKIP</a:t>
            </a:r>
          </a:p>
        </p:txBody>
      </p:sp>
      <p:sp>
        <p:nvSpPr>
          <p:cNvPr id="91" name="Rounded Rectangle 90"/>
          <p:cNvSpPr/>
          <p:nvPr/>
        </p:nvSpPr>
        <p:spPr>
          <a:xfrm>
            <a:off x="9730069" y="3739898"/>
            <a:ext cx="1161131" cy="4211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Segoe UI" panose="020B0502040204020203" pitchFamily="34" charset="0"/>
                <a:cs typeface="Segoe UI" panose="020B0502040204020203" pitchFamily="34" charset="0"/>
              </a:rPr>
              <a:t>FREAK</a:t>
            </a:r>
          </a:p>
        </p:txBody>
      </p:sp>
      <p:sp>
        <p:nvSpPr>
          <p:cNvPr id="92" name="Rounded Rectangle 91"/>
          <p:cNvSpPr/>
          <p:nvPr/>
        </p:nvSpPr>
        <p:spPr>
          <a:xfrm>
            <a:off x="9857338" y="3057688"/>
            <a:ext cx="1161131" cy="4211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Segoe UI" panose="020B0502040204020203" pitchFamily="34" charset="0"/>
                <a:cs typeface="Segoe UI" panose="020B0502040204020203" pitchFamily="34" charset="0"/>
              </a:rPr>
              <a:t>Logjam</a:t>
            </a:r>
          </a:p>
        </p:txBody>
      </p:sp>
      <p:sp>
        <p:nvSpPr>
          <p:cNvPr id="97" name="Rounded Rectangle 96"/>
          <p:cNvSpPr/>
          <p:nvPr/>
        </p:nvSpPr>
        <p:spPr>
          <a:xfrm>
            <a:off x="10001815" y="1703039"/>
            <a:ext cx="1156866" cy="37183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Segoe UI" panose="020B0502040204020203" pitchFamily="34" charset="0"/>
                <a:cs typeface="Segoe UI" panose="020B0502040204020203" pitchFamily="34" charset="0"/>
              </a:rPr>
              <a:t>SLOTH</a:t>
            </a:r>
          </a:p>
        </p:txBody>
      </p:sp>
      <p:sp>
        <p:nvSpPr>
          <p:cNvPr id="84" name="Rounded Rectangle 83"/>
          <p:cNvSpPr/>
          <p:nvPr/>
        </p:nvSpPr>
        <p:spPr>
          <a:xfrm>
            <a:off x="11209676" y="1703038"/>
            <a:ext cx="1156866" cy="37183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DROWN</a:t>
            </a: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cxnSp>
        <p:nvCxnSpPr>
          <p:cNvPr id="36" name="Elbow Connector 35"/>
          <p:cNvCxnSpPr>
            <a:stCxn id="97" idx="2"/>
          </p:cNvCxnSpPr>
          <p:nvPr/>
        </p:nvCxnSpPr>
        <p:spPr>
          <a:xfrm rot="16200000" flipH="1">
            <a:off x="8897989" y="3757135"/>
            <a:ext cx="4206538" cy="842020"/>
          </a:xfrm>
          <a:prstGeom prst="bentConnector3">
            <a:avLst>
              <a:gd name="adj1" fmla="val 6715"/>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01" name="Straight Arrow Connector 100"/>
          <p:cNvCxnSpPr/>
          <p:nvPr/>
        </p:nvCxnSpPr>
        <p:spPr>
          <a:xfrm>
            <a:off x="3471192" y="2859247"/>
            <a:ext cx="0" cy="342216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02" name="Rounded Rectangle 101"/>
          <p:cNvSpPr/>
          <p:nvPr/>
        </p:nvSpPr>
        <p:spPr>
          <a:xfrm>
            <a:off x="2705629" y="2245317"/>
            <a:ext cx="1736644" cy="6863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Renegotiation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Attack</a:t>
            </a:r>
          </a:p>
        </p:txBody>
      </p:sp>
      <p:sp>
        <p:nvSpPr>
          <p:cNvPr id="103" name="Rounded Rectangle 102"/>
          <p:cNvSpPr/>
          <p:nvPr/>
        </p:nvSpPr>
        <p:spPr>
          <a:xfrm>
            <a:off x="6597902" y="2821463"/>
            <a:ext cx="1863907" cy="686378"/>
          </a:xfrm>
          <a:prstGeom prst="roundRect">
            <a:avLst/>
          </a:prstGeom>
          <a:ln>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ECDHE Cross-protocol Attack</a:t>
            </a:r>
          </a:p>
        </p:txBody>
      </p:sp>
      <p:sp>
        <p:nvSpPr>
          <p:cNvPr id="105" name="Rounded Rectangle 104"/>
          <p:cNvSpPr/>
          <p:nvPr/>
        </p:nvSpPr>
        <p:spPr>
          <a:xfrm>
            <a:off x="4794551" y="3111879"/>
            <a:ext cx="1760255" cy="6863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BEAST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t>
            </a:r>
            <a:r>
              <a:rPr kumimoji="0" lang="en-GB" sz="1800" b="0" i="0" u="none" strike="noStrike" kern="1200" cap="none" spc="0" normalizeH="0" baseline="0" noProof="0" dirty="0" err="1">
                <a:ln>
                  <a:noFill/>
                </a:ln>
                <a:solidFill>
                  <a:prstClr val="black"/>
                </a:solidFill>
                <a:effectLst/>
                <a:uLnTx/>
                <a:uFillTx/>
                <a:latin typeface="Segoe UI" panose="020B0502040204020203" pitchFamily="34" charset="0"/>
                <a:cs typeface="Segoe UI" panose="020B0502040204020203" pitchFamily="34" charset="0"/>
              </a:rPr>
              <a:t>Rogaway</a:t>
            </a: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02)</a:t>
            </a:r>
          </a:p>
        </p:txBody>
      </p:sp>
      <p:cxnSp>
        <p:nvCxnSpPr>
          <p:cNvPr id="106" name="Straight Arrow Connector 105"/>
          <p:cNvCxnSpPr/>
          <p:nvPr/>
        </p:nvCxnSpPr>
        <p:spPr>
          <a:xfrm>
            <a:off x="5935579" y="3798257"/>
            <a:ext cx="0" cy="249450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07" name="Rounded Rectangle 106"/>
          <p:cNvSpPr/>
          <p:nvPr/>
        </p:nvSpPr>
        <p:spPr>
          <a:xfrm>
            <a:off x="7107017" y="3722796"/>
            <a:ext cx="1081159" cy="41751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Lucky13</a:t>
            </a:r>
          </a:p>
        </p:txBody>
      </p:sp>
      <p:cxnSp>
        <p:nvCxnSpPr>
          <p:cNvPr id="108" name="Straight Arrow Connector 107"/>
          <p:cNvCxnSpPr/>
          <p:nvPr/>
        </p:nvCxnSpPr>
        <p:spPr>
          <a:xfrm>
            <a:off x="7786106" y="4140314"/>
            <a:ext cx="0" cy="2147797"/>
          </a:xfrm>
          <a:prstGeom prst="straightConnector1">
            <a:avLst/>
          </a:prstGeom>
          <a:ln w="38100">
            <a:solidFill>
              <a:srgbClr val="FFC000"/>
            </a:solidFill>
            <a:tailEnd type="triangle"/>
          </a:ln>
        </p:spPr>
        <p:style>
          <a:lnRef idx="3">
            <a:schemeClr val="accent2"/>
          </a:lnRef>
          <a:fillRef idx="0">
            <a:schemeClr val="accent2"/>
          </a:fillRef>
          <a:effectRef idx="2">
            <a:schemeClr val="accent2"/>
          </a:effectRef>
          <a:fontRef idx="minor">
            <a:schemeClr val="tx1"/>
          </a:fontRef>
        </p:style>
      </p:cxnSp>
      <p:sp>
        <p:nvSpPr>
          <p:cNvPr id="109" name="Rounded Rectangle 108"/>
          <p:cNvSpPr/>
          <p:nvPr/>
        </p:nvSpPr>
        <p:spPr>
          <a:xfrm>
            <a:off x="7647596" y="977369"/>
            <a:ext cx="1081159" cy="417518"/>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RC4</a:t>
            </a:r>
          </a:p>
        </p:txBody>
      </p:sp>
      <p:sp>
        <p:nvSpPr>
          <p:cNvPr id="112" name="Rounded Rectangle 111"/>
          <p:cNvSpPr/>
          <p:nvPr/>
        </p:nvSpPr>
        <p:spPr>
          <a:xfrm>
            <a:off x="1754277" y="977369"/>
            <a:ext cx="1081159" cy="41751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MD5</a:t>
            </a:r>
          </a:p>
        </p:txBody>
      </p:sp>
      <p:cxnSp>
        <p:nvCxnSpPr>
          <p:cNvPr id="114" name="Straight Arrow Connector 113"/>
          <p:cNvCxnSpPr/>
          <p:nvPr/>
        </p:nvCxnSpPr>
        <p:spPr>
          <a:xfrm>
            <a:off x="2176694" y="4570330"/>
            <a:ext cx="0" cy="171108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15" name="Rounded Rectangle 114"/>
          <p:cNvSpPr/>
          <p:nvPr/>
        </p:nvSpPr>
        <p:spPr>
          <a:xfrm>
            <a:off x="175323" y="4178145"/>
            <a:ext cx="2974647" cy="40843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OpenSSL entropy</a:t>
            </a:r>
          </a:p>
        </p:txBody>
      </p:sp>
      <p:sp>
        <p:nvSpPr>
          <p:cNvPr id="116" name="Rounded Rectangle 115"/>
          <p:cNvSpPr/>
          <p:nvPr/>
        </p:nvSpPr>
        <p:spPr>
          <a:xfrm>
            <a:off x="6624386" y="2166343"/>
            <a:ext cx="999757" cy="4370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CRIME</a:t>
            </a:r>
          </a:p>
        </p:txBody>
      </p:sp>
      <p:sp>
        <p:nvSpPr>
          <p:cNvPr id="118" name="Rounded Rectangle 117"/>
          <p:cNvSpPr/>
          <p:nvPr/>
        </p:nvSpPr>
        <p:spPr>
          <a:xfrm>
            <a:off x="8943692" y="986049"/>
            <a:ext cx="1803491" cy="41751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Segoe UI" panose="020B0502040204020203" pitchFamily="34" charset="0"/>
                <a:cs typeface="Segoe UI" panose="020B0502040204020203" pitchFamily="34" charset="0"/>
              </a:rPr>
              <a:t>RSA 512 bit</a:t>
            </a:r>
          </a:p>
        </p:txBody>
      </p:sp>
      <p:sp>
        <p:nvSpPr>
          <p:cNvPr id="119" name="Rounded Rectangle 118"/>
          <p:cNvSpPr/>
          <p:nvPr/>
        </p:nvSpPr>
        <p:spPr>
          <a:xfrm>
            <a:off x="11018469" y="986049"/>
            <a:ext cx="1081159" cy="417518"/>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SHA1</a:t>
            </a:r>
          </a:p>
        </p:txBody>
      </p:sp>
      <p:sp>
        <p:nvSpPr>
          <p:cNvPr id="48" name="Title 4"/>
          <p:cNvSpPr txBox="1">
            <a:spLocks/>
          </p:cNvSpPr>
          <p:nvPr/>
        </p:nvSpPr>
        <p:spPr>
          <a:xfrm>
            <a:off x="268928" y="165129"/>
            <a:ext cx="11655840" cy="834246"/>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lang="en-GB" dirty="0">
                <a:gradFill>
                  <a:gsLst>
                    <a:gs pos="1250">
                      <a:srgbClr val="525051"/>
                    </a:gs>
                    <a:gs pos="100000">
                      <a:srgbClr val="525051"/>
                    </a:gs>
                  </a:gsLst>
                  <a:lin ang="5400000" scaled="0"/>
                </a:gradFill>
                <a:latin typeface="Segoe UI Light"/>
              </a:rPr>
              <a:t>High-Profile TLS Attacks</a:t>
            </a:r>
            <a:endParaRPr kumimoji="0" lang="en-GB" sz="5294" b="0" i="0" u="none" strike="noStrike" kern="1200" cap="none" spc="-100" normalizeH="0" baseline="0" noProof="0" dirty="0">
              <a:ln w="3175">
                <a:noFill/>
              </a:ln>
              <a:gradFill>
                <a:gsLst>
                  <a:gs pos="1250">
                    <a:srgbClr val="525051"/>
                  </a:gs>
                  <a:gs pos="100000">
                    <a:srgbClr val="525051"/>
                  </a:gs>
                </a:gsLst>
                <a:lin ang="5400000" scaled="0"/>
              </a:gradFill>
              <a:effectLst/>
              <a:uLnTx/>
              <a:uFillTx/>
              <a:latin typeface="Segoe UI Light"/>
              <a:ea typeface="+mn-ea"/>
              <a:cs typeface="Segoe UI" pitchFamily="34" charset="0"/>
            </a:endParaRPr>
          </a:p>
        </p:txBody>
      </p:sp>
    </p:spTree>
    <p:extLst>
      <p:ext uri="{BB962C8B-B14F-4D97-AF65-F5344CB8AC3E}">
        <p14:creationId xmlns:p14="http://schemas.microsoft.com/office/powerpoint/2010/main" val="4210379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4"/>
            <a:ext cx="8470223" cy="899665"/>
          </a:xfrm>
        </p:spPr>
        <p:txBody>
          <a:bodyPr/>
          <a:lstStyle/>
          <a:p>
            <a:r>
              <a:rPr lang="en-GB" b="1" dirty="0"/>
              <a:t>TLS 1.3:</a:t>
            </a:r>
            <a:r>
              <a:rPr lang="en-GB" dirty="0"/>
              <a:t> a new hope</a:t>
            </a:r>
          </a:p>
        </p:txBody>
      </p:sp>
      <p:sp>
        <p:nvSpPr>
          <p:cNvPr id="3" name="Content Placeholder 2"/>
          <p:cNvSpPr>
            <a:spLocks noGrp="1"/>
          </p:cNvSpPr>
          <p:nvPr>
            <p:ph sz="quarter" idx="10"/>
          </p:nvPr>
        </p:nvSpPr>
        <p:spPr>
          <a:xfrm>
            <a:off x="269239" y="1190735"/>
            <a:ext cx="6536410" cy="5313506"/>
          </a:xfrm>
        </p:spPr>
        <p:txBody>
          <a:bodyPr/>
          <a:lstStyle/>
          <a:p>
            <a:pPr marL="0" indent="0">
              <a:buNone/>
            </a:pPr>
            <a:r>
              <a:rPr lang="en-GB" dirty="0">
                <a:solidFill>
                  <a:srgbClr val="00B0F0"/>
                </a:solidFill>
              </a:rPr>
              <a:t>Much discussions</a:t>
            </a:r>
          </a:p>
          <a:p>
            <a:pPr marL="0" lvl="1" indent="0">
              <a:buNone/>
            </a:pPr>
            <a:r>
              <a:rPr lang="en-GB" dirty="0">
                <a:solidFill>
                  <a:schemeClr val="tx1"/>
                </a:solidFill>
              </a:rPr>
              <a:t>IETF, Google, Mozilla, Microsoft, CDNs, </a:t>
            </a:r>
            <a:br>
              <a:rPr lang="en-GB" dirty="0">
                <a:solidFill>
                  <a:schemeClr val="tx1"/>
                </a:solidFill>
              </a:rPr>
            </a:br>
            <a:r>
              <a:rPr lang="en-GB" dirty="0">
                <a:solidFill>
                  <a:schemeClr val="tx1"/>
                </a:solidFill>
              </a:rPr>
              <a:t>cryptographers, network engineers, … </a:t>
            </a:r>
          </a:p>
          <a:p>
            <a:pPr marL="0" indent="0">
              <a:buNone/>
            </a:pPr>
            <a:r>
              <a:rPr lang="en-GB" dirty="0">
                <a:solidFill>
                  <a:srgbClr val="00B0F0"/>
                </a:solidFill>
              </a:rPr>
              <a:t>Much improvements</a:t>
            </a:r>
          </a:p>
          <a:p>
            <a:pPr lvl="1"/>
            <a:r>
              <a:rPr lang="en-GB" dirty="0">
                <a:solidFill>
                  <a:schemeClr val="tx1"/>
                </a:solidFill>
              </a:rPr>
              <a:t>Modern design </a:t>
            </a:r>
          </a:p>
          <a:p>
            <a:pPr lvl="1"/>
            <a:r>
              <a:rPr lang="en-GB" dirty="0">
                <a:solidFill>
                  <a:schemeClr val="tx1"/>
                </a:solidFill>
              </a:rPr>
              <a:t>Fewer roundtrips</a:t>
            </a:r>
          </a:p>
          <a:p>
            <a:pPr lvl="1"/>
            <a:r>
              <a:rPr lang="en-GB" dirty="0">
                <a:solidFill>
                  <a:schemeClr val="tx1"/>
                </a:solidFill>
              </a:rPr>
              <a:t>Stronger security</a:t>
            </a:r>
          </a:p>
          <a:p>
            <a:pPr marL="0" indent="0">
              <a:buNone/>
            </a:pPr>
            <a:r>
              <a:rPr lang="en-GB" dirty="0">
                <a:solidFill>
                  <a:srgbClr val="00B0F0"/>
                </a:solidFill>
              </a:rPr>
              <a:t>New implementations</a:t>
            </a:r>
            <a:br>
              <a:rPr lang="en-GB" dirty="0">
                <a:solidFill>
                  <a:srgbClr val="00B0F0"/>
                </a:solidFill>
              </a:rPr>
            </a:br>
            <a:r>
              <a:rPr lang="en-GB" dirty="0">
                <a:solidFill>
                  <a:srgbClr val="00B0F0"/>
                </a:solidFill>
              </a:rPr>
              <a:t>required for all</a:t>
            </a:r>
          </a:p>
          <a:p>
            <a:pPr lvl="1"/>
            <a:r>
              <a:rPr lang="en-GB" dirty="0">
                <a:solidFill>
                  <a:schemeClr val="tx1"/>
                </a:solidFill>
              </a:rPr>
              <a:t>An early implementer and verified too! </a:t>
            </a:r>
            <a:endParaRPr lang="en-GB" dirty="0"/>
          </a:p>
          <a:p>
            <a:pPr lvl="1"/>
            <a:r>
              <a:rPr lang="en-GB" dirty="0">
                <a:solidFill>
                  <a:schemeClr val="tx1"/>
                </a:solidFill>
              </a:rPr>
              <a:t>Find &amp; fix flaws before it’s too late</a:t>
            </a:r>
          </a:p>
        </p:txBody>
      </p:sp>
      <p:pic>
        <p:nvPicPr>
          <p:cNvPr id="8" name="Picture 7"/>
          <p:cNvPicPr>
            <a:picLocks noChangeAspect="1"/>
          </p:cNvPicPr>
          <p:nvPr/>
        </p:nvPicPr>
        <p:blipFill>
          <a:blip r:embed="rId3"/>
          <a:stretch>
            <a:fillRect/>
          </a:stretch>
        </p:blipFill>
        <p:spPr>
          <a:xfrm>
            <a:off x="6635729" y="0"/>
            <a:ext cx="5556271" cy="685799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p:cNvPicPr>
            <a:picLocks noChangeAspect="1"/>
          </p:cNvPicPr>
          <p:nvPr/>
        </p:nvPicPr>
        <p:blipFill>
          <a:blip r:embed="rId4"/>
          <a:stretch>
            <a:fillRect/>
          </a:stretch>
        </p:blipFill>
        <p:spPr>
          <a:xfrm>
            <a:off x="7480340" y="2973545"/>
            <a:ext cx="4711660" cy="388445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Content Placeholder 2"/>
          <p:cNvSpPr txBox="1">
            <a:spLocks/>
          </p:cNvSpPr>
          <p:nvPr/>
        </p:nvSpPr>
        <p:spPr>
          <a:xfrm>
            <a:off x="7196716" y="1665352"/>
            <a:ext cx="6995627" cy="5380127"/>
          </a:xfrm>
          <a:prstGeom prst="rect">
            <a:avLst/>
          </a:prstGeom>
          <a:solidFill>
            <a:schemeClr val="bg1"/>
          </a:solidFill>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GB" sz="3600" dirty="0">
                <a:solidFill>
                  <a:srgbClr val="00B0F0"/>
                </a:solidFill>
              </a:rPr>
              <a:t>20</a:t>
            </a:r>
            <a:r>
              <a:rPr lang="en-GB" sz="3600" baseline="30000" dirty="0">
                <a:solidFill>
                  <a:srgbClr val="00B0F0"/>
                </a:solidFill>
              </a:rPr>
              <a:t>th</a:t>
            </a:r>
            <a:r>
              <a:rPr lang="en-GB" sz="3600" dirty="0">
                <a:solidFill>
                  <a:srgbClr val="00B0F0"/>
                </a:solidFill>
              </a:rPr>
              <a:t> draft including </a:t>
            </a:r>
            <a:br>
              <a:rPr lang="en-GB" sz="3600" dirty="0">
                <a:solidFill>
                  <a:srgbClr val="00B0F0"/>
                </a:solidFill>
              </a:rPr>
            </a:br>
            <a:r>
              <a:rPr lang="en-GB" sz="3600" dirty="0">
                <a:solidFill>
                  <a:srgbClr val="00B0F0"/>
                </a:solidFill>
              </a:rPr>
              <a:t>many of our proposals</a:t>
            </a:r>
          </a:p>
          <a:p>
            <a:pPr marL="336145" lvl="1" indent="0">
              <a:buFont typeface="Arial" pitchFamily="34" charset="0"/>
              <a:buNone/>
            </a:pPr>
            <a:r>
              <a:rPr lang="en-GB" sz="2200" dirty="0"/>
              <a:t>  </a:t>
            </a:r>
            <a:r>
              <a:rPr lang="en-GB" sz="1600" dirty="0"/>
              <a:t>#4 	  log-based key separation</a:t>
            </a:r>
            <a:br>
              <a:rPr lang="en-GB" sz="1600" dirty="0"/>
            </a:br>
            <a:r>
              <a:rPr lang="en-GB" sz="1600" dirty="0"/>
              <a:t>	  extended session hashes</a:t>
            </a:r>
            <a:br>
              <a:rPr lang="en-GB" sz="1600" dirty="0"/>
            </a:br>
            <a:r>
              <a:rPr lang="en-GB" sz="1600" dirty="0"/>
              <a:t>	  (fixing attacks we found on 1.2)</a:t>
            </a:r>
            <a:br>
              <a:rPr lang="en-GB" sz="1600" dirty="0"/>
            </a:br>
            <a:r>
              <a:rPr lang="en-GB" sz="1600" dirty="0"/>
              <a:t>#11	  stream terminators</a:t>
            </a:r>
            <a:br>
              <a:rPr lang="en-GB" sz="1600" dirty="0"/>
            </a:br>
            <a:r>
              <a:rPr lang="en-GB" sz="1600" dirty="0"/>
              <a:t>	  (eventually fixing an attack)</a:t>
            </a:r>
          </a:p>
          <a:p>
            <a:pPr marL="336145" lvl="1" indent="0">
              <a:buFont typeface="Arial" pitchFamily="34" charset="0"/>
              <a:buNone/>
            </a:pPr>
            <a:r>
              <a:rPr lang="en-GB" sz="1600" dirty="0"/>
              <a:t>#14	  downgrade resilience</a:t>
            </a:r>
            <a:br>
              <a:rPr lang="en-GB" sz="1600" dirty="0"/>
            </a:br>
            <a:r>
              <a:rPr lang="en-GB" sz="1600" dirty="0"/>
              <a:t>#15 	  session ticket format</a:t>
            </a:r>
            <a:br>
              <a:rPr lang="en-GB" sz="1600" dirty="0"/>
            </a:br>
            <a:r>
              <a:rPr lang="en-GB" sz="1600" dirty="0"/>
              <a:t>#17 	  simplified key schedule</a:t>
            </a:r>
            <a:br>
              <a:rPr lang="en-GB" sz="1600" dirty="0"/>
            </a:br>
            <a:r>
              <a:rPr lang="en-GB" sz="1600" dirty="0"/>
              <a:t>	  pre-shared-key 0RTT</a:t>
            </a:r>
            <a:br>
              <a:rPr lang="en-GB" sz="1600" dirty="0"/>
            </a:br>
            <a:r>
              <a:rPr lang="en-GB" sz="1600" dirty="0"/>
              <a:t>#18	  PSK binding (fixing an attack)</a:t>
            </a:r>
          </a:p>
          <a:p>
            <a:pPr marL="99599" indent="0">
              <a:buFont typeface="Arial" pitchFamily="34" charset="0"/>
              <a:buNone/>
            </a:pPr>
            <a:r>
              <a:rPr lang="en-GB" sz="3168" dirty="0">
                <a:solidFill>
                  <a:schemeClr val="tx2"/>
                </a:solidFill>
              </a:rPr>
              <a:t>And our verified reference implementation of the </a:t>
            </a:r>
          </a:p>
          <a:p>
            <a:pPr marL="99599" indent="0">
              <a:buFont typeface="Arial" pitchFamily="34" charset="0"/>
              <a:buNone/>
            </a:pPr>
            <a:r>
              <a:rPr lang="en-GB" sz="3168" dirty="0">
                <a:solidFill>
                  <a:schemeClr val="tx2"/>
                </a:solidFill>
              </a:rPr>
              <a:t>record layer</a:t>
            </a:r>
          </a:p>
          <a:p>
            <a:pPr marL="336145" lvl="1" indent="0">
              <a:buFont typeface="Arial" pitchFamily="34" charset="0"/>
              <a:buNone/>
            </a:pPr>
            <a:endParaRPr lang="en-GB" sz="1600" dirty="0"/>
          </a:p>
        </p:txBody>
      </p:sp>
    </p:spTree>
    <p:extLst>
      <p:ext uri="{BB962C8B-B14F-4D97-AF65-F5344CB8AC3E}">
        <p14:creationId xmlns:p14="http://schemas.microsoft.com/office/powerpoint/2010/main" val="154953384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flipH="1">
            <a:off x="711527" y="4030354"/>
            <a:ext cx="1667244" cy="274750"/>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482521" y="5210476"/>
            <a:ext cx="2821514" cy="1181862"/>
          </a:xfrm>
        </p:spPr>
        <p:txBody>
          <a:bodyPr/>
          <a:lstStyle/>
          <a:p>
            <a:pPr marL="0" indent="0">
              <a:buNone/>
            </a:pPr>
            <a:r>
              <a:rPr lang="en-GB" sz="2400" dirty="0"/>
              <a:t>Two roundtrips before sending</a:t>
            </a:r>
            <a:br>
              <a:rPr lang="en-GB" sz="2400" dirty="0"/>
            </a:br>
            <a:r>
              <a:rPr lang="en-GB" sz="2400" dirty="0"/>
              <a:t>application data</a:t>
            </a:r>
          </a:p>
        </p:txBody>
      </p:sp>
      <p:cxnSp>
        <p:nvCxnSpPr>
          <p:cNvPr id="8" name="Straight Arrow Connector 7"/>
          <p:cNvCxnSpPr/>
          <p:nvPr/>
        </p:nvCxnSpPr>
        <p:spPr>
          <a:xfrm>
            <a:off x="717814" y="3596390"/>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03060" y="3280868"/>
            <a:ext cx="1654496" cy="265063"/>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68613" y="4424224"/>
            <a:ext cx="1610158" cy="298487"/>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15808" y="3906901"/>
            <a:ext cx="1654496" cy="265063"/>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715808" y="2809773"/>
            <a:ext cx="1652490" cy="461665"/>
            <a:chOff x="715808" y="2221954"/>
            <a:chExt cx="1652490" cy="461665"/>
          </a:xfrm>
        </p:grpSpPr>
        <p:cxnSp>
          <p:nvCxnSpPr>
            <p:cNvPr id="6" name="Straight Arrow Connector 5"/>
            <p:cNvCxnSpPr/>
            <p:nvPr/>
          </p:nvCxnSpPr>
          <p:spPr>
            <a:xfrm>
              <a:off x="715808" y="2361701"/>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585223">
              <a:off x="1500628" y="2221954"/>
              <a:ext cx="75245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a:t>
              </a:r>
            </a:p>
          </p:txBody>
        </p:sp>
      </p:grpSp>
      <p:sp>
        <p:nvSpPr>
          <p:cNvPr id="23" name="TextBox 22"/>
          <p:cNvSpPr txBox="1"/>
          <p:nvPr/>
        </p:nvSpPr>
        <p:spPr>
          <a:xfrm rot="21062569">
            <a:off x="723925" y="3164496"/>
            <a:ext cx="75245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a:t>
            </a:r>
          </a:p>
        </p:txBody>
      </p:sp>
      <p:sp>
        <p:nvSpPr>
          <p:cNvPr id="24" name="TextBox 23"/>
          <p:cNvSpPr txBox="1"/>
          <p:nvPr/>
        </p:nvSpPr>
        <p:spPr>
          <a:xfrm rot="21062569">
            <a:off x="643658" y="3783799"/>
            <a:ext cx="96725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Finished</a:t>
            </a:r>
          </a:p>
        </p:txBody>
      </p:sp>
      <p:sp>
        <p:nvSpPr>
          <p:cNvPr id="25" name="TextBox 24"/>
          <p:cNvSpPr txBox="1"/>
          <p:nvPr/>
        </p:nvSpPr>
        <p:spPr>
          <a:xfrm rot="585223">
            <a:off x="1371384" y="3479412"/>
            <a:ext cx="96725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Finished</a:t>
            </a:r>
          </a:p>
        </p:txBody>
      </p:sp>
      <p:cxnSp>
        <p:nvCxnSpPr>
          <p:cNvPr id="42" name="Straight Connector 41"/>
          <p:cNvCxnSpPr/>
          <p:nvPr/>
        </p:nvCxnSpPr>
        <p:spPr>
          <a:xfrm>
            <a:off x="703060" y="2240338"/>
            <a:ext cx="19455" cy="260311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379458" y="2268326"/>
            <a:ext cx="1228" cy="257513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94094" y="1834363"/>
            <a:ext cx="1020151"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Client</a:t>
            </a:r>
          </a:p>
        </p:txBody>
      </p:sp>
      <p:sp>
        <p:nvSpPr>
          <p:cNvPr id="45" name="TextBox 44"/>
          <p:cNvSpPr txBox="1"/>
          <p:nvPr/>
        </p:nvSpPr>
        <p:spPr>
          <a:xfrm>
            <a:off x="1745131" y="1834363"/>
            <a:ext cx="1086644"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Server</a:t>
            </a:r>
          </a:p>
        </p:txBody>
      </p:sp>
      <p:sp>
        <p:nvSpPr>
          <p:cNvPr id="46" name="TextBox 45"/>
          <p:cNvSpPr txBox="1"/>
          <p:nvPr/>
        </p:nvSpPr>
        <p:spPr>
          <a:xfrm>
            <a:off x="888588" y="4625055"/>
            <a:ext cx="1324722"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TLS 1.2</a:t>
            </a:r>
          </a:p>
        </p:txBody>
      </p:sp>
      <p:sp>
        <p:nvSpPr>
          <p:cNvPr id="48" name="TextBox 47"/>
          <p:cNvSpPr txBox="1"/>
          <p:nvPr/>
        </p:nvSpPr>
        <p:spPr>
          <a:xfrm>
            <a:off x="288465" y="3262142"/>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1</a:t>
            </a:r>
          </a:p>
        </p:txBody>
      </p:sp>
      <p:sp>
        <p:nvSpPr>
          <p:cNvPr id="49" name="TextBox 48"/>
          <p:cNvSpPr txBox="1"/>
          <p:nvPr/>
        </p:nvSpPr>
        <p:spPr>
          <a:xfrm>
            <a:off x="305399" y="3939145"/>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2</a:t>
            </a:r>
          </a:p>
        </p:txBody>
      </p:sp>
      <p:sp>
        <p:nvSpPr>
          <p:cNvPr id="50" name="TextBox 49"/>
          <p:cNvSpPr txBox="1"/>
          <p:nvPr/>
        </p:nvSpPr>
        <p:spPr>
          <a:xfrm>
            <a:off x="297700" y="2635401"/>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0</a:t>
            </a:r>
          </a:p>
        </p:txBody>
      </p:sp>
      <p:sp>
        <p:nvSpPr>
          <p:cNvPr id="84" name="Text Placeholder 2"/>
          <p:cNvSpPr>
            <a:spLocks noGrp="1"/>
          </p:cNvSpPr>
          <p:nvPr>
            <p:ph type="body" sz="quarter" idx="10"/>
          </p:nvPr>
        </p:nvSpPr>
        <p:spPr>
          <a:xfrm>
            <a:off x="3199055" y="5210476"/>
            <a:ext cx="2821514" cy="1181862"/>
          </a:xfrm>
        </p:spPr>
        <p:txBody>
          <a:bodyPr/>
          <a:lstStyle/>
          <a:p>
            <a:pPr marL="0" indent="0">
              <a:buNone/>
            </a:pPr>
            <a:r>
              <a:rPr lang="en-GB" sz="2400" b="1" dirty="0"/>
              <a:t>One</a:t>
            </a:r>
            <a:r>
              <a:rPr lang="en-GB" sz="2400" dirty="0"/>
              <a:t> roundtrip before sending</a:t>
            </a:r>
            <a:br>
              <a:rPr lang="en-GB" sz="2400" dirty="0"/>
            </a:br>
            <a:r>
              <a:rPr lang="en-GB" sz="2400" dirty="0"/>
              <a:t>application data</a:t>
            </a:r>
          </a:p>
        </p:txBody>
      </p:sp>
      <p:sp>
        <p:nvSpPr>
          <p:cNvPr id="85" name="Text Placeholder 2"/>
          <p:cNvSpPr>
            <a:spLocks noGrp="1"/>
          </p:cNvSpPr>
          <p:nvPr>
            <p:ph type="body" sz="quarter" idx="10"/>
          </p:nvPr>
        </p:nvSpPr>
        <p:spPr>
          <a:xfrm>
            <a:off x="5912421" y="5220458"/>
            <a:ext cx="2821514" cy="1181862"/>
          </a:xfrm>
        </p:spPr>
        <p:txBody>
          <a:bodyPr/>
          <a:lstStyle/>
          <a:p>
            <a:pPr marL="0" indent="0">
              <a:buNone/>
            </a:pPr>
            <a:r>
              <a:rPr lang="en-GB" sz="2400" b="1" dirty="0"/>
              <a:t>Zero</a:t>
            </a:r>
            <a:r>
              <a:rPr lang="en-GB" sz="2400" dirty="0"/>
              <a:t> roundtrip before sending</a:t>
            </a:r>
            <a:br>
              <a:rPr lang="en-GB" sz="2400" dirty="0"/>
            </a:br>
            <a:r>
              <a:rPr lang="en-GB" sz="2400" dirty="0"/>
              <a:t>application data</a:t>
            </a:r>
          </a:p>
        </p:txBody>
      </p:sp>
      <p:grpSp>
        <p:nvGrpSpPr>
          <p:cNvPr id="4" name="Group 3"/>
          <p:cNvGrpSpPr/>
          <p:nvPr/>
        </p:nvGrpSpPr>
        <p:grpSpPr>
          <a:xfrm>
            <a:off x="700342" y="2115140"/>
            <a:ext cx="1671861" cy="766765"/>
            <a:chOff x="700342" y="1788570"/>
            <a:chExt cx="1671861" cy="766765"/>
          </a:xfrm>
        </p:grpSpPr>
        <p:grpSp>
          <p:nvGrpSpPr>
            <p:cNvPr id="63" name="Group 62"/>
            <p:cNvGrpSpPr/>
            <p:nvPr/>
          </p:nvGrpSpPr>
          <p:grpSpPr>
            <a:xfrm>
              <a:off x="719713" y="1788570"/>
              <a:ext cx="1652490" cy="461665"/>
              <a:chOff x="732136" y="2213790"/>
              <a:chExt cx="1652490" cy="461665"/>
            </a:xfrm>
          </p:grpSpPr>
          <p:cxnSp>
            <p:nvCxnSpPr>
              <p:cNvPr id="82" name="Straight Arrow Connector 81"/>
              <p:cNvCxnSpPr/>
              <p:nvPr/>
            </p:nvCxnSpPr>
            <p:spPr>
              <a:xfrm>
                <a:off x="732136" y="2378029"/>
                <a:ext cx="1652490" cy="280889"/>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rot="585223">
                <a:off x="1560741" y="2213790"/>
                <a:ext cx="632224"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err="1">
                    <a:ln>
                      <a:noFill/>
                    </a:ln>
                    <a:solidFill>
                      <a:srgbClr val="A1A1A1">
                        <a:lumMod val="75000"/>
                      </a:srgbClr>
                    </a:solidFill>
                    <a:effectLst/>
                    <a:uLnTx/>
                    <a:uFillTx/>
                    <a:latin typeface="Segoe UI"/>
                    <a:ea typeface="+mn-ea"/>
                    <a:cs typeface="+mn-cs"/>
                  </a:rPr>
                  <a:t>Syn</a:t>
                </a:r>
                <a:endParaRPr kumimoji="0" lang="en-GB" sz="1200" b="1" i="0" u="none" strike="noStrike" kern="0" cap="none" spc="0" normalizeH="0" baseline="0" noProof="0" dirty="0">
                  <a:ln>
                    <a:noFill/>
                  </a:ln>
                  <a:solidFill>
                    <a:srgbClr val="A1A1A1">
                      <a:lumMod val="75000"/>
                    </a:srgbClr>
                  </a:solidFill>
                  <a:effectLst/>
                  <a:uLnTx/>
                  <a:uFillTx/>
                  <a:latin typeface="Segoe UI"/>
                  <a:ea typeface="+mn-ea"/>
                  <a:cs typeface="+mn-cs"/>
                </a:endParaRPr>
              </a:p>
            </p:txBody>
          </p:sp>
        </p:grpSp>
        <p:cxnSp>
          <p:nvCxnSpPr>
            <p:cNvPr id="90" name="Straight Arrow Connector 89"/>
            <p:cNvCxnSpPr/>
            <p:nvPr/>
          </p:nvCxnSpPr>
          <p:spPr>
            <a:xfrm flipH="1">
              <a:off x="700342" y="2290272"/>
              <a:ext cx="1654496" cy="265063"/>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91" name="TextBox 90"/>
          <p:cNvSpPr txBox="1"/>
          <p:nvPr/>
        </p:nvSpPr>
        <p:spPr>
          <a:xfrm rot="21062569">
            <a:off x="778115" y="2500470"/>
            <a:ext cx="638636"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A1A1A1">
                    <a:lumMod val="75000"/>
                  </a:srgbClr>
                </a:solidFill>
                <a:effectLst/>
                <a:uLnTx/>
                <a:uFillTx/>
                <a:latin typeface="Segoe UI"/>
                <a:ea typeface="+mn-ea"/>
                <a:cs typeface="+mn-cs"/>
              </a:rPr>
              <a:t>Ack</a:t>
            </a:r>
          </a:p>
        </p:txBody>
      </p:sp>
      <p:grpSp>
        <p:nvGrpSpPr>
          <p:cNvPr id="5" name="Group 4">
            <a:extLst>
              <a:ext uri="{FF2B5EF4-FFF2-40B4-BE49-F238E27FC236}">
                <a16:creationId xmlns:a16="http://schemas.microsoft.com/office/drawing/2014/main" id="{9E250E4A-FD4C-48F2-A42C-3333A0D46E84}"/>
              </a:ext>
            </a:extLst>
          </p:cNvPr>
          <p:cNvGrpSpPr/>
          <p:nvPr/>
        </p:nvGrpSpPr>
        <p:grpSpPr>
          <a:xfrm>
            <a:off x="2802015" y="1846764"/>
            <a:ext cx="2737681" cy="3418556"/>
            <a:chOff x="3052292" y="1842827"/>
            <a:chExt cx="2737681" cy="3418556"/>
          </a:xfrm>
        </p:grpSpPr>
        <p:cxnSp>
          <p:nvCxnSpPr>
            <p:cNvPr id="14" name="Straight Arrow Connector 13"/>
            <p:cNvCxnSpPr/>
            <p:nvPr/>
          </p:nvCxnSpPr>
          <p:spPr>
            <a:xfrm>
              <a:off x="3695790" y="3001277"/>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659916" y="3327732"/>
              <a:ext cx="1654496" cy="265063"/>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585223">
              <a:off x="4616890" y="2852500"/>
              <a:ext cx="75245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a:t>
              </a:r>
            </a:p>
          </p:txBody>
        </p:sp>
        <p:sp>
          <p:nvSpPr>
            <p:cNvPr id="27" name="TextBox 26"/>
            <p:cNvSpPr txBox="1"/>
            <p:nvPr/>
          </p:nvSpPr>
          <p:spPr>
            <a:xfrm rot="21062569">
              <a:off x="3568709" y="3165774"/>
              <a:ext cx="1433726"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 Finished</a:t>
              </a:r>
            </a:p>
          </p:txBody>
        </p:sp>
        <p:cxnSp>
          <p:nvCxnSpPr>
            <p:cNvPr id="33" name="Straight Arrow Connector 32"/>
            <p:cNvCxnSpPr/>
            <p:nvPr/>
          </p:nvCxnSpPr>
          <p:spPr>
            <a:xfrm>
              <a:off x="3704257" y="3744033"/>
              <a:ext cx="1652490" cy="280889"/>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638701" y="4146565"/>
              <a:ext cx="1667244" cy="274750"/>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679828" y="3614544"/>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585223">
              <a:off x="4333398" y="3497566"/>
              <a:ext cx="96725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Finished</a:t>
              </a:r>
            </a:p>
          </p:txBody>
        </p:sp>
        <p:cxnSp>
          <p:nvCxnSpPr>
            <p:cNvPr id="55" name="Straight Connector 54"/>
            <p:cNvCxnSpPr/>
            <p:nvPr/>
          </p:nvCxnSpPr>
          <p:spPr>
            <a:xfrm>
              <a:off x="3661258" y="2248802"/>
              <a:ext cx="19455" cy="260311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337656" y="2276790"/>
              <a:ext cx="1228" cy="257513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052292" y="1842827"/>
              <a:ext cx="1020151"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Client</a:t>
              </a:r>
            </a:p>
          </p:txBody>
        </p:sp>
        <p:sp>
          <p:nvSpPr>
            <p:cNvPr id="58" name="TextBox 57"/>
            <p:cNvSpPr txBox="1"/>
            <p:nvPr/>
          </p:nvSpPr>
          <p:spPr>
            <a:xfrm>
              <a:off x="4703329" y="1842827"/>
              <a:ext cx="1086644"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Server</a:t>
              </a:r>
            </a:p>
          </p:txBody>
        </p:sp>
        <p:sp>
          <p:nvSpPr>
            <p:cNvPr id="59" name="TextBox 58"/>
            <p:cNvSpPr txBox="1"/>
            <p:nvPr/>
          </p:nvSpPr>
          <p:spPr>
            <a:xfrm>
              <a:off x="3846790" y="4633519"/>
              <a:ext cx="1324722" cy="627864"/>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TLS 1.3</a:t>
              </a:r>
            </a:p>
          </p:txBody>
        </p:sp>
        <p:sp>
          <p:nvSpPr>
            <p:cNvPr id="60" name="TextBox 59"/>
            <p:cNvSpPr txBox="1"/>
            <p:nvPr/>
          </p:nvSpPr>
          <p:spPr>
            <a:xfrm>
              <a:off x="3246663" y="3270606"/>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1</a:t>
              </a:r>
            </a:p>
          </p:txBody>
        </p:sp>
        <p:sp>
          <p:nvSpPr>
            <p:cNvPr id="61" name="TextBox 60"/>
            <p:cNvSpPr txBox="1"/>
            <p:nvPr/>
          </p:nvSpPr>
          <p:spPr>
            <a:xfrm>
              <a:off x="3246663" y="4148932"/>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2</a:t>
              </a:r>
            </a:p>
          </p:txBody>
        </p:sp>
        <p:sp>
          <p:nvSpPr>
            <p:cNvPr id="62" name="TextBox 61"/>
            <p:cNvSpPr txBox="1"/>
            <p:nvPr/>
          </p:nvSpPr>
          <p:spPr>
            <a:xfrm>
              <a:off x="3255898" y="2643865"/>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0</a:t>
              </a:r>
            </a:p>
          </p:txBody>
        </p:sp>
        <p:grpSp>
          <p:nvGrpSpPr>
            <p:cNvPr id="96" name="Group 95"/>
            <p:cNvGrpSpPr/>
            <p:nvPr/>
          </p:nvGrpSpPr>
          <p:grpSpPr>
            <a:xfrm>
              <a:off x="3677995" y="2168738"/>
              <a:ext cx="1671861" cy="766765"/>
              <a:chOff x="700342" y="1788570"/>
              <a:chExt cx="1671861" cy="766765"/>
            </a:xfrm>
          </p:grpSpPr>
          <p:grpSp>
            <p:nvGrpSpPr>
              <p:cNvPr id="97" name="Group 96"/>
              <p:cNvGrpSpPr/>
              <p:nvPr/>
            </p:nvGrpSpPr>
            <p:grpSpPr>
              <a:xfrm>
                <a:off x="719713" y="1788570"/>
                <a:ext cx="1652490" cy="461665"/>
                <a:chOff x="732136" y="2213790"/>
                <a:chExt cx="1652490" cy="461665"/>
              </a:xfrm>
            </p:grpSpPr>
            <p:cxnSp>
              <p:nvCxnSpPr>
                <p:cNvPr id="99" name="Straight Arrow Connector 98"/>
                <p:cNvCxnSpPr/>
                <p:nvPr/>
              </p:nvCxnSpPr>
              <p:spPr>
                <a:xfrm>
                  <a:off x="732136" y="2378029"/>
                  <a:ext cx="1652490" cy="280889"/>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rot="585223">
                  <a:off x="1560741" y="2213790"/>
                  <a:ext cx="632224"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err="1">
                      <a:ln>
                        <a:noFill/>
                      </a:ln>
                      <a:solidFill>
                        <a:srgbClr val="A1A1A1">
                          <a:lumMod val="75000"/>
                        </a:srgbClr>
                      </a:solidFill>
                      <a:effectLst/>
                      <a:uLnTx/>
                      <a:uFillTx/>
                      <a:latin typeface="Segoe UI"/>
                      <a:ea typeface="+mn-ea"/>
                      <a:cs typeface="+mn-cs"/>
                    </a:rPr>
                    <a:t>Syn</a:t>
                  </a:r>
                  <a:endParaRPr kumimoji="0" lang="en-GB" sz="1200" b="1" i="0" u="none" strike="noStrike" kern="0" cap="none" spc="0" normalizeH="0" baseline="0" noProof="0" dirty="0">
                    <a:ln>
                      <a:noFill/>
                    </a:ln>
                    <a:solidFill>
                      <a:srgbClr val="A1A1A1">
                        <a:lumMod val="75000"/>
                      </a:srgbClr>
                    </a:solidFill>
                    <a:effectLst/>
                    <a:uLnTx/>
                    <a:uFillTx/>
                    <a:latin typeface="Segoe UI"/>
                    <a:ea typeface="+mn-ea"/>
                    <a:cs typeface="+mn-cs"/>
                  </a:endParaRPr>
                </a:p>
              </p:txBody>
            </p:sp>
          </p:grpSp>
          <p:cxnSp>
            <p:nvCxnSpPr>
              <p:cNvPr id="98" name="Straight Arrow Connector 97"/>
              <p:cNvCxnSpPr/>
              <p:nvPr/>
            </p:nvCxnSpPr>
            <p:spPr>
              <a:xfrm flipH="1">
                <a:off x="700342" y="2290272"/>
                <a:ext cx="1654496" cy="265063"/>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A93A10A-CC8C-4EA2-B570-8725D7841CAE}"/>
              </a:ext>
            </a:extLst>
          </p:cNvPr>
          <p:cNvGrpSpPr/>
          <p:nvPr/>
        </p:nvGrpSpPr>
        <p:grpSpPr>
          <a:xfrm>
            <a:off x="5559153" y="1834363"/>
            <a:ext cx="2879317" cy="3427020"/>
            <a:chOff x="5949121" y="1834363"/>
            <a:chExt cx="2879317" cy="3427020"/>
          </a:xfrm>
        </p:grpSpPr>
        <p:cxnSp>
          <p:nvCxnSpPr>
            <p:cNvPr id="68" name="Straight Arrow Connector 67"/>
            <p:cNvCxnSpPr/>
            <p:nvPr/>
          </p:nvCxnSpPr>
          <p:spPr>
            <a:xfrm>
              <a:off x="6601086" y="3777353"/>
              <a:ext cx="1652490" cy="280889"/>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6560931" y="3466503"/>
              <a:ext cx="1667244" cy="274750"/>
            </a:xfrm>
            <a:prstGeom prst="straightConnector1">
              <a:avLst/>
            </a:prstGeom>
            <a:ln w="57150">
              <a:solidFill>
                <a:schemeClr val="accent1">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6610085" y="3168736"/>
              <a:ext cx="1652490" cy="280889"/>
            </a:xfrm>
            <a:prstGeom prst="straightConnector1">
              <a:avLst/>
            </a:prstGeom>
            <a:ln w="5715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6592619" y="3043056"/>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6556745" y="3335651"/>
              <a:ext cx="1654496" cy="265063"/>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585223">
              <a:off x="7513719" y="2894279"/>
              <a:ext cx="75245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a:t>
              </a:r>
            </a:p>
          </p:txBody>
        </p:sp>
        <p:sp>
          <p:nvSpPr>
            <p:cNvPr id="67" name="TextBox 66"/>
            <p:cNvSpPr txBox="1"/>
            <p:nvPr/>
          </p:nvSpPr>
          <p:spPr>
            <a:xfrm rot="21062569">
              <a:off x="6474005" y="3173693"/>
              <a:ext cx="1433726"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 Finished</a:t>
              </a:r>
            </a:p>
          </p:txBody>
        </p:sp>
        <p:cxnSp>
          <p:nvCxnSpPr>
            <p:cNvPr id="69" name="Straight Arrow Connector 68"/>
            <p:cNvCxnSpPr/>
            <p:nvPr/>
          </p:nvCxnSpPr>
          <p:spPr>
            <a:xfrm flipH="1">
              <a:off x="6535530" y="4146016"/>
              <a:ext cx="1667244" cy="274750"/>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6575950" y="3648991"/>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rot="585223">
              <a:off x="7229520" y="3523546"/>
              <a:ext cx="96725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Finished</a:t>
              </a:r>
            </a:p>
          </p:txBody>
        </p:sp>
        <p:cxnSp>
          <p:nvCxnSpPr>
            <p:cNvPr id="72" name="Straight Connector 71"/>
            <p:cNvCxnSpPr/>
            <p:nvPr/>
          </p:nvCxnSpPr>
          <p:spPr>
            <a:xfrm>
              <a:off x="6558087" y="2240338"/>
              <a:ext cx="19455" cy="260311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234485" y="2268326"/>
              <a:ext cx="1228" cy="257513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949121" y="1834363"/>
              <a:ext cx="1020151"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Client</a:t>
              </a:r>
            </a:p>
          </p:txBody>
        </p:sp>
        <p:sp>
          <p:nvSpPr>
            <p:cNvPr id="75" name="TextBox 74"/>
            <p:cNvSpPr txBox="1"/>
            <p:nvPr/>
          </p:nvSpPr>
          <p:spPr>
            <a:xfrm>
              <a:off x="7600158" y="1834363"/>
              <a:ext cx="1086644"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Server</a:t>
              </a:r>
            </a:p>
          </p:txBody>
        </p:sp>
        <p:sp>
          <p:nvSpPr>
            <p:cNvPr id="76" name="TextBox 75"/>
            <p:cNvSpPr txBox="1"/>
            <p:nvPr/>
          </p:nvSpPr>
          <p:spPr>
            <a:xfrm>
              <a:off x="6739835" y="4633519"/>
              <a:ext cx="1324722" cy="627864"/>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TLS 1.3</a:t>
              </a:r>
            </a:p>
          </p:txBody>
        </p:sp>
        <p:sp>
          <p:nvSpPr>
            <p:cNvPr id="77" name="TextBox 76"/>
            <p:cNvSpPr txBox="1"/>
            <p:nvPr/>
          </p:nvSpPr>
          <p:spPr>
            <a:xfrm>
              <a:off x="6151543" y="3499161"/>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1</a:t>
              </a:r>
            </a:p>
          </p:txBody>
        </p:sp>
        <p:sp>
          <p:nvSpPr>
            <p:cNvPr id="78" name="TextBox 77"/>
            <p:cNvSpPr txBox="1"/>
            <p:nvPr/>
          </p:nvSpPr>
          <p:spPr>
            <a:xfrm>
              <a:off x="6152727" y="4168145"/>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2</a:t>
              </a:r>
            </a:p>
          </p:txBody>
        </p:sp>
        <p:sp>
          <p:nvSpPr>
            <p:cNvPr id="79" name="TextBox 78"/>
            <p:cNvSpPr txBox="1"/>
            <p:nvPr/>
          </p:nvSpPr>
          <p:spPr>
            <a:xfrm>
              <a:off x="8130490" y="3098886"/>
              <a:ext cx="697948"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0.5</a:t>
              </a:r>
            </a:p>
          </p:txBody>
        </p:sp>
        <p:sp>
          <p:nvSpPr>
            <p:cNvPr id="88" name="TextBox 87"/>
            <p:cNvSpPr txBox="1"/>
            <p:nvPr/>
          </p:nvSpPr>
          <p:spPr>
            <a:xfrm>
              <a:off x="6151543" y="2651756"/>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0</a:t>
              </a:r>
            </a:p>
          </p:txBody>
        </p:sp>
        <p:grpSp>
          <p:nvGrpSpPr>
            <p:cNvPr id="7" name="Group 6">
              <a:extLst>
                <a:ext uri="{FF2B5EF4-FFF2-40B4-BE49-F238E27FC236}">
                  <a16:creationId xmlns:a16="http://schemas.microsoft.com/office/drawing/2014/main" id="{5AFBC033-F468-4AB1-8367-E995949DD7F2}"/>
                </a:ext>
              </a:extLst>
            </p:cNvPr>
            <p:cNvGrpSpPr/>
            <p:nvPr/>
          </p:nvGrpSpPr>
          <p:grpSpPr>
            <a:xfrm>
              <a:off x="6575950" y="2210147"/>
              <a:ext cx="1671861" cy="766765"/>
              <a:chOff x="6575950" y="2210147"/>
              <a:chExt cx="1671861" cy="766765"/>
            </a:xfrm>
          </p:grpSpPr>
          <p:grpSp>
            <p:nvGrpSpPr>
              <p:cNvPr id="102" name="Group 101"/>
              <p:cNvGrpSpPr/>
              <p:nvPr/>
            </p:nvGrpSpPr>
            <p:grpSpPr>
              <a:xfrm>
                <a:off x="6595321" y="2210147"/>
                <a:ext cx="1652490" cy="461665"/>
                <a:chOff x="732136" y="2213790"/>
                <a:chExt cx="1652490" cy="461665"/>
              </a:xfrm>
            </p:grpSpPr>
            <p:cxnSp>
              <p:nvCxnSpPr>
                <p:cNvPr id="104" name="Straight Arrow Connector 103"/>
                <p:cNvCxnSpPr/>
                <p:nvPr/>
              </p:nvCxnSpPr>
              <p:spPr>
                <a:xfrm>
                  <a:off x="732136" y="2378029"/>
                  <a:ext cx="1652490" cy="280889"/>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rot="585223">
                  <a:off x="1560741" y="2213790"/>
                  <a:ext cx="632224"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err="1">
                      <a:ln>
                        <a:noFill/>
                      </a:ln>
                      <a:solidFill>
                        <a:srgbClr val="A1A1A1">
                          <a:lumMod val="75000"/>
                        </a:srgbClr>
                      </a:solidFill>
                      <a:effectLst/>
                      <a:uLnTx/>
                      <a:uFillTx/>
                      <a:latin typeface="Segoe UI"/>
                      <a:ea typeface="+mn-ea"/>
                      <a:cs typeface="+mn-cs"/>
                    </a:rPr>
                    <a:t>Syn</a:t>
                  </a:r>
                  <a:endParaRPr kumimoji="0" lang="en-GB" sz="1200" b="1" i="0" u="none" strike="noStrike" kern="0" cap="none" spc="0" normalizeH="0" baseline="0" noProof="0" dirty="0">
                    <a:ln>
                      <a:noFill/>
                    </a:ln>
                    <a:solidFill>
                      <a:srgbClr val="A1A1A1">
                        <a:lumMod val="75000"/>
                      </a:srgbClr>
                    </a:solidFill>
                    <a:effectLst/>
                    <a:uLnTx/>
                    <a:uFillTx/>
                    <a:latin typeface="Segoe UI"/>
                    <a:ea typeface="+mn-ea"/>
                    <a:cs typeface="+mn-cs"/>
                  </a:endParaRPr>
                </a:p>
              </p:txBody>
            </p:sp>
          </p:grpSp>
          <p:cxnSp>
            <p:nvCxnSpPr>
              <p:cNvPr id="103" name="Straight Arrow Connector 102"/>
              <p:cNvCxnSpPr/>
              <p:nvPr/>
            </p:nvCxnSpPr>
            <p:spPr>
              <a:xfrm flipH="1">
                <a:off x="6575950" y="2711849"/>
                <a:ext cx="1654496" cy="265063"/>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155" name="TextBox 154"/>
          <p:cNvSpPr txBox="1"/>
          <p:nvPr/>
        </p:nvSpPr>
        <p:spPr>
          <a:xfrm>
            <a:off x="3406806" y="1247751"/>
            <a:ext cx="2131033" cy="627864"/>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TLS over TCP</a:t>
            </a:r>
          </a:p>
        </p:txBody>
      </p:sp>
      <p:sp>
        <p:nvSpPr>
          <p:cNvPr id="158" name="Title 1"/>
          <p:cNvSpPr>
            <a:spLocks noGrp="1"/>
          </p:cNvSpPr>
          <p:nvPr>
            <p:ph type="title"/>
          </p:nvPr>
        </p:nvSpPr>
        <p:spPr>
          <a:xfrm>
            <a:off x="342943" y="207770"/>
            <a:ext cx="11655840" cy="899665"/>
          </a:xfrm>
        </p:spPr>
        <p:txBody>
          <a:bodyPr/>
          <a:lstStyle/>
          <a:p>
            <a:r>
              <a:rPr lang="en-GB" dirty="0"/>
              <a:t>Save roundtrips to lower latency</a:t>
            </a:r>
          </a:p>
        </p:txBody>
      </p:sp>
      <p:sp>
        <p:nvSpPr>
          <p:cNvPr id="2" name="Rectangle 1">
            <a:extLst>
              <a:ext uri="{FF2B5EF4-FFF2-40B4-BE49-F238E27FC236}">
                <a16:creationId xmlns:a16="http://schemas.microsoft.com/office/drawing/2014/main" id="{DDFB34C2-0066-4306-A999-26E5A64F2B21}"/>
              </a:ext>
            </a:extLst>
          </p:cNvPr>
          <p:cNvSpPr/>
          <p:nvPr/>
        </p:nvSpPr>
        <p:spPr>
          <a:xfrm>
            <a:off x="8432787" y="2782457"/>
            <a:ext cx="4614566" cy="1261884"/>
          </a:xfrm>
          <a:prstGeom prst="rect">
            <a:avLst/>
          </a:prstGeom>
        </p:spPr>
        <p:txBody>
          <a:bodyPr wrap="square">
            <a:spAutoFit/>
          </a:bodyPr>
          <a:lstStyle/>
          <a:p>
            <a:pPr marL="233045" lvl="2" indent="-227965"/>
            <a:r>
              <a:rPr lang="en-US" sz="2800" dirty="0">
                <a:solidFill>
                  <a:srgbClr val="00B0F0"/>
                </a:solidFill>
              </a:rPr>
              <a:t>Latency matters</a:t>
            </a:r>
          </a:p>
          <a:p>
            <a:pPr marL="233045" lvl="2" indent="-227965"/>
            <a:r>
              <a:rPr lang="en-US" sz="2400" dirty="0">
                <a:solidFill>
                  <a:srgbClr val="00B0F0"/>
                </a:solidFill>
              </a:rPr>
              <a:t>Amazon: 100ms ~ 1% rev.</a:t>
            </a:r>
            <a:endParaRPr lang="en-US" sz="2400" dirty="0">
              <a:solidFill>
                <a:srgbClr val="00B0F0"/>
              </a:solidFill>
              <a:cs typeface="Segoe UI"/>
            </a:endParaRPr>
          </a:p>
          <a:p>
            <a:pPr marL="233045" lvl="2" indent="-227965"/>
            <a:r>
              <a:rPr lang="en-US" sz="2400" dirty="0">
                <a:solidFill>
                  <a:srgbClr val="00B0F0"/>
                </a:solidFill>
              </a:rPr>
              <a:t>Bing: 3.5ms ~ 1 dev / </a:t>
            </a:r>
            <a:r>
              <a:rPr lang="en-US" sz="2400" dirty="0" err="1">
                <a:solidFill>
                  <a:srgbClr val="00B0F0"/>
                </a:solidFill>
              </a:rPr>
              <a:t>yr</a:t>
            </a:r>
            <a:endParaRPr lang="en-US" sz="2400" dirty="0">
              <a:solidFill>
                <a:srgbClr val="00B0F0"/>
              </a:solidFill>
              <a:cs typeface="Segoe UI"/>
            </a:endParaRPr>
          </a:p>
        </p:txBody>
      </p:sp>
    </p:spTree>
    <p:extLst>
      <p:ext uri="{BB962C8B-B14F-4D97-AF65-F5344CB8AC3E}">
        <p14:creationId xmlns:p14="http://schemas.microsoft.com/office/powerpoint/2010/main" val="3932224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P spid="8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453ECA-4D9C-495F-84CF-2FF0DA82F303}"/>
              </a:ext>
            </a:extLst>
          </p:cNvPr>
          <p:cNvSpPr>
            <a:spLocks noGrp="1"/>
          </p:cNvSpPr>
          <p:nvPr>
            <p:ph sz="quarter" idx="10"/>
          </p:nvPr>
        </p:nvSpPr>
        <p:spPr>
          <a:xfrm>
            <a:off x="231613" y="582995"/>
            <a:ext cx="5864388" cy="6112443"/>
          </a:xfrm>
        </p:spPr>
        <p:txBody>
          <a:bodyPr/>
          <a:lstStyle/>
          <a:p>
            <a:r>
              <a:rPr lang="en-US" sz="3200" b="1" dirty="0">
                <a:solidFill>
                  <a:srgbClr val="000000"/>
                </a:solidFill>
              </a:rPr>
              <a:t>MSR Redmond</a:t>
            </a:r>
          </a:p>
          <a:p>
            <a:pPr lvl="1"/>
            <a:r>
              <a:rPr lang="en-US" sz="2000" dirty="0">
                <a:solidFill>
                  <a:srgbClr val="000000"/>
                </a:solidFill>
              </a:rPr>
              <a:t>Barry Bond</a:t>
            </a:r>
          </a:p>
          <a:p>
            <a:pPr lvl="1"/>
            <a:r>
              <a:rPr lang="en-US" sz="2000" dirty="0">
                <a:solidFill>
                  <a:srgbClr val="000000"/>
                </a:solidFill>
              </a:rPr>
              <a:t>Chris Hawblitzel</a:t>
            </a:r>
          </a:p>
          <a:p>
            <a:pPr lvl="1"/>
            <a:r>
              <a:rPr lang="en-US" sz="2000" dirty="0">
                <a:solidFill>
                  <a:srgbClr val="000000"/>
                </a:solidFill>
              </a:rPr>
              <a:t>Qunyan Magnus</a:t>
            </a:r>
          </a:p>
          <a:p>
            <a:pPr lvl="1"/>
            <a:r>
              <a:rPr lang="en-US" sz="2000" dirty="0">
                <a:solidFill>
                  <a:srgbClr val="000000"/>
                </a:solidFill>
              </a:rPr>
              <a:t>Kiran Muthabatulla</a:t>
            </a:r>
          </a:p>
          <a:p>
            <a:pPr lvl="1"/>
            <a:r>
              <a:rPr lang="en-US" sz="2000" dirty="0">
                <a:solidFill>
                  <a:srgbClr val="000000"/>
                </a:solidFill>
              </a:rPr>
              <a:t>Jonathan Protzenko</a:t>
            </a:r>
          </a:p>
          <a:p>
            <a:pPr lvl="1"/>
            <a:r>
              <a:rPr lang="en-US" sz="2000" dirty="0">
                <a:solidFill>
                  <a:srgbClr val="000000"/>
                </a:solidFill>
              </a:rPr>
              <a:t>Tahina Ramananandro</a:t>
            </a:r>
          </a:p>
          <a:p>
            <a:pPr lvl="1"/>
            <a:r>
              <a:rPr lang="en-US" sz="2000" dirty="0">
                <a:solidFill>
                  <a:srgbClr val="000000"/>
                </a:solidFill>
              </a:rPr>
              <a:t>Nikhil Swamy</a:t>
            </a:r>
          </a:p>
          <a:p>
            <a:pPr lvl="1"/>
            <a:r>
              <a:rPr lang="en-US" sz="2000" dirty="0">
                <a:solidFill>
                  <a:srgbClr val="000000"/>
                </a:solidFill>
              </a:rPr>
              <a:t>Gustavo Varo</a:t>
            </a:r>
            <a:endParaRPr lang="en-US" sz="2400" dirty="0">
              <a:solidFill>
                <a:srgbClr val="000000"/>
              </a:solidFill>
            </a:endParaRPr>
          </a:p>
          <a:p>
            <a:r>
              <a:rPr lang="en-US" sz="3200" b="1" dirty="0">
                <a:solidFill>
                  <a:srgbClr val="00B0F0"/>
                </a:solidFill>
              </a:rPr>
              <a:t>MSR Cambridge</a:t>
            </a:r>
          </a:p>
          <a:p>
            <a:pPr lvl="1"/>
            <a:r>
              <a:rPr lang="en-US" sz="2000" dirty="0">
                <a:solidFill>
                  <a:srgbClr val="00B0F0"/>
                </a:solidFill>
              </a:rPr>
              <a:t>Antoine Delignat-Lavaud</a:t>
            </a:r>
          </a:p>
          <a:p>
            <a:pPr lvl="1"/>
            <a:r>
              <a:rPr lang="en-US" sz="2000" dirty="0">
                <a:solidFill>
                  <a:srgbClr val="00B0F0"/>
                </a:solidFill>
              </a:rPr>
              <a:t>Cédric Fournet</a:t>
            </a:r>
          </a:p>
          <a:p>
            <a:pPr lvl="1"/>
            <a:r>
              <a:rPr lang="en-US" sz="2000" dirty="0">
                <a:solidFill>
                  <a:srgbClr val="00B0F0"/>
                </a:solidFill>
              </a:rPr>
              <a:t>Christoph M. Wintersteiger</a:t>
            </a:r>
          </a:p>
          <a:p>
            <a:pPr lvl="1"/>
            <a:r>
              <a:rPr lang="en-US" sz="2000" dirty="0">
                <a:solidFill>
                  <a:srgbClr val="00B0F0"/>
                </a:solidFill>
              </a:rPr>
              <a:t>Santiago Zanella-</a:t>
            </a:r>
            <a:r>
              <a:rPr lang="en-US" sz="2000" dirty="0" err="1">
                <a:solidFill>
                  <a:srgbClr val="00B0F0"/>
                </a:solidFill>
              </a:rPr>
              <a:t>Béguelin</a:t>
            </a:r>
            <a:endParaRPr lang="en-US" sz="2000" dirty="0">
              <a:solidFill>
                <a:srgbClr val="00B0F0"/>
              </a:solidFill>
            </a:endParaRPr>
          </a:p>
          <a:p>
            <a:r>
              <a:rPr lang="en-US" sz="3200" b="1" dirty="0">
                <a:solidFill>
                  <a:srgbClr val="51CD47"/>
                </a:solidFill>
              </a:rPr>
              <a:t>MSR India</a:t>
            </a:r>
          </a:p>
          <a:p>
            <a:pPr lvl="1"/>
            <a:r>
              <a:rPr lang="en-US" sz="2000" dirty="0">
                <a:solidFill>
                  <a:srgbClr val="51CD47"/>
                </a:solidFill>
              </a:rPr>
              <a:t>Aseem Rastogi</a:t>
            </a:r>
          </a:p>
        </p:txBody>
      </p:sp>
      <p:sp>
        <p:nvSpPr>
          <p:cNvPr id="4" name="Content Placeholder 2">
            <a:extLst>
              <a:ext uri="{FF2B5EF4-FFF2-40B4-BE49-F238E27FC236}">
                <a16:creationId xmlns:a16="http://schemas.microsoft.com/office/drawing/2014/main" id="{1BECE07A-235D-4533-AB30-587C7E26032B}"/>
              </a:ext>
            </a:extLst>
          </p:cNvPr>
          <p:cNvSpPr txBox="1">
            <a:spLocks/>
          </p:cNvSpPr>
          <p:nvPr/>
        </p:nvSpPr>
        <p:spPr>
          <a:xfrm>
            <a:off x="4085415" y="580114"/>
            <a:ext cx="4138708" cy="6039346"/>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3200" b="1" dirty="0">
                <a:solidFill>
                  <a:srgbClr val="C00000"/>
                </a:solidFill>
              </a:rPr>
              <a:t>INRIA Paris</a:t>
            </a:r>
          </a:p>
          <a:p>
            <a:pPr lvl="1"/>
            <a:r>
              <a:rPr lang="en-US" sz="2000" dirty="0">
                <a:solidFill>
                  <a:srgbClr val="C00000"/>
                </a:solidFill>
              </a:rPr>
              <a:t>Danel Ahman</a:t>
            </a:r>
          </a:p>
          <a:p>
            <a:pPr lvl="1"/>
            <a:r>
              <a:rPr lang="en-US" sz="2000" dirty="0">
                <a:solidFill>
                  <a:srgbClr val="C00000"/>
                </a:solidFill>
              </a:rPr>
              <a:t>Kenji Maillard</a:t>
            </a:r>
          </a:p>
          <a:p>
            <a:pPr lvl="1"/>
            <a:r>
              <a:rPr lang="en-US" sz="2000" dirty="0">
                <a:solidFill>
                  <a:srgbClr val="C00000"/>
                </a:solidFill>
              </a:rPr>
              <a:t>Benjamin Beurdouche</a:t>
            </a:r>
          </a:p>
          <a:p>
            <a:pPr lvl="1"/>
            <a:r>
              <a:rPr lang="en-US" sz="2000" dirty="0">
                <a:solidFill>
                  <a:srgbClr val="C00000"/>
                </a:solidFill>
              </a:rPr>
              <a:t>Karthikeyan Bhargavan</a:t>
            </a:r>
          </a:p>
          <a:p>
            <a:pPr lvl="1"/>
            <a:r>
              <a:rPr lang="en-US" sz="2000" dirty="0">
                <a:solidFill>
                  <a:srgbClr val="C00000"/>
                </a:solidFill>
              </a:rPr>
              <a:t>Victor Dumitrescu</a:t>
            </a:r>
          </a:p>
          <a:p>
            <a:pPr lvl="1"/>
            <a:r>
              <a:rPr lang="en-US" sz="2000" dirty="0" err="1">
                <a:solidFill>
                  <a:srgbClr val="C00000"/>
                </a:solidFill>
              </a:rPr>
              <a:t>Cătălin</a:t>
            </a:r>
            <a:r>
              <a:rPr lang="en-US" sz="2000" dirty="0">
                <a:solidFill>
                  <a:srgbClr val="C00000"/>
                </a:solidFill>
              </a:rPr>
              <a:t> </a:t>
            </a:r>
            <a:r>
              <a:rPr lang="en-US" sz="2000" dirty="0" err="1">
                <a:solidFill>
                  <a:srgbClr val="C00000"/>
                </a:solidFill>
              </a:rPr>
              <a:t>Hriţcu</a:t>
            </a:r>
            <a:endParaRPr lang="en-US" sz="2000" dirty="0">
              <a:solidFill>
                <a:srgbClr val="C00000"/>
              </a:solidFill>
            </a:endParaRPr>
          </a:p>
          <a:p>
            <a:pPr lvl="1"/>
            <a:r>
              <a:rPr lang="en-US" sz="2000" dirty="0">
                <a:solidFill>
                  <a:srgbClr val="C00000"/>
                </a:solidFill>
              </a:rPr>
              <a:t>Marina Polubelova</a:t>
            </a:r>
          </a:p>
          <a:p>
            <a:r>
              <a:rPr lang="en-US" sz="3200" b="1" dirty="0">
                <a:solidFill>
                  <a:srgbClr val="7030A0"/>
                </a:solidFill>
              </a:rPr>
              <a:t>CMU (Pittsburgh)</a:t>
            </a:r>
          </a:p>
          <a:p>
            <a:pPr lvl="1"/>
            <a:r>
              <a:rPr lang="en-US" sz="2000" dirty="0">
                <a:solidFill>
                  <a:srgbClr val="7030A0"/>
                </a:solidFill>
              </a:rPr>
              <a:t>Jay Bosamiya</a:t>
            </a:r>
          </a:p>
          <a:p>
            <a:pPr lvl="1"/>
            <a:r>
              <a:rPr lang="en-US" sz="2000" dirty="0">
                <a:solidFill>
                  <a:srgbClr val="7030A0"/>
                </a:solidFill>
              </a:rPr>
              <a:t>Aymeric Fromherz</a:t>
            </a:r>
          </a:p>
          <a:p>
            <a:pPr lvl="1"/>
            <a:r>
              <a:rPr lang="en-US" sz="2000" dirty="0">
                <a:solidFill>
                  <a:srgbClr val="7030A0"/>
                </a:solidFill>
              </a:rPr>
              <a:t>Bryan Parno</a:t>
            </a:r>
          </a:p>
          <a:p>
            <a:r>
              <a:rPr lang="en-US" sz="3200" dirty="0">
                <a:solidFill>
                  <a:schemeClr val="accent6">
                    <a:lumMod val="60000"/>
                    <a:lumOff val="40000"/>
                  </a:schemeClr>
                </a:solidFill>
              </a:rPr>
              <a:t>Edinburgh</a:t>
            </a:r>
          </a:p>
          <a:p>
            <a:pPr lvl="1"/>
            <a:r>
              <a:rPr lang="en-US" sz="2000" dirty="0">
                <a:solidFill>
                  <a:schemeClr val="accent6">
                    <a:lumMod val="60000"/>
                    <a:lumOff val="40000"/>
                  </a:schemeClr>
                </a:solidFill>
              </a:rPr>
              <a:t>Markulf Kohlweiss</a:t>
            </a:r>
          </a:p>
          <a:p>
            <a:endParaRPr lang="en-US" sz="3568" dirty="0">
              <a:solidFill>
                <a:schemeClr val="accent5">
                  <a:lumMod val="75000"/>
                </a:schemeClr>
              </a:solidFill>
            </a:endParaRPr>
          </a:p>
        </p:txBody>
      </p:sp>
      <p:sp>
        <p:nvSpPr>
          <p:cNvPr id="6" name="Content Placeholder 2">
            <a:extLst>
              <a:ext uri="{FF2B5EF4-FFF2-40B4-BE49-F238E27FC236}">
                <a16:creationId xmlns:a16="http://schemas.microsoft.com/office/drawing/2014/main" id="{2A9B4A57-48E1-4480-849F-69ACF38E025D}"/>
              </a:ext>
            </a:extLst>
          </p:cNvPr>
          <p:cNvSpPr txBox="1">
            <a:spLocks/>
          </p:cNvSpPr>
          <p:nvPr/>
        </p:nvSpPr>
        <p:spPr>
          <a:xfrm>
            <a:off x="8053292" y="524814"/>
            <a:ext cx="4138708" cy="6260175"/>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2400" dirty="0">
                <a:solidFill>
                  <a:srgbClr val="A24228"/>
                </a:solidFill>
              </a:rPr>
              <a:t>Interns, open-source contributors, visitors, </a:t>
            </a:r>
            <a:r>
              <a:rPr lang="en-US" sz="2400" dirty="0" err="1">
                <a:solidFill>
                  <a:srgbClr val="A24228"/>
                </a:solidFill>
              </a:rPr>
              <a:t>alumns</a:t>
            </a:r>
            <a:endParaRPr lang="en-US" sz="2400" dirty="0">
              <a:solidFill>
                <a:srgbClr val="A24228"/>
              </a:solidFill>
            </a:endParaRPr>
          </a:p>
          <a:p>
            <a:r>
              <a:rPr lang="en-US" sz="2000" dirty="0">
                <a:solidFill>
                  <a:srgbClr val="A24228"/>
                </a:solidFill>
                <a:latin typeface="+mn-lt"/>
              </a:rPr>
              <a:t>Guido Martinez</a:t>
            </a:r>
          </a:p>
          <a:p>
            <a:r>
              <a:rPr lang="en-US" sz="2000" dirty="0">
                <a:solidFill>
                  <a:srgbClr val="A24228"/>
                </a:solidFill>
                <a:latin typeface="+mn-lt"/>
              </a:rPr>
              <a:t>Zoe Paraskevopoulou</a:t>
            </a:r>
          </a:p>
          <a:p>
            <a:r>
              <a:rPr lang="en-US" sz="2000" dirty="0">
                <a:solidFill>
                  <a:srgbClr val="A24228"/>
                </a:solidFill>
                <a:latin typeface="+mn-lt"/>
              </a:rPr>
              <a:t>Yao Li</a:t>
            </a:r>
          </a:p>
          <a:p>
            <a:r>
              <a:rPr lang="en-US" sz="2000" dirty="0" err="1">
                <a:solidFill>
                  <a:srgbClr val="A24228"/>
                </a:solidFill>
                <a:latin typeface="+mn-lt"/>
              </a:rPr>
              <a:t>Joonwon</a:t>
            </a:r>
            <a:r>
              <a:rPr lang="en-US" sz="2000" dirty="0">
                <a:solidFill>
                  <a:srgbClr val="A24228"/>
                </a:solidFill>
                <a:latin typeface="+mn-lt"/>
              </a:rPr>
              <a:t> Choi</a:t>
            </a:r>
          </a:p>
          <a:p>
            <a:r>
              <a:rPr lang="en-US" sz="2000" dirty="0">
                <a:solidFill>
                  <a:srgbClr val="A24228"/>
                </a:solidFill>
                <a:latin typeface="+mn-lt"/>
              </a:rPr>
              <a:t>Clément Pit-Claudel</a:t>
            </a:r>
          </a:p>
          <a:p>
            <a:r>
              <a:rPr lang="en-US" sz="2000" dirty="0">
                <a:solidFill>
                  <a:srgbClr val="A24228"/>
                </a:solidFill>
                <a:latin typeface="+mn-lt"/>
              </a:rPr>
              <a:t>Nick Giannarakis</a:t>
            </a:r>
          </a:p>
          <a:p>
            <a:r>
              <a:rPr lang="en-US" sz="2000" dirty="0">
                <a:solidFill>
                  <a:srgbClr val="A24228"/>
                </a:solidFill>
                <a:latin typeface="+mn-lt"/>
              </a:rPr>
              <a:t>Niklas Grimm</a:t>
            </a:r>
          </a:p>
          <a:p>
            <a:r>
              <a:rPr lang="en-US" sz="2000" dirty="0">
                <a:solidFill>
                  <a:srgbClr val="A24228"/>
                </a:solidFill>
                <a:latin typeface="+mn-lt"/>
              </a:rPr>
              <a:t>Anita Gollamudi</a:t>
            </a:r>
          </a:p>
          <a:p>
            <a:r>
              <a:rPr lang="en-US" sz="2000" dirty="0">
                <a:solidFill>
                  <a:srgbClr val="A24228"/>
                </a:solidFill>
                <a:latin typeface="+mn-lt"/>
              </a:rPr>
              <a:t>Nadim Kobeissi</a:t>
            </a:r>
          </a:p>
          <a:p>
            <a:r>
              <a:rPr lang="en-US" sz="2000" dirty="0">
                <a:solidFill>
                  <a:srgbClr val="A24228"/>
                </a:solidFill>
                <a:latin typeface="+mn-lt"/>
              </a:rPr>
              <a:t>Matteo Maffei</a:t>
            </a:r>
          </a:p>
          <a:p>
            <a:r>
              <a:rPr lang="en-US" sz="2000" dirty="0">
                <a:solidFill>
                  <a:srgbClr val="A24228"/>
                </a:solidFill>
                <a:latin typeface="+mn-lt"/>
              </a:rPr>
              <a:t>Asher Manning</a:t>
            </a:r>
          </a:p>
          <a:p>
            <a:r>
              <a:rPr lang="en-US" sz="2000" dirty="0">
                <a:solidFill>
                  <a:srgbClr val="A24228"/>
                </a:solidFill>
                <a:latin typeface="+mn-lt"/>
              </a:rPr>
              <a:t>Monal Narasimhamurthy</a:t>
            </a:r>
          </a:p>
          <a:p>
            <a:r>
              <a:rPr lang="en-US" sz="2000" dirty="0">
                <a:solidFill>
                  <a:srgbClr val="A24228"/>
                </a:solidFill>
                <a:latin typeface="+mn-lt"/>
              </a:rPr>
              <a:t>Gordon Plotkin</a:t>
            </a:r>
          </a:p>
          <a:p>
            <a:r>
              <a:rPr lang="en-US" sz="2000" dirty="0">
                <a:solidFill>
                  <a:srgbClr val="A24228"/>
                </a:solidFill>
                <a:latin typeface="+mn-lt"/>
              </a:rPr>
              <a:t>Perry Wang</a:t>
            </a:r>
          </a:p>
          <a:p>
            <a:r>
              <a:rPr lang="en-US" sz="2000" dirty="0">
                <a:solidFill>
                  <a:srgbClr val="A24228"/>
                </a:solidFill>
                <a:latin typeface="+mn-lt"/>
              </a:rPr>
              <a:t>Jean-Karim </a:t>
            </a:r>
            <a:r>
              <a:rPr lang="en-US" sz="2000" dirty="0" err="1">
                <a:solidFill>
                  <a:srgbClr val="A24228"/>
                </a:solidFill>
                <a:latin typeface="+mn-lt"/>
              </a:rPr>
              <a:t>Zinzindohoue</a:t>
            </a:r>
            <a:endParaRPr lang="en-US" sz="2000" dirty="0">
              <a:solidFill>
                <a:srgbClr val="A24228"/>
              </a:solidFill>
              <a:latin typeface="+mn-lt"/>
            </a:endParaRPr>
          </a:p>
        </p:txBody>
      </p:sp>
      <p:sp>
        <p:nvSpPr>
          <p:cNvPr id="7" name="Rectangle: Rounded Corners 6">
            <a:extLst>
              <a:ext uri="{FF2B5EF4-FFF2-40B4-BE49-F238E27FC236}">
                <a16:creationId xmlns:a16="http://schemas.microsoft.com/office/drawing/2014/main" id="{CE44F60E-362E-463C-B746-09713B83CF5F}"/>
              </a:ext>
            </a:extLst>
          </p:cNvPr>
          <p:cNvSpPr/>
          <p:nvPr/>
        </p:nvSpPr>
        <p:spPr bwMode="auto">
          <a:xfrm>
            <a:off x="120460" y="6603392"/>
            <a:ext cx="1957522" cy="186165"/>
          </a:xfrm>
          <a:prstGeom prst="round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rgbClr val="A24228"/>
              </a:solidFill>
            </a:endParaRPr>
          </a:p>
        </p:txBody>
      </p:sp>
      <p:sp>
        <p:nvSpPr>
          <p:cNvPr id="2" name="TextBox 1">
            <a:extLst>
              <a:ext uri="{FF2B5EF4-FFF2-40B4-BE49-F238E27FC236}">
                <a16:creationId xmlns:a16="http://schemas.microsoft.com/office/drawing/2014/main" id="{9963B64B-FFD3-4BF2-90A7-139413A6A6ED}"/>
              </a:ext>
            </a:extLst>
          </p:cNvPr>
          <p:cNvSpPr txBox="1"/>
          <p:nvPr/>
        </p:nvSpPr>
        <p:spPr>
          <a:xfrm>
            <a:off x="4458410" y="6133014"/>
            <a:ext cx="3515613"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2016 -- present</a:t>
            </a:r>
          </a:p>
        </p:txBody>
      </p:sp>
      <p:pic>
        <p:nvPicPr>
          <p:cNvPr id="9" name="Picture 8">
            <a:extLst>
              <a:ext uri="{FF2B5EF4-FFF2-40B4-BE49-F238E27FC236}">
                <a16:creationId xmlns:a16="http://schemas.microsoft.com/office/drawing/2014/main" id="{734C24FE-DF37-4FA1-AF50-58EB4454B7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147" y="384915"/>
            <a:ext cx="10979898" cy="6234545"/>
          </a:xfrm>
          <a:prstGeom prst="rect">
            <a:avLst/>
          </a:prstGeom>
        </p:spPr>
      </p:pic>
    </p:spTree>
    <p:extLst>
      <p:ext uri="{BB962C8B-B14F-4D97-AF65-F5344CB8AC3E}">
        <p14:creationId xmlns:p14="http://schemas.microsoft.com/office/powerpoint/2010/main" val="2481292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p:cNvSpPr txBox="1"/>
          <p:nvPr/>
        </p:nvSpPr>
        <p:spPr>
          <a:xfrm>
            <a:off x="1790516" y="4895116"/>
            <a:ext cx="8877096" cy="1825444"/>
          </a:xfrm>
          <a:prstGeom prst="rect">
            <a:avLst/>
          </a:prstGeom>
          <a:solidFill>
            <a:schemeClr val="bg1"/>
          </a:solidFill>
        </p:spPr>
        <p:txBody>
          <a:bodyPr wrap="square" lIns="179285" tIns="143428" rIns="179285" bIns="143428" rtlCol="0">
            <a:spAutoFit/>
          </a:bodyPr>
          <a:lstStyle/>
          <a:p>
            <a:pPr defTabSz="914367">
              <a:lnSpc>
                <a:spcPct val="90000"/>
              </a:lnSpc>
              <a:spcAft>
                <a:spcPts val="588"/>
              </a:spcAft>
            </a:pPr>
            <a:r>
              <a:rPr lang="en-US" sz="2353" dirty="0">
                <a:solidFill>
                  <a:srgbClr val="00BCF2"/>
                </a:solidFill>
                <a:latin typeface="Segoe UI"/>
              </a:rPr>
              <a:t>Threat model</a:t>
            </a:r>
            <a:r>
              <a:rPr lang="en-US" sz="2353" dirty="0">
                <a:gradFill>
                  <a:gsLst>
                    <a:gs pos="2917">
                      <a:srgbClr val="525051"/>
                    </a:gs>
                    <a:gs pos="30000">
                      <a:srgbClr val="525051"/>
                    </a:gs>
                  </a:gsLst>
                  <a:lin ang="5400000" scaled="0"/>
                </a:gradFill>
                <a:latin typeface="Segoe UI"/>
              </a:rPr>
              <a:t>: Adversary fully controls the network, e.g.</a:t>
            </a:r>
          </a:p>
          <a:p>
            <a:pPr marL="336145" indent="-336145" defTabSz="914367">
              <a:lnSpc>
                <a:spcPct val="90000"/>
              </a:lnSpc>
              <a:spcAft>
                <a:spcPts val="588"/>
              </a:spcAft>
              <a:buFont typeface="Arial"/>
              <a:buChar char="•"/>
            </a:pPr>
            <a:r>
              <a:rPr lang="en-US" sz="2353" dirty="0">
                <a:gradFill>
                  <a:gsLst>
                    <a:gs pos="2917">
                      <a:srgbClr val="525051"/>
                    </a:gs>
                    <a:gs pos="30000">
                      <a:srgbClr val="525051"/>
                    </a:gs>
                  </a:gsLst>
                  <a:lin ang="5400000" scaled="0"/>
                </a:gradFill>
                <a:latin typeface="Segoe UI"/>
              </a:rPr>
              <a:t>it can redirect traffic to its own server    </a:t>
            </a:r>
            <a:r>
              <a:rPr lang="en-US" sz="1961" dirty="0">
                <a:gradFill>
                  <a:gsLst>
                    <a:gs pos="2917">
                      <a:srgbClr val="525051"/>
                    </a:gs>
                    <a:gs pos="30000">
                      <a:srgbClr val="525051"/>
                    </a:gs>
                  </a:gsLst>
                  <a:lin ang="5400000" scaled="0"/>
                </a:gradFill>
                <a:latin typeface="Segoe UI"/>
              </a:rPr>
              <a:t>(DNS rebinding)</a:t>
            </a:r>
            <a:endParaRPr lang="en-US" sz="2353" dirty="0">
              <a:gradFill>
                <a:gsLst>
                  <a:gs pos="2917">
                    <a:srgbClr val="525051"/>
                  </a:gs>
                  <a:gs pos="30000">
                    <a:srgbClr val="525051"/>
                  </a:gs>
                </a:gsLst>
                <a:lin ang="5400000" scaled="0"/>
              </a:gradFill>
              <a:latin typeface="Segoe UI"/>
            </a:endParaRPr>
          </a:p>
          <a:p>
            <a:pPr marL="336145" indent="-336145" defTabSz="914367">
              <a:lnSpc>
                <a:spcPct val="90000"/>
              </a:lnSpc>
              <a:spcAft>
                <a:spcPts val="588"/>
              </a:spcAft>
              <a:buFont typeface="Arial"/>
              <a:buChar char="•"/>
            </a:pPr>
            <a:r>
              <a:rPr lang="en-US" sz="2353" dirty="0">
                <a:gradFill>
                  <a:gsLst>
                    <a:gs pos="2917">
                      <a:srgbClr val="525051"/>
                    </a:gs>
                    <a:gs pos="30000">
                      <a:srgbClr val="525051"/>
                    </a:gs>
                  </a:gsLst>
                  <a:lin ang="5400000" scaled="0"/>
                </a:gradFill>
                <a:latin typeface="Segoe UI"/>
              </a:rPr>
              <a:t>it can passively read all data 		 </a:t>
            </a:r>
            <a:r>
              <a:rPr lang="en-US" sz="1961" dirty="0">
                <a:gradFill>
                  <a:gsLst>
                    <a:gs pos="2917">
                      <a:srgbClr val="525051"/>
                    </a:gs>
                    <a:gs pos="30000">
                      <a:srgbClr val="525051"/>
                    </a:gs>
                  </a:gsLst>
                  <a:lin ang="5400000" scaled="0"/>
                </a:gradFill>
                <a:latin typeface="Segoe UI"/>
              </a:rPr>
              <a:t>(IP monitoring)</a:t>
            </a:r>
          </a:p>
          <a:p>
            <a:pPr marL="336145" indent="-336145" defTabSz="914367">
              <a:lnSpc>
                <a:spcPct val="90000"/>
              </a:lnSpc>
              <a:spcAft>
                <a:spcPts val="588"/>
              </a:spcAft>
              <a:buFont typeface="Arial"/>
              <a:buChar char="•"/>
            </a:pPr>
            <a:r>
              <a:rPr lang="en-US" sz="2353" dirty="0">
                <a:gradFill>
                  <a:gsLst>
                    <a:gs pos="2917">
                      <a:srgbClr val="525051"/>
                    </a:gs>
                    <a:gs pos="30000">
                      <a:srgbClr val="525051"/>
                    </a:gs>
                  </a:gsLst>
                  <a:lin ang="5400000" scaled="0"/>
                </a:gradFill>
                <a:latin typeface="Segoe UI"/>
              </a:rPr>
              <a:t>it can play an active man-in-the-middle </a:t>
            </a:r>
            <a:r>
              <a:rPr lang="en-US" sz="1961" dirty="0">
                <a:gradFill>
                  <a:gsLst>
                    <a:gs pos="2917">
                      <a:srgbClr val="525051"/>
                    </a:gs>
                    <a:gs pos="30000">
                      <a:srgbClr val="525051"/>
                    </a:gs>
                  </a:gsLst>
                  <a:lin ang="5400000" scaled="0"/>
                </a:gradFill>
                <a:latin typeface="Segoe UI"/>
              </a:rPr>
              <a:t>(TCP hijacking)</a:t>
            </a:r>
          </a:p>
        </p:txBody>
      </p:sp>
      <p:sp>
        <p:nvSpPr>
          <p:cNvPr id="55" name="TextBox 54"/>
          <p:cNvSpPr txBox="1"/>
          <p:nvPr/>
        </p:nvSpPr>
        <p:spPr>
          <a:xfrm>
            <a:off x="1589766" y="4811325"/>
            <a:ext cx="9143564" cy="1743979"/>
          </a:xfrm>
          <a:prstGeom prst="rect">
            <a:avLst/>
          </a:prstGeom>
          <a:solidFill>
            <a:srgbClr val="FFFFFF"/>
          </a:solidFill>
        </p:spPr>
        <p:txBody>
          <a:bodyPr wrap="none" lIns="179285" tIns="143428" rIns="179285" bIns="143428" rtlCol="0">
            <a:spAutoFit/>
          </a:bodyPr>
          <a:lstStyle/>
          <a:p>
            <a:pPr defTabSz="914367">
              <a:lnSpc>
                <a:spcPct val="90000"/>
              </a:lnSpc>
              <a:spcAft>
                <a:spcPts val="588"/>
              </a:spcAft>
            </a:pPr>
            <a:r>
              <a:rPr lang="en-US" sz="2353" dirty="0">
                <a:solidFill>
                  <a:srgbClr val="00BCF2"/>
                </a:solidFill>
                <a:latin typeface="Segoe UI"/>
              </a:rPr>
              <a:t>Security Goal</a:t>
            </a:r>
            <a:r>
              <a:rPr lang="en-US" sz="2353" dirty="0">
                <a:gradFill>
                  <a:gsLst>
                    <a:gs pos="2917">
                      <a:srgbClr val="525051"/>
                    </a:gs>
                    <a:gs pos="30000">
                      <a:srgbClr val="525051"/>
                    </a:gs>
                  </a:gsLst>
                  <a:lin ang="5400000" scaled="0"/>
                </a:gradFill>
                <a:latin typeface="Segoe UI"/>
              </a:rPr>
              <a:t>: As long as the adversary does not control </a:t>
            </a:r>
            <a:br>
              <a:rPr lang="en-US" sz="2353" dirty="0">
                <a:gradFill>
                  <a:gsLst>
                    <a:gs pos="2917">
                      <a:srgbClr val="525051"/>
                    </a:gs>
                    <a:gs pos="30000">
                      <a:srgbClr val="525051"/>
                    </a:gs>
                  </a:gsLst>
                  <a:lin ang="5400000" scaled="0"/>
                </a:gradFill>
                <a:latin typeface="Segoe UI"/>
              </a:rPr>
            </a:br>
            <a:r>
              <a:rPr lang="en-US" sz="2353" dirty="0">
                <a:gradFill>
                  <a:gsLst>
                    <a:gs pos="2917">
                      <a:srgbClr val="525051"/>
                    </a:gs>
                    <a:gs pos="30000">
                      <a:srgbClr val="525051"/>
                    </a:gs>
                  </a:gsLst>
                  <a:lin ang="5400000" scaled="0"/>
                </a:gradFill>
                <a:latin typeface="Segoe UI"/>
              </a:rPr>
              <a:t>the long-term credentials of the client and server, it cannot</a:t>
            </a:r>
          </a:p>
          <a:p>
            <a:pPr marL="336145" indent="-336145" defTabSz="914367">
              <a:lnSpc>
                <a:spcPct val="90000"/>
              </a:lnSpc>
              <a:spcAft>
                <a:spcPts val="588"/>
              </a:spcAft>
              <a:buFont typeface="Arial"/>
              <a:buChar char="•"/>
            </a:pPr>
            <a:r>
              <a:rPr lang="en-US" sz="2353" dirty="0">
                <a:gradFill>
                  <a:gsLst>
                    <a:gs pos="2917">
                      <a:srgbClr val="525051"/>
                    </a:gs>
                    <a:gs pos="30000">
                      <a:srgbClr val="525051"/>
                    </a:gs>
                  </a:gsLst>
                  <a:lin ang="5400000" scaled="0"/>
                </a:gradFill>
                <a:latin typeface="Segoe UI"/>
              </a:rPr>
              <a:t>Inject forged data into the stream (authenticity)</a:t>
            </a:r>
          </a:p>
          <a:p>
            <a:pPr marL="336145" indent="-336145" defTabSz="914367">
              <a:lnSpc>
                <a:spcPct val="90000"/>
              </a:lnSpc>
              <a:spcAft>
                <a:spcPts val="588"/>
              </a:spcAft>
              <a:buFont typeface="Arial"/>
              <a:buChar char="•"/>
            </a:pPr>
            <a:r>
              <a:rPr lang="en-US" sz="2353" dirty="0">
                <a:gradFill>
                  <a:gsLst>
                    <a:gs pos="2917">
                      <a:srgbClr val="525051"/>
                    </a:gs>
                    <a:gs pos="30000">
                      <a:srgbClr val="525051"/>
                    </a:gs>
                  </a:gsLst>
                  <a:lin ang="5400000" scaled="0"/>
                </a:gradFill>
                <a:latin typeface="Segoe UI"/>
              </a:rPr>
              <a:t>Distinguish the data stream from random bytes (confidentiality)</a:t>
            </a:r>
          </a:p>
        </p:txBody>
      </p:sp>
      <p:sp>
        <p:nvSpPr>
          <p:cNvPr id="5" name="Title 4"/>
          <p:cNvSpPr>
            <a:spLocks noGrp="1"/>
          </p:cNvSpPr>
          <p:nvPr>
            <p:ph type="title"/>
          </p:nvPr>
        </p:nvSpPr>
        <p:spPr>
          <a:xfrm>
            <a:off x="0" y="291102"/>
            <a:ext cx="12192000" cy="899665"/>
          </a:xfrm>
        </p:spPr>
        <p:txBody>
          <a:bodyPr/>
          <a:lstStyle/>
          <a:p>
            <a:pPr algn="ctr"/>
            <a:r>
              <a:rPr lang="en-US" dirty="0"/>
              <a:t>TLS Verification Goal: Secure Channel</a:t>
            </a:r>
          </a:p>
        </p:txBody>
      </p:sp>
      <p:pic>
        <p:nvPicPr>
          <p:cNvPr id="8" name="Picture 7" descr="laptop-wif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0921" y="3038371"/>
            <a:ext cx="770114" cy="614257"/>
          </a:xfrm>
          <a:prstGeom prst="rect">
            <a:avLst/>
          </a:prstGeom>
        </p:spPr>
      </p:pic>
      <p:pic>
        <p:nvPicPr>
          <p:cNvPr id="9" name="Picture 8"/>
          <p:cNvPicPr>
            <a:picLocks noChangeAspect="1"/>
          </p:cNvPicPr>
          <p:nvPr/>
        </p:nvPicPr>
        <p:blipFill>
          <a:blip r:embed="rId5"/>
          <a:stretch>
            <a:fillRect/>
          </a:stretch>
        </p:blipFill>
        <p:spPr>
          <a:xfrm>
            <a:off x="8237469" y="3088173"/>
            <a:ext cx="566438" cy="522559"/>
          </a:xfrm>
          <a:prstGeom prst="rect">
            <a:avLst/>
          </a:prstGeom>
        </p:spPr>
      </p:pic>
      <p:cxnSp>
        <p:nvCxnSpPr>
          <p:cNvPr id="11" name="Straight Connector 10"/>
          <p:cNvCxnSpPr>
            <a:stCxn id="8" idx="3"/>
            <a:endCxn id="9" idx="1"/>
          </p:cNvCxnSpPr>
          <p:nvPr/>
        </p:nvCxnSpPr>
        <p:spPr>
          <a:xfrm>
            <a:off x="4741036" y="3345501"/>
            <a:ext cx="3496434" cy="3952"/>
          </a:xfrm>
          <a:prstGeom prst="line">
            <a:avLst/>
          </a:prstGeom>
          <a:ln w="25400">
            <a:headEnd type="none"/>
            <a:tailEnd type="non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1524389" y="3262479"/>
            <a:ext cx="2263624" cy="1411759"/>
          </a:xfrm>
          <a:prstGeom prst="rect">
            <a:avLst/>
          </a:prstGeom>
        </p:spPr>
        <p:style>
          <a:lnRef idx="2">
            <a:schemeClr val="dk1"/>
          </a:lnRef>
          <a:fillRef idx="1">
            <a:schemeClr val="lt1"/>
          </a:fillRef>
          <a:effectRef idx="0">
            <a:schemeClr val="dk1"/>
          </a:effectRef>
          <a:fontRef idx="minor">
            <a:schemeClr val="dk1"/>
          </a:fontRef>
        </p:style>
        <p:txBody>
          <a:bodyPr wrap="square" lIns="179285" tIns="143428" rIns="179285" bIns="143428" rtlCol="0">
            <a:spAutoFit/>
          </a:bodyPr>
          <a:lstStyle/>
          <a:p>
            <a:pPr defTabSz="914367">
              <a:lnSpc>
                <a:spcPct val="90000"/>
              </a:lnSpc>
              <a:spcAft>
                <a:spcPts val="588"/>
              </a:spcAft>
            </a:pPr>
            <a:r>
              <a:rPr lang="en-US" sz="1176" b="1" dirty="0">
                <a:solidFill>
                  <a:srgbClr val="525051"/>
                </a:solidFill>
                <a:latin typeface="Courier New"/>
                <a:cs typeface="Courier New"/>
              </a:rPr>
              <a:t>connect(</a:t>
            </a:r>
            <a:r>
              <a:rPr lang="en-US" sz="1176" b="1" dirty="0" err="1">
                <a:solidFill>
                  <a:srgbClr val="525051"/>
                </a:solidFill>
                <a:latin typeface="Courier New"/>
                <a:cs typeface="Courier New"/>
              </a:rPr>
              <a:t>server,port</a:t>
            </a:r>
            <a:r>
              <a:rPr lang="en-US" sz="1176" b="1" dirty="0">
                <a:solidFill>
                  <a:srgbClr val="525051"/>
                </a:solidFill>
                <a:latin typeface="Courier New"/>
                <a:cs typeface="Courier New"/>
              </a:rPr>
              <a:t>);</a:t>
            </a:r>
          </a:p>
          <a:p>
            <a:pPr defTabSz="914367">
              <a:lnSpc>
                <a:spcPct val="90000"/>
              </a:lnSpc>
              <a:spcAft>
                <a:spcPts val="588"/>
              </a:spcAft>
            </a:pPr>
            <a:r>
              <a:rPr lang="en-US" sz="1176" b="1" dirty="0">
                <a:solidFill>
                  <a:srgbClr val="525051"/>
                </a:solidFill>
                <a:latin typeface="Courier New"/>
                <a:cs typeface="Courier New"/>
              </a:rPr>
              <a:t>send “GET…”;</a:t>
            </a:r>
          </a:p>
          <a:p>
            <a:pPr defTabSz="914367">
              <a:lnSpc>
                <a:spcPct val="90000"/>
              </a:lnSpc>
              <a:spcAft>
                <a:spcPts val="588"/>
              </a:spcAft>
            </a:pPr>
            <a:r>
              <a:rPr lang="en-US" sz="1176" b="1" dirty="0">
                <a:solidFill>
                  <a:srgbClr val="525051"/>
                </a:solidFill>
                <a:latin typeface="Courier New"/>
                <a:cs typeface="Courier New"/>
              </a:rPr>
              <a:t>data = </a:t>
            </a:r>
            <a:r>
              <a:rPr lang="en-US" sz="1176" b="1" dirty="0" err="1">
                <a:solidFill>
                  <a:srgbClr val="525051"/>
                </a:solidFill>
                <a:latin typeface="Courier New"/>
                <a:cs typeface="Courier New"/>
              </a:rPr>
              <a:t>recv</a:t>
            </a:r>
            <a:r>
              <a:rPr lang="en-US" sz="1176" b="1" dirty="0">
                <a:solidFill>
                  <a:srgbClr val="525051"/>
                </a:solidFill>
                <a:latin typeface="Courier New"/>
                <a:cs typeface="Courier New"/>
              </a:rPr>
              <a:t>();</a:t>
            </a:r>
          </a:p>
          <a:p>
            <a:pPr defTabSz="914367">
              <a:lnSpc>
                <a:spcPct val="90000"/>
              </a:lnSpc>
              <a:spcAft>
                <a:spcPts val="588"/>
              </a:spcAft>
            </a:pPr>
            <a:r>
              <a:rPr lang="en-US" sz="1176" b="1" dirty="0">
                <a:solidFill>
                  <a:srgbClr val="525051"/>
                </a:solidFill>
                <a:latin typeface="Courier New"/>
                <a:cs typeface="Courier New"/>
              </a:rPr>
              <a:t>send “POST…”;</a:t>
            </a:r>
          </a:p>
          <a:p>
            <a:pPr defTabSz="914367">
              <a:lnSpc>
                <a:spcPct val="90000"/>
              </a:lnSpc>
              <a:spcAft>
                <a:spcPts val="588"/>
              </a:spcAft>
            </a:pPr>
            <a:r>
              <a:rPr lang="en-US" sz="1176" b="1" dirty="0">
                <a:solidFill>
                  <a:srgbClr val="525051"/>
                </a:solidFill>
                <a:latin typeface="Courier New"/>
                <a:cs typeface="Courier New"/>
              </a:rPr>
              <a:t>…</a:t>
            </a:r>
          </a:p>
        </p:txBody>
      </p:sp>
      <p:sp>
        <p:nvSpPr>
          <p:cNvPr id="15" name="TextBox 14"/>
          <p:cNvSpPr txBox="1"/>
          <p:nvPr/>
        </p:nvSpPr>
        <p:spPr>
          <a:xfrm>
            <a:off x="8986815" y="3212677"/>
            <a:ext cx="2521997" cy="1411759"/>
          </a:xfrm>
          <a:prstGeom prst="rect">
            <a:avLst/>
          </a:prstGeom>
        </p:spPr>
        <p:style>
          <a:lnRef idx="2">
            <a:schemeClr val="dk1"/>
          </a:lnRef>
          <a:fillRef idx="1">
            <a:schemeClr val="lt1"/>
          </a:fillRef>
          <a:effectRef idx="0">
            <a:schemeClr val="dk1"/>
          </a:effectRef>
          <a:fontRef idx="minor">
            <a:schemeClr val="dk1"/>
          </a:fontRef>
        </p:style>
        <p:txBody>
          <a:bodyPr wrap="square" lIns="179285" tIns="143428" rIns="179285" bIns="143428" rtlCol="0">
            <a:spAutoFit/>
          </a:bodyPr>
          <a:lstStyle/>
          <a:p>
            <a:pPr defTabSz="914367">
              <a:lnSpc>
                <a:spcPct val="90000"/>
              </a:lnSpc>
              <a:spcAft>
                <a:spcPts val="588"/>
              </a:spcAft>
            </a:pPr>
            <a:r>
              <a:rPr lang="en-US" sz="1176" b="1" dirty="0">
                <a:solidFill>
                  <a:srgbClr val="525051"/>
                </a:solidFill>
                <a:latin typeface="Courier New"/>
                <a:cs typeface="Courier New"/>
              </a:rPr>
              <a:t>accept(port);</a:t>
            </a:r>
          </a:p>
          <a:p>
            <a:pPr defTabSz="914367">
              <a:lnSpc>
                <a:spcPct val="90000"/>
              </a:lnSpc>
              <a:spcAft>
                <a:spcPts val="588"/>
              </a:spcAft>
            </a:pPr>
            <a:r>
              <a:rPr lang="en-US" sz="1176" b="1" dirty="0">
                <a:solidFill>
                  <a:srgbClr val="525051"/>
                </a:solidFill>
                <a:latin typeface="Courier New"/>
                <a:cs typeface="Courier New"/>
              </a:rPr>
              <a:t>request = </a:t>
            </a:r>
            <a:r>
              <a:rPr lang="en-US" sz="1176" b="1" dirty="0" err="1">
                <a:solidFill>
                  <a:srgbClr val="525051"/>
                </a:solidFill>
                <a:latin typeface="Courier New"/>
                <a:cs typeface="Courier New"/>
              </a:rPr>
              <a:t>recv</a:t>
            </a:r>
            <a:r>
              <a:rPr lang="en-US" sz="1176" b="1" dirty="0">
                <a:solidFill>
                  <a:srgbClr val="525051"/>
                </a:solidFill>
                <a:latin typeface="Courier New"/>
                <a:cs typeface="Courier New"/>
              </a:rPr>
              <a:t>();</a:t>
            </a:r>
          </a:p>
          <a:p>
            <a:pPr defTabSz="914367">
              <a:lnSpc>
                <a:spcPct val="90000"/>
              </a:lnSpc>
              <a:spcAft>
                <a:spcPts val="588"/>
              </a:spcAft>
            </a:pPr>
            <a:r>
              <a:rPr lang="en-US" sz="1176" b="1" dirty="0">
                <a:solidFill>
                  <a:srgbClr val="525051"/>
                </a:solidFill>
                <a:latin typeface="Courier New"/>
                <a:cs typeface="Courier New"/>
              </a:rPr>
              <a:t>send “&lt;html&gt;…”;</a:t>
            </a:r>
          </a:p>
          <a:p>
            <a:pPr defTabSz="914367">
              <a:lnSpc>
                <a:spcPct val="90000"/>
              </a:lnSpc>
              <a:spcAft>
                <a:spcPts val="588"/>
              </a:spcAft>
            </a:pPr>
            <a:r>
              <a:rPr lang="en-US" sz="1176" b="1" dirty="0">
                <a:solidFill>
                  <a:srgbClr val="525051"/>
                </a:solidFill>
                <a:latin typeface="Courier New"/>
                <a:cs typeface="Courier New"/>
              </a:rPr>
              <a:t>order = </a:t>
            </a:r>
            <a:r>
              <a:rPr lang="en-US" sz="1176" b="1" dirty="0" err="1">
                <a:solidFill>
                  <a:srgbClr val="525051"/>
                </a:solidFill>
                <a:latin typeface="Courier New"/>
                <a:cs typeface="Courier New"/>
              </a:rPr>
              <a:t>recv</a:t>
            </a:r>
            <a:r>
              <a:rPr lang="en-US" sz="1176" b="1" dirty="0">
                <a:solidFill>
                  <a:srgbClr val="525051"/>
                </a:solidFill>
                <a:latin typeface="Courier New"/>
                <a:cs typeface="Courier New"/>
              </a:rPr>
              <a:t>();</a:t>
            </a:r>
          </a:p>
          <a:p>
            <a:pPr defTabSz="914367">
              <a:lnSpc>
                <a:spcPct val="90000"/>
              </a:lnSpc>
              <a:spcAft>
                <a:spcPts val="588"/>
              </a:spcAft>
            </a:pPr>
            <a:r>
              <a:rPr lang="en-US" sz="1176" b="1" dirty="0">
                <a:solidFill>
                  <a:srgbClr val="525051"/>
                </a:solidFill>
                <a:latin typeface="Courier New"/>
                <a:cs typeface="Courier New"/>
              </a:rPr>
              <a:t>…</a:t>
            </a:r>
          </a:p>
        </p:txBody>
      </p:sp>
      <p:sp>
        <p:nvSpPr>
          <p:cNvPr id="16" name="TextBox 15"/>
          <p:cNvSpPr txBox="1"/>
          <p:nvPr/>
        </p:nvSpPr>
        <p:spPr>
          <a:xfrm>
            <a:off x="3840155" y="3598638"/>
            <a:ext cx="899522" cy="534056"/>
          </a:xfrm>
          <a:prstGeom prst="rect">
            <a:avLst/>
          </a:prstGeom>
          <a:noFill/>
        </p:spPr>
        <p:txBody>
          <a:bodyPr wrap="none" lIns="179285" tIns="143428" rIns="179285" bIns="143428" rtlCol="0">
            <a:spAutoFit/>
          </a:bodyPr>
          <a:lstStyle/>
          <a:p>
            <a:pPr defTabSz="914367">
              <a:lnSpc>
                <a:spcPct val="90000"/>
              </a:lnSpc>
              <a:spcAft>
                <a:spcPts val="588"/>
              </a:spcAft>
            </a:pPr>
            <a:r>
              <a:rPr lang="en-US" sz="1765" dirty="0">
                <a:gradFill>
                  <a:gsLst>
                    <a:gs pos="2917">
                      <a:srgbClr val="525051"/>
                    </a:gs>
                    <a:gs pos="30000">
                      <a:srgbClr val="525051"/>
                    </a:gs>
                  </a:gsLst>
                  <a:lin ang="5400000" scaled="0"/>
                </a:gradFill>
                <a:latin typeface="Segoe UI"/>
              </a:rPr>
              <a:t>client</a:t>
            </a:r>
          </a:p>
        </p:txBody>
      </p:sp>
      <p:sp>
        <p:nvSpPr>
          <p:cNvPr id="17" name="TextBox 16"/>
          <p:cNvSpPr txBox="1"/>
          <p:nvPr/>
        </p:nvSpPr>
        <p:spPr>
          <a:xfrm>
            <a:off x="8011019" y="3598638"/>
            <a:ext cx="990791" cy="538581"/>
          </a:xfrm>
          <a:prstGeom prst="rect">
            <a:avLst/>
          </a:prstGeom>
          <a:noFill/>
        </p:spPr>
        <p:txBody>
          <a:bodyPr wrap="none" lIns="179285" tIns="143428" rIns="179285" bIns="143428" rtlCol="0">
            <a:spAutoFit/>
          </a:bodyPr>
          <a:lstStyle/>
          <a:p>
            <a:pPr defTabSz="914367">
              <a:lnSpc>
                <a:spcPct val="90000"/>
              </a:lnSpc>
              <a:spcAft>
                <a:spcPts val="588"/>
              </a:spcAft>
            </a:pPr>
            <a:r>
              <a:rPr lang="en-US" sz="1765" dirty="0">
                <a:gradFill>
                  <a:gsLst>
                    <a:gs pos="2917">
                      <a:srgbClr val="525051"/>
                    </a:gs>
                    <a:gs pos="30000">
                      <a:srgbClr val="525051"/>
                    </a:gs>
                  </a:gsLst>
                  <a:lin ang="5400000" scaled="0"/>
                </a:gradFill>
                <a:latin typeface="Segoe UI"/>
              </a:rPr>
              <a:t>server</a:t>
            </a:r>
          </a:p>
        </p:txBody>
      </p:sp>
      <p:grpSp>
        <p:nvGrpSpPr>
          <p:cNvPr id="21" name="Group 20"/>
          <p:cNvGrpSpPr/>
          <p:nvPr/>
        </p:nvGrpSpPr>
        <p:grpSpPr>
          <a:xfrm>
            <a:off x="6169076" y="3771471"/>
            <a:ext cx="663784" cy="613467"/>
            <a:chOff x="8165030" y="3240277"/>
            <a:chExt cx="1076709" cy="1047744"/>
          </a:xfrm>
        </p:grpSpPr>
        <p:sp>
          <p:nvSpPr>
            <p:cNvPr id="22" name="Rectangle 21"/>
            <p:cNvSpPr/>
            <p:nvPr/>
          </p:nvSpPr>
          <p:spPr>
            <a:xfrm>
              <a:off x="8165030" y="3240277"/>
              <a:ext cx="1076709" cy="1047744"/>
            </a:xfrm>
            <a:prstGeom prst="rect">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896386">
                <a:defRPr/>
              </a:pPr>
              <a:endParaRPr lang="en-US" sz="1765" kern="0">
                <a:solidFill>
                  <a:sysClr val="window" lastClr="FFFFFF"/>
                </a:solidFill>
                <a:latin typeface="Calibri"/>
              </a:endParaRPr>
            </a:p>
          </p:txBody>
        </p:sp>
        <p:pic>
          <p:nvPicPr>
            <p:cNvPr id="23" name="Picture 22"/>
            <p:cNvPicPr>
              <a:picLocks noChangeAspect="1"/>
            </p:cNvPicPr>
            <p:nvPr/>
          </p:nvPicPr>
          <p:blipFill>
            <a:blip r:embed="rId5"/>
            <a:stretch>
              <a:fillRect/>
            </a:stretch>
          </p:blipFill>
          <p:spPr>
            <a:xfrm>
              <a:off x="8177603" y="3249138"/>
              <a:ext cx="1061247" cy="979038"/>
            </a:xfrm>
            <a:prstGeom prst="rect">
              <a:avLst/>
            </a:prstGeom>
          </p:spPr>
        </p:pic>
      </p:grpSp>
      <p:cxnSp>
        <p:nvCxnSpPr>
          <p:cNvPr id="25" name="Straight Connector 24"/>
          <p:cNvCxnSpPr>
            <a:endCxn id="22" idx="0"/>
          </p:cNvCxnSpPr>
          <p:nvPr/>
        </p:nvCxnSpPr>
        <p:spPr>
          <a:xfrm flipH="1">
            <a:off x="6500967" y="3337179"/>
            <a:ext cx="3561" cy="434292"/>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857109" y="4283407"/>
            <a:ext cx="1355646" cy="538581"/>
          </a:xfrm>
          <a:prstGeom prst="rect">
            <a:avLst/>
          </a:prstGeom>
          <a:noFill/>
        </p:spPr>
        <p:txBody>
          <a:bodyPr wrap="none" lIns="179285" tIns="143428" rIns="179285" bIns="143428" rtlCol="0">
            <a:spAutoFit/>
          </a:bodyPr>
          <a:lstStyle/>
          <a:p>
            <a:pPr defTabSz="914367">
              <a:lnSpc>
                <a:spcPct val="90000"/>
              </a:lnSpc>
              <a:spcAft>
                <a:spcPts val="588"/>
              </a:spcAft>
            </a:pPr>
            <a:r>
              <a:rPr lang="en-US" sz="1765" dirty="0">
                <a:gradFill>
                  <a:gsLst>
                    <a:gs pos="2917">
                      <a:srgbClr val="525051"/>
                    </a:gs>
                    <a:gs pos="30000">
                      <a:srgbClr val="525051"/>
                    </a:gs>
                  </a:gsLst>
                  <a:lin ang="5400000" scaled="0"/>
                </a:gradFill>
                <a:latin typeface="Segoe UI"/>
              </a:rPr>
              <a:t>adversary</a:t>
            </a:r>
          </a:p>
        </p:txBody>
      </p:sp>
      <p:sp>
        <p:nvSpPr>
          <p:cNvPr id="28" name="Rectangle 27"/>
          <p:cNvSpPr/>
          <p:nvPr/>
        </p:nvSpPr>
        <p:spPr bwMode="auto">
          <a:xfrm>
            <a:off x="5334195" y="1245521"/>
            <a:ext cx="2166360" cy="684769"/>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765" dirty="0">
                <a:solidFill>
                  <a:srgbClr val="525051"/>
                </a:solidFill>
                <a:latin typeface="Segoe UI"/>
              </a:rPr>
              <a:t>Public Key</a:t>
            </a:r>
            <a:br>
              <a:rPr lang="en-US" sz="1765" dirty="0">
                <a:solidFill>
                  <a:srgbClr val="525051"/>
                </a:solidFill>
                <a:latin typeface="Segoe UI"/>
              </a:rPr>
            </a:br>
            <a:r>
              <a:rPr lang="en-US" sz="1765" dirty="0">
                <a:solidFill>
                  <a:srgbClr val="525051"/>
                </a:solidFill>
                <a:latin typeface="Segoe UI"/>
              </a:rPr>
              <a:t>Infrastructure</a:t>
            </a:r>
          </a:p>
        </p:txBody>
      </p:sp>
      <p:cxnSp>
        <p:nvCxnSpPr>
          <p:cNvPr id="30" name="Elbow Connector 29"/>
          <p:cNvCxnSpPr>
            <a:stCxn id="28" idx="1"/>
          </p:cNvCxnSpPr>
          <p:nvPr/>
        </p:nvCxnSpPr>
        <p:spPr>
          <a:xfrm rot="10800000" flipV="1">
            <a:off x="4251015" y="1587906"/>
            <a:ext cx="1083180" cy="1687022"/>
          </a:xfrm>
          <a:prstGeom prst="bentConnector2">
            <a:avLst/>
          </a:prstGeom>
          <a:ln>
            <a:solidFill>
              <a:schemeClr val="tx1"/>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28" idx="3"/>
            <a:endCxn id="9" idx="0"/>
          </p:cNvCxnSpPr>
          <p:nvPr/>
        </p:nvCxnSpPr>
        <p:spPr>
          <a:xfrm>
            <a:off x="7500556" y="1587907"/>
            <a:ext cx="1020133" cy="1500266"/>
          </a:xfrm>
          <a:prstGeom prst="bentConnector2">
            <a:avLst/>
          </a:prstGeom>
          <a:ln>
            <a:solidFill>
              <a:schemeClr val="tx1"/>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sp>
        <p:nvSpPr>
          <p:cNvPr id="38" name="Vertical Scroll 37"/>
          <p:cNvSpPr/>
          <p:nvPr/>
        </p:nvSpPr>
        <p:spPr bwMode="auto">
          <a:xfrm>
            <a:off x="4275916" y="2590159"/>
            <a:ext cx="373510" cy="298808"/>
          </a:xfrm>
          <a:prstGeom prst="verticalScroll">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a:endParaRPr>
          </a:p>
        </p:txBody>
      </p:sp>
      <p:sp>
        <p:nvSpPr>
          <p:cNvPr id="39" name="TextBox 38"/>
          <p:cNvSpPr txBox="1"/>
          <p:nvPr/>
        </p:nvSpPr>
        <p:spPr>
          <a:xfrm>
            <a:off x="8409431" y="2478105"/>
            <a:ext cx="2465169" cy="510923"/>
          </a:xfrm>
          <a:prstGeom prst="rect">
            <a:avLst/>
          </a:prstGeom>
          <a:noFill/>
        </p:spPr>
        <p:txBody>
          <a:bodyPr wrap="square" lIns="179285" tIns="143428" rIns="179285" bIns="143428" rtlCol="0">
            <a:spAutoFit/>
          </a:bodyPr>
          <a:lstStyle/>
          <a:p>
            <a:pPr defTabSz="914367">
              <a:lnSpc>
                <a:spcPct val="90000"/>
              </a:lnSpc>
              <a:spcAft>
                <a:spcPts val="588"/>
              </a:spcAft>
            </a:pPr>
            <a:r>
              <a:rPr lang="en-US" sz="1568" dirty="0">
                <a:gradFill>
                  <a:gsLst>
                    <a:gs pos="2917">
                      <a:srgbClr val="525051"/>
                    </a:gs>
                    <a:gs pos="30000">
                      <a:srgbClr val="525051"/>
                    </a:gs>
                  </a:gsLst>
                  <a:lin ang="5400000" scaled="0"/>
                </a:gradFill>
                <a:latin typeface="Segoe UI"/>
              </a:rPr>
              <a:t>server credential</a:t>
            </a:r>
          </a:p>
        </p:txBody>
      </p:sp>
      <p:sp>
        <p:nvSpPr>
          <p:cNvPr id="40" name="TextBox 39"/>
          <p:cNvSpPr txBox="1"/>
          <p:nvPr/>
        </p:nvSpPr>
        <p:spPr>
          <a:xfrm>
            <a:off x="2595119" y="2478105"/>
            <a:ext cx="1867553" cy="510923"/>
          </a:xfrm>
          <a:prstGeom prst="rect">
            <a:avLst/>
          </a:prstGeom>
          <a:noFill/>
        </p:spPr>
        <p:txBody>
          <a:bodyPr wrap="square" lIns="179285" tIns="143428" rIns="179285" bIns="143428" rtlCol="0">
            <a:spAutoFit/>
          </a:bodyPr>
          <a:lstStyle/>
          <a:p>
            <a:pPr defTabSz="914367">
              <a:lnSpc>
                <a:spcPct val="90000"/>
              </a:lnSpc>
              <a:spcAft>
                <a:spcPts val="588"/>
              </a:spcAft>
            </a:pPr>
            <a:r>
              <a:rPr lang="en-US" sz="1568" dirty="0">
                <a:gradFill>
                  <a:gsLst>
                    <a:gs pos="2917">
                      <a:srgbClr val="525051"/>
                    </a:gs>
                    <a:gs pos="30000">
                      <a:srgbClr val="525051"/>
                    </a:gs>
                  </a:gsLst>
                  <a:lin ang="5400000" scaled="0"/>
                </a:gradFill>
                <a:latin typeface="Segoe UI"/>
              </a:rPr>
              <a:t>client credential</a:t>
            </a:r>
          </a:p>
        </p:txBody>
      </p:sp>
      <p:sp>
        <p:nvSpPr>
          <p:cNvPr id="43" name="Can 42"/>
          <p:cNvSpPr/>
          <p:nvPr/>
        </p:nvSpPr>
        <p:spPr bwMode="auto">
          <a:xfrm rot="5400000">
            <a:off x="6320884" y="1572343"/>
            <a:ext cx="311259" cy="3567024"/>
          </a:xfrm>
          <a:prstGeom prst="can">
            <a:avLst/>
          </a:prstGeom>
          <a:solidFill>
            <a:schemeClr val="dk1">
              <a:tint val="65000"/>
              <a:alpha val="49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a:endParaRPr>
          </a:p>
        </p:txBody>
      </p:sp>
      <p:sp>
        <p:nvSpPr>
          <p:cNvPr id="44" name="Vertical Scroll 43"/>
          <p:cNvSpPr/>
          <p:nvPr/>
        </p:nvSpPr>
        <p:spPr bwMode="auto">
          <a:xfrm>
            <a:off x="8110622" y="2577708"/>
            <a:ext cx="373510" cy="298808"/>
          </a:xfrm>
          <a:prstGeom prst="verticalScroll">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a:endParaRPr>
          </a:p>
        </p:txBody>
      </p:sp>
    </p:spTree>
    <p:custDataLst>
      <p:tags r:id="rId1"/>
    </p:custDataLst>
    <p:extLst>
      <p:ext uri="{BB962C8B-B14F-4D97-AF65-F5344CB8AC3E}">
        <p14:creationId xmlns:p14="http://schemas.microsoft.com/office/powerpoint/2010/main" val="263919317"/>
      </p:ext>
    </p:extLst>
  </p:cSld>
  <p:clrMapOvr>
    <a:masterClrMapping/>
  </p:clrMapOvr>
  <mc:AlternateContent xmlns:mc="http://schemas.openxmlformats.org/markup-compatibility/2006" xmlns:p14="http://schemas.microsoft.com/office/powerpoint/2010/main">
    <mc:Choice Requires="p14">
      <p:transition p14:dur="0" advTm="62576"/>
    </mc:Choice>
    <mc:Fallback xmlns="">
      <p:transition advTm="625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Connector 106"/>
          <p:cNvCxnSpPr>
            <a:stCxn id="49" idx="2"/>
            <a:endCxn id="104" idx="0"/>
          </p:cNvCxnSpPr>
          <p:nvPr/>
        </p:nvCxnSpPr>
        <p:spPr>
          <a:xfrm>
            <a:off x="9323834" y="1217605"/>
            <a:ext cx="385064" cy="1541374"/>
          </a:xfrm>
          <a:prstGeom prst="line">
            <a:avLst/>
          </a:prstGeom>
          <a:noFill/>
          <a:ln w="9525" cap="flat" cmpd="sng" algn="ctr">
            <a:solidFill>
              <a:srgbClr val="4F81BD">
                <a:shade val="95000"/>
                <a:satMod val="105000"/>
              </a:srgbClr>
            </a:solidFill>
            <a:prstDash val="solid"/>
          </a:ln>
          <a:effectLst/>
        </p:spPr>
      </p:cxnSp>
      <p:sp>
        <p:nvSpPr>
          <p:cNvPr id="8" name="Title 7"/>
          <p:cNvSpPr>
            <a:spLocks noGrp="1"/>
          </p:cNvSpPr>
          <p:nvPr>
            <p:ph type="title"/>
          </p:nvPr>
        </p:nvSpPr>
        <p:spPr>
          <a:xfrm>
            <a:off x="325329" y="291338"/>
            <a:ext cx="11656983" cy="899537"/>
          </a:xfrm>
        </p:spPr>
        <p:txBody>
          <a:bodyPr/>
          <a:lstStyle/>
          <a:p>
            <a:r>
              <a:rPr lang="en-GB" dirty="0"/>
              <a:t>Modelling </a:t>
            </a:r>
            <a:br>
              <a:rPr lang="en-GB" dirty="0"/>
            </a:br>
            <a:r>
              <a:rPr lang="en-GB" dirty="0"/>
              <a:t>Cryptographic</a:t>
            </a:r>
            <a:br>
              <a:rPr lang="en-GB" dirty="0"/>
            </a:br>
            <a:r>
              <a:rPr lang="en-GB" dirty="0"/>
              <a:t>Security</a:t>
            </a:r>
          </a:p>
        </p:txBody>
      </p:sp>
      <p:sp>
        <p:nvSpPr>
          <p:cNvPr id="43" name="Text Placeholder 42"/>
          <p:cNvSpPr>
            <a:spLocks noGrp="1"/>
          </p:cNvSpPr>
          <p:nvPr>
            <p:ph type="body" sz="quarter" idx="10"/>
          </p:nvPr>
        </p:nvSpPr>
        <p:spPr>
          <a:xfrm>
            <a:off x="362050" y="2881165"/>
            <a:ext cx="4705345" cy="3742628"/>
          </a:xfrm>
        </p:spPr>
        <p:txBody>
          <a:bodyPr/>
          <a:lstStyle/>
          <a:p>
            <a:r>
              <a:rPr lang="en-GB" dirty="0"/>
              <a:t>Main crypto theorem:</a:t>
            </a:r>
            <a:br>
              <a:rPr lang="en-GB" dirty="0"/>
            </a:br>
            <a:r>
              <a:rPr lang="en-GB" sz="2745" dirty="0">
                <a:solidFill>
                  <a:schemeClr val="tx1">
                    <a:lumMod val="50000"/>
                  </a:schemeClr>
                </a:solidFill>
              </a:rPr>
              <a:t>concrete TLS &amp; ideal TLS</a:t>
            </a:r>
            <a:br>
              <a:rPr lang="en-GB" sz="2745" dirty="0">
                <a:solidFill>
                  <a:schemeClr val="tx1">
                    <a:lumMod val="50000"/>
                  </a:schemeClr>
                </a:solidFill>
              </a:rPr>
            </a:br>
            <a:r>
              <a:rPr lang="en-GB" sz="2745" dirty="0">
                <a:solidFill>
                  <a:schemeClr val="tx1">
                    <a:lumMod val="50000"/>
                  </a:schemeClr>
                </a:solidFill>
              </a:rPr>
              <a:t>are </a:t>
            </a:r>
            <a:r>
              <a:rPr lang="en-GB" sz="2745" dirty="0">
                <a:solidFill>
                  <a:schemeClr val="tx1">
                    <a:lumMod val="50000"/>
                  </a:schemeClr>
                </a:solidFill>
                <a:latin typeface="+mn-lt"/>
              </a:rPr>
              <a:t>computationally </a:t>
            </a:r>
            <a:br>
              <a:rPr lang="en-GB" sz="2745" dirty="0">
                <a:solidFill>
                  <a:schemeClr val="tx1">
                    <a:lumMod val="50000"/>
                  </a:schemeClr>
                </a:solidFill>
                <a:latin typeface="+mn-lt"/>
              </a:rPr>
            </a:br>
            <a:r>
              <a:rPr lang="en-GB" sz="2745" dirty="0">
                <a:solidFill>
                  <a:schemeClr val="tx1">
                    <a:lumMod val="50000"/>
                  </a:schemeClr>
                </a:solidFill>
                <a:latin typeface="+mn-lt"/>
              </a:rPr>
              <a:t>indistinguishable</a:t>
            </a:r>
            <a:endParaRPr lang="en-GB" dirty="0"/>
          </a:p>
          <a:p>
            <a:endParaRPr lang="en-GB" sz="1900" dirty="0"/>
          </a:p>
          <a:p>
            <a:r>
              <a:rPr lang="en-GB" dirty="0"/>
              <a:t>We then verify that ideal TLS is secure</a:t>
            </a:r>
            <a:br>
              <a:rPr lang="en-GB" dirty="0"/>
            </a:br>
            <a:endParaRPr lang="en-GB" sz="2745" dirty="0"/>
          </a:p>
        </p:txBody>
      </p:sp>
      <p:grpSp>
        <p:nvGrpSpPr>
          <p:cNvPr id="197" name="Group 196"/>
          <p:cNvGrpSpPr/>
          <p:nvPr/>
        </p:nvGrpSpPr>
        <p:grpSpPr>
          <a:xfrm>
            <a:off x="5184971" y="2777166"/>
            <a:ext cx="2138805" cy="1267707"/>
            <a:chOff x="5288940" y="2832357"/>
            <a:chExt cx="2181692" cy="1293127"/>
          </a:xfrm>
        </p:grpSpPr>
        <p:sp>
          <p:nvSpPr>
            <p:cNvPr id="47" name="Rectangle 46"/>
            <p:cNvSpPr/>
            <p:nvPr/>
          </p:nvSpPr>
          <p:spPr>
            <a:xfrm>
              <a:off x="5357515" y="2832357"/>
              <a:ext cx="2022922" cy="1163894"/>
            </a:xfrm>
            <a:prstGeom prst="rect">
              <a:avLst/>
            </a:prstGeom>
            <a:solidFill>
              <a:srgbClr val="9BBB59">
                <a:lumMod val="60000"/>
                <a:lumOff val="40000"/>
              </a:srgbClr>
            </a:solidFill>
            <a:ln w="25400" cap="flat" cmpd="sng" algn="ctr">
              <a:solidFill>
                <a:srgbClr val="4F81BD">
                  <a:shade val="50000"/>
                </a:srgbClr>
              </a:solidFill>
              <a:prstDash val="solid"/>
            </a:ln>
            <a:effectLst/>
          </p:spPr>
          <p:txBody>
            <a:bodyPr rtlCol="0" anchor="ctr"/>
            <a:lstStyle/>
            <a:p>
              <a:pPr algn="ctr" defTabSz="914225" fontAlgn="base">
                <a:spcBef>
                  <a:spcPct val="0"/>
                </a:spcBef>
                <a:spcAft>
                  <a:spcPct val="0"/>
                </a:spcAft>
                <a:defRPr/>
              </a:pPr>
              <a:r>
                <a:rPr lang="en-GB" sz="2000" b="1" kern="0" dirty="0">
                  <a:solidFill>
                    <a:prstClr val="black"/>
                  </a:solidFill>
                  <a:latin typeface="Segoe UI Light" panose="020B0502040204020203" pitchFamily="34" charset="0"/>
                  <a:cs typeface="Segoe UI Light" panose="020B0502040204020203" pitchFamily="34" charset="0"/>
                </a:rPr>
                <a:t>TLS implementation</a:t>
              </a:r>
              <a:br>
                <a:rPr lang="en-GB" sz="2000" kern="0" dirty="0">
                  <a:solidFill>
                    <a:prstClr val="black"/>
                  </a:solidFill>
                  <a:latin typeface="Segoe UI Light" panose="020B0502040204020203" pitchFamily="34" charset="0"/>
                  <a:cs typeface="Segoe UI Light" panose="020B0502040204020203" pitchFamily="34" charset="0"/>
                </a:rPr>
              </a:br>
              <a:endParaRPr lang="en-GB" sz="2000" kern="0" dirty="0">
                <a:solidFill>
                  <a:prstClr val="black"/>
                </a:solidFill>
                <a:latin typeface="Segoe UI Light" panose="020B0502040204020203" pitchFamily="34" charset="0"/>
                <a:cs typeface="Segoe UI Light" panose="020B0502040204020203" pitchFamily="34" charset="0"/>
              </a:endParaRPr>
            </a:p>
          </p:txBody>
        </p:sp>
        <p:sp>
          <p:nvSpPr>
            <p:cNvPr id="48" name="Rounded Rectangular Callout 47"/>
            <p:cNvSpPr/>
            <p:nvPr/>
          </p:nvSpPr>
          <p:spPr>
            <a:xfrm>
              <a:off x="5288940" y="3889577"/>
              <a:ext cx="2181692" cy="235907"/>
            </a:xfrm>
            <a:prstGeom prst="wedgeRoundRectCallout">
              <a:avLst>
                <a:gd name="adj1" fmla="val 12421"/>
                <a:gd name="adj2" fmla="val -49777"/>
                <a:gd name="adj3" fmla="val 16667"/>
              </a:avLst>
            </a:prstGeom>
            <a:solidFill>
              <a:srgbClr val="4F81BD"/>
            </a:solidFill>
            <a:ln w="25400" cap="flat" cmpd="sng" algn="ctr">
              <a:solidFill>
                <a:srgbClr val="4F81BD">
                  <a:shade val="50000"/>
                </a:srgbClr>
              </a:solidFill>
              <a:prstDash val="solid"/>
            </a:ln>
            <a:effectLst/>
          </p:spPr>
          <p:txBody>
            <a:bodyPr rtlCol="0" anchor="ctr"/>
            <a:lstStyle/>
            <a:p>
              <a:pPr algn="ctr" defTabSz="914225" fontAlgn="base">
                <a:spcBef>
                  <a:spcPct val="0"/>
                </a:spcBef>
                <a:spcAft>
                  <a:spcPct val="0"/>
                </a:spcAft>
                <a:defRPr/>
              </a:pPr>
              <a:r>
                <a:rPr lang="en-GB" b="1" kern="0" dirty="0" err="1">
                  <a:solidFill>
                    <a:prstClr val="white"/>
                  </a:solidFill>
                  <a:latin typeface="Segoe UI Light" panose="020B0502040204020203" pitchFamily="34" charset="0"/>
                  <a:cs typeface="Segoe UI Light" panose="020B0502040204020203" pitchFamily="34" charset="0"/>
                </a:rPr>
                <a:t>miTLS</a:t>
              </a:r>
              <a:r>
                <a:rPr lang="en-GB" b="1" kern="0" dirty="0">
                  <a:solidFill>
                    <a:prstClr val="white"/>
                  </a:solidFill>
                  <a:latin typeface="Segoe UI Light" panose="020B0502040204020203" pitchFamily="34" charset="0"/>
                  <a:cs typeface="Segoe UI Light" panose="020B0502040204020203" pitchFamily="34" charset="0"/>
                </a:rPr>
                <a:t> typed API</a:t>
              </a:r>
            </a:p>
          </p:txBody>
        </p:sp>
      </p:grpSp>
      <p:sp>
        <p:nvSpPr>
          <p:cNvPr id="49" name="Rectangle 48"/>
          <p:cNvSpPr/>
          <p:nvPr/>
        </p:nvSpPr>
        <p:spPr>
          <a:xfrm>
            <a:off x="8409043" y="380899"/>
            <a:ext cx="1829581" cy="836706"/>
          </a:xfrm>
          <a:prstGeom prst="rect">
            <a:avLst/>
          </a:prstGeom>
          <a:solidFill>
            <a:srgbClr val="FFFFCC"/>
          </a:solidFill>
          <a:ln w="25400" cap="flat" cmpd="sng" algn="ctr">
            <a:solidFill>
              <a:srgbClr val="4F81BD">
                <a:shade val="50000"/>
              </a:srgbClr>
            </a:solidFill>
            <a:prstDash val="solid"/>
          </a:ln>
          <a:effectLst/>
        </p:spPr>
        <p:txBody>
          <a:bodyPr rtlCol="0" anchor="ctr"/>
          <a:lstStyle/>
          <a:p>
            <a:pPr algn="ctr" defTabSz="914225" fontAlgn="base">
              <a:spcBef>
                <a:spcPct val="0"/>
              </a:spcBef>
              <a:spcAft>
                <a:spcPct val="0"/>
              </a:spcAft>
              <a:defRPr/>
            </a:pPr>
            <a:r>
              <a:rPr lang="en-GB" sz="2000" b="1" kern="0" dirty="0">
                <a:solidFill>
                  <a:prstClr val="black"/>
                </a:solidFill>
                <a:latin typeface="Segoe UI Light" panose="020B0502040204020203" pitchFamily="34" charset="0"/>
                <a:cs typeface="Segoe UI Light" panose="020B0502040204020203" pitchFamily="34" charset="0"/>
              </a:rPr>
              <a:t>Bytes, Network</a:t>
            </a:r>
            <a:br>
              <a:rPr lang="en-GB" sz="2000" b="1" kern="0" dirty="0">
                <a:solidFill>
                  <a:prstClr val="black"/>
                </a:solidFill>
                <a:latin typeface="Segoe UI Light" panose="020B0502040204020203" pitchFamily="34" charset="0"/>
                <a:cs typeface="Segoe UI Light" panose="020B0502040204020203" pitchFamily="34" charset="0"/>
              </a:rPr>
            </a:br>
            <a:r>
              <a:rPr lang="en-GB" sz="2000" kern="0" dirty="0" err="1">
                <a:solidFill>
                  <a:prstClr val="black"/>
                </a:solidFill>
                <a:latin typeface="Segoe UI Light" panose="020B0502040204020203" pitchFamily="34" charset="0"/>
                <a:cs typeface="Segoe UI Light" panose="020B0502040204020203" pitchFamily="34" charset="0"/>
              </a:rPr>
              <a:t>lib.fs</a:t>
            </a:r>
            <a:endParaRPr lang="en-GB" sz="2000" kern="0" dirty="0">
              <a:solidFill>
                <a:prstClr val="black"/>
              </a:solidFill>
              <a:latin typeface="Segoe UI Light" panose="020B0502040204020203" pitchFamily="34" charset="0"/>
              <a:cs typeface="Segoe UI Light" panose="020B0502040204020203" pitchFamily="34" charset="0"/>
            </a:endParaRPr>
          </a:p>
        </p:txBody>
      </p:sp>
      <p:cxnSp>
        <p:nvCxnSpPr>
          <p:cNvPr id="50" name="Straight Connector 49"/>
          <p:cNvCxnSpPr>
            <a:stCxn id="49" idx="2"/>
            <a:endCxn id="47" idx="0"/>
          </p:cNvCxnSpPr>
          <p:nvPr/>
        </p:nvCxnSpPr>
        <p:spPr>
          <a:xfrm flipH="1">
            <a:off x="6243776" y="1217605"/>
            <a:ext cx="3080057" cy="1559561"/>
          </a:xfrm>
          <a:prstGeom prst="line">
            <a:avLst/>
          </a:prstGeom>
          <a:noFill/>
          <a:ln w="9525" cap="flat" cmpd="sng" algn="ctr">
            <a:solidFill>
              <a:srgbClr val="4F81BD">
                <a:shade val="95000"/>
                <a:satMod val="105000"/>
              </a:srgbClr>
            </a:solidFill>
            <a:prstDash val="solid"/>
          </a:ln>
          <a:effectLst/>
        </p:spPr>
      </p:cxnSp>
      <p:sp>
        <p:nvSpPr>
          <p:cNvPr id="52" name="Rectangle 51"/>
          <p:cNvSpPr/>
          <p:nvPr/>
        </p:nvSpPr>
        <p:spPr>
          <a:xfrm>
            <a:off x="5270800" y="1125752"/>
            <a:ext cx="2802057" cy="833355"/>
          </a:xfrm>
          <a:prstGeom prst="rect">
            <a:avLst/>
          </a:prstGeom>
          <a:solidFill>
            <a:srgbClr val="9BBB59">
              <a:lumMod val="60000"/>
              <a:lumOff val="40000"/>
            </a:srgbClr>
          </a:solidFill>
          <a:ln w="25400" cap="flat" cmpd="sng" algn="ctr">
            <a:solidFill>
              <a:srgbClr val="4F81BD">
                <a:shade val="50000"/>
              </a:srgbClr>
            </a:solidFill>
            <a:prstDash val="solid"/>
          </a:ln>
          <a:effectLst/>
        </p:spPr>
        <p:txBody>
          <a:bodyPr rtlCol="0" anchor="ctr"/>
          <a:lstStyle/>
          <a:p>
            <a:pPr algn="ctr" defTabSz="914225" fontAlgn="base">
              <a:spcBef>
                <a:spcPct val="0"/>
              </a:spcBef>
              <a:spcAft>
                <a:spcPct val="0"/>
              </a:spcAft>
              <a:defRPr/>
            </a:pPr>
            <a:r>
              <a:rPr lang="en-GB" sz="2000" b="1" kern="0" dirty="0">
                <a:solidFill>
                  <a:prstClr val="black"/>
                </a:solidFill>
                <a:latin typeface="Segoe UI Light" panose="020B0502040204020203" pitchFamily="34" charset="0"/>
                <a:cs typeface="Segoe UI Light" panose="020B0502040204020203" pitchFamily="34" charset="0"/>
              </a:rPr>
              <a:t>Cryptographic Provider</a:t>
            </a:r>
            <a:endParaRPr lang="en-GB" sz="2000" kern="0" dirty="0">
              <a:solidFill>
                <a:prstClr val="black"/>
              </a:solidFill>
              <a:latin typeface="Segoe UI Light" panose="020B0502040204020203" pitchFamily="34" charset="0"/>
              <a:cs typeface="Segoe UI Light" panose="020B0502040204020203" pitchFamily="34" charset="0"/>
            </a:endParaRPr>
          </a:p>
        </p:txBody>
      </p:sp>
      <p:cxnSp>
        <p:nvCxnSpPr>
          <p:cNvPr id="53" name="Straight Connector 52"/>
          <p:cNvCxnSpPr/>
          <p:nvPr/>
        </p:nvCxnSpPr>
        <p:spPr>
          <a:xfrm flipH="1">
            <a:off x="5270800" y="2183312"/>
            <a:ext cx="2802057" cy="0"/>
          </a:xfrm>
          <a:prstGeom prst="line">
            <a:avLst/>
          </a:prstGeom>
          <a:noFill/>
          <a:ln w="38100" cap="flat" cmpd="sng" algn="ctr">
            <a:solidFill>
              <a:srgbClr val="4F81BD">
                <a:shade val="95000"/>
                <a:satMod val="105000"/>
              </a:srgbClr>
            </a:solidFill>
            <a:prstDash val="solid"/>
          </a:ln>
          <a:effectLst/>
        </p:spPr>
      </p:cxnSp>
      <p:sp>
        <p:nvSpPr>
          <p:cNvPr id="54" name="Rounded Rectangular Callout 53"/>
          <p:cNvSpPr/>
          <p:nvPr/>
        </p:nvSpPr>
        <p:spPr>
          <a:xfrm>
            <a:off x="5208055" y="1918819"/>
            <a:ext cx="2950153" cy="268806"/>
          </a:xfrm>
          <a:prstGeom prst="wedgeRoundRectCallout">
            <a:avLst>
              <a:gd name="adj1" fmla="val 12421"/>
              <a:gd name="adj2" fmla="val -49777"/>
              <a:gd name="adj3" fmla="val 16667"/>
            </a:avLst>
          </a:prstGeom>
          <a:solidFill>
            <a:srgbClr val="4F81BD"/>
          </a:solidFill>
          <a:ln w="25400" cap="flat" cmpd="sng" algn="ctr">
            <a:solidFill>
              <a:srgbClr val="4F81BD">
                <a:shade val="50000"/>
              </a:srgbClr>
            </a:solidFill>
            <a:prstDash val="solid"/>
          </a:ln>
          <a:effectLst/>
        </p:spPr>
        <p:txBody>
          <a:bodyPr rtlCol="0" anchor="ctr"/>
          <a:lstStyle/>
          <a:p>
            <a:pPr algn="ctr" defTabSz="914225" fontAlgn="base">
              <a:spcBef>
                <a:spcPct val="0"/>
              </a:spcBef>
              <a:spcAft>
                <a:spcPct val="0"/>
              </a:spcAft>
              <a:defRPr/>
            </a:pPr>
            <a:r>
              <a:rPr lang="en-GB" b="1" kern="0" dirty="0">
                <a:solidFill>
                  <a:prstClr val="white"/>
                </a:solidFill>
                <a:latin typeface="Segoe UI Light" panose="020B0502040204020203" pitchFamily="34" charset="0"/>
                <a:cs typeface="Segoe UI Light" panose="020B0502040204020203" pitchFamily="34" charset="0"/>
              </a:rPr>
              <a:t>cryptographic assumptions</a:t>
            </a:r>
          </a:p>
        </p:txBody>
      </p:sp>
      <p:cxnSp>
        <p:nvCxnSpPr>
          <p:cNvPr id="56" name="Straight Connector 55"/>
          <p:cNvCxnSpPr>
            <a:stCxn id="47" idx="0"/>
            <a:endCxn id="54" idx="2"/>
          </p:cNvCxnSpPr>
          <p:nvPr/>
        </p:nvCxnSpPr>
        <p:spPr>
          <a:xfrm flipV="1">
            <a:off x="6243776" y="2187625"/>
            <a:ext cx="439356" cy="589540"/>
          </a:xfrm>
          <a:prstGeom prst="line">
            <a:avLst/>
          </a:prstGeom>
          <a:noFill/>
          <a:ln w="9525" cap="flat" cmpd="sng" algn="ctr">
            <a:solidFill>
              <a:srgbClr val="4F81BD">
                <a:shade val="95000"/>
                <a:satMod val="105000"/>
              </a:srgbClr>
            </a:solidFill>
            <a:prstDash val="solid"/>
          </a:ln>
          <a:effectLst/>
        </p:spPr>
      </p:cxnSp>
      <p:sp>
        <p:nvSpPr>
          <p:cNvPr id="60" name="Rectangle 59"/>
          <p:cNvSpPr/>
          <p:nvPr/>
        </p:nvSpPr>
        <p:spPr>
          <a:xfrm>
            <a:off x="7107942" y="4904858"/>
            <a:ext cx="2088480" cy="917526"/>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algn="ctr" defTabSz="914225" fontAlgn="base">
              <a:spcBef>
                <a:spcPct val="0"/>
              </a:spcBef>
              <a:spcAft>
                <a:spcPct val="0"/>
              </a:spcAft>
              <a:defRPr/>
            </a:pPr>
            <a:endParaRPr lang="en-GB" sz="2000" b="1" i="1" kern="0" dirty="0">
              <a:solidFill>
                <a:prstClr val="black"/>
              </a:solidFill>
              <a:latin typeface="Calibri"/>
            </a:endParaRPr>
          </a:p>
        </p:txBody>
      </p:sp>
      <p:sp>
        <p:nvSpPr>
          <p:cNvPr id="61" name="Rectangle 60"/>
          <p:cNvSpPr/>
          <p:nvPr/>
        </p:nvSpPr>
        <p:spPr>
          <a:xfrm>
            <a:off x="6955564" y="4752479"/>
            <a:ext cx="2088480" cy="917526"/>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algn="ctr" defTabSz="914225" fontAlgn="base">
              <a:spcBef>
                <a:spcPct val="0"/>
              </a:spcBef>
              <a:spcAft>
                <a:spcPct val="0"/>
              </a:spcAft>
              <a:defRPr/>
            </a:pPr>
            <a:endParaRPr lang="en-GB" sz="2000" b="1" i="1" kern="0" dirty="0">
              <a:solidFill>
                <a:prstClr val="black"/>
              </a:solidFill>
              <a:latin typeface="Calibri"/>
            </a:endParaRPr>
          </a:p>
        </p:txBody>
      </p:sp>
      <p:sp>
        <p:nvSpPr>
          <p:cNvPr id="62" name="Rectangle 61"/>
          <p:cNvSpPr/>
          <p:nvPr/>
        </p:nvSpPr>
        <p:spPr>
          <a:xfrm>
            <a:off x="6803185" y="4600101"/>
            <a:ext cx="2088480" cy="917526"/>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algn="ctr" defTabSz="914225" fontAlgn="base">
              <a:spcBef>
                <a:spcPct val="0"/>
              </a:spcBef>
              <a:spcAft>
                <a:spcPct val="0"/>
              </a:spcAft>
              <a:defRPr/>
            </a:pPr>
            <a:r>
              <a:rPr lang="en-GB" sz="2000" kern="0" dirty="0">
                <a:solidFill>
                  <a:prstClr val="black"/>
                </a:solidFill>
                <a:latin typeface="Segoe UI"/>
              </a:rPr>
              <a:t>any program</a:t>
            </a:r>
            <a:br>
              <a:rPr lang="en-GB" sz="2000" kern="0" dirty="0">
                <a:solidFill>
                  <a:prstClr val="black"/>
                </a:solidFill>
                <a:latin typeface="Segoe UI"/>
              </a:rPr>
            </a:br>
            <a:r>
              <a:rPr lang="en-GB" sz="2000" kern="0" dirty="0">
                <a:solidFill>
                  <a:prstClr val="black"/>
                </a:solidFill>
                <a:latin typeface="Segoe UI"/>
              </a:rPr>
              <a:t>representing the adversary</a:t>
            </a:r>
          </a:p>
        </p:txBody>
      </p:sp>
      <p:sp>
        <p:nvSpPr>
          <p:cNvPr id="104" name="Rectangle 103"/>
          <p:cNvSpPr/>
          <p:nvPr/>
        </p:nvSpPr>
        <p:spPr>
          <a:xfrm>
            <a:off x="8717319" y="2758979"/>
            <a:ext cx="1983156" cy="1141014"/>
          </a:xfrm>
          <a:prstGeom prst="rect">
            <a:avLst/>
          </a:prstGeom>
          <a:solidFill>
            <a:srgbClr val="00FF00"/>
          </a:solidFill>
          <a:ln w="25400" cap="flat" cmpd="sng" algn="ctr">
            <a:solidFill>
              <a:srgbClr val="4F81BD">
                <a:shade val="50000"/>
              </a:srgbClr>
            </a:solidFill>
            <a:prstDash val="solid"/>
          </a:ln>
          <a:effectLst/>
        </p:spPr>
        <p:txBody>
          <a:bodyPr rtlCol="0" anchor="ctr"/>
          <a:lstStyle/>
          <a:p>
            <a:pPr algn="ctr" defTabSz="914225" fontAlgn="base">
              <a:spcBef>
                <a:spcPct val="0"/>
              </a:spcBef>
              <a:spcAft>
                <a:spcPct val="0"/>
              </a:spcAft>
              <a:defRPr/>
            </a:pPr>
            <a:r>
              <a:rPr lang="en-GB" sz="2000" b="1" kern="0" dirty="0">
                <a:solidFill>
                  <a:prstClr val="black"/>
                </a:solidFill>
                <a:latin typeface="Segoe UI Light" panose="020B0502040204020203" pitchFamily="34" charset="0"/>
                <a:cs typeface="Segoe UI Light" panose="020B0502040204020203" pitchFamily="34" charset="0"/>
              </a:rPr>
              <a:t>TLS ideal  implementation</a:t>
            </a:r>
            <a:br>
              <a:rPr lang="en-GB" sz="2000" kern="0" dirty="0">
                <a:solidFill>
                  <a:prstClr val="black"/>
                </a:solidFill>
                <a:latin typeface="Segoe UI Light" panose="020B0502040204020203" pitchFamily="34" charset="0"/>
                <a:cs typeface="Segoe UI Light" panose="020B0502040204020203" pitchFamily="34" charset="0"/>
              </a:rPr>
            </a:br>
            <a:endParaRPr lang="en-GB" sz="2000" kern="0" dirty="0">
              <a:solidFill>
                <a:prstClr val="black"/>
              </a:solidFill>
              <a:latin typeface="Segoe UI Light" panose="020B0502040204020203" pitchFamily="34" charset="0"/>
              <a:cs typeface="Segoe UI Light" panose="020B0502040204020203" pitchFamily="34" charset="0"/>
            </a:endParaRPr>
          </a:p>
        </p:txBody>
      </p:sp>
      <p:sp>
        <p:nvSpPr>
          <p:cNvPr id="105" name="Rounded Rectangular Callout 104"/>
          <p:cNvSpPr/>
          <p:nvPr/>
        </p:nvSpPr>
        <p:spPr>
          <a:xfrm>
            <a:off x="8650092" y="3795417"/>
            <a:ext cx="2138805" cy="231270"/>
          </a:xfrm>
          <a:prstGeom prst="wedgeRoundRectCallout">
            <a:avLst>
              <a:gd name="adj1" fmla="val 12421"/>
              <a:gd name="adj2" fmla="val -49777"/>
              <a:gd name="adj3" fmla="val 16667"/>
            </a:avLst>
          </a:prstGeom>
          <a:solidFill>
            <a:srgbClr val="4F81BD"/>
          </a:solidFill>
          <a:ln w="25400" cap="flat" cmpd="sng" algn="ctr">
            <a:solidFill>
              <a:srgbClr val="4F81BD">
                <a:shade val="50000"/>
              </a:srgbClr>
            </a:solidFill>
            <a:prstDash val="solid"/>
          </a:ln>
          <a:effectLst/>
        </p:spPr>
        <p:txBody>
          <a:bodyPr rtlCol="0" anchor="ctr"/>
          <a:lstStyle/>
          <a:p>
            <a:pPr algn="ctr" defTabSz="914225" fontAlgn="base">
              <a:spcBef>
                <a:spcPct val="0"/>
              </a:spcBef>
              <a:spcAft>
                <a:spcPct val="0"/>
              </a:spcAft>
              <a:defRPr/>
            </a:pPr>
            <a:r>
              <a:rPr lang="en-GB" b="1" kern="0" dirty="0" err="1">
                <a:solidFill>
                  <a:prstClr val="white"/>
                </a:solidFill>
                <a:latin typeface="Segoe UI Light" panose="020B0502040204020203" pitchFamily="34" charset="0"/>
                <a:cs typeface="Segoe UI Light" panose="020B0502040204020203" pitchFamily="34" charset="0"/>
              </a:rPr>
              <a:t>miTLS</a:t>
            </a:r>
            <a:r>
              <a:rPr lang="en-GB" b="1" kern="0" dirty="0">
                <a:solidFill>
                  <a:prstClr val="white"/>
                </a:solidFill>
                <a:latin typeface="Segoe UI Light" panose="020B0502040204020203" pitchFamily="34" charset="0"/>
                <a:cs typeface="Segoe UI Light" panose="020B0502040204020203" pitchFamily="34" charset="0"/>
              </a:rPr>
              <a:t> typed API</a:t>
            </a:r>
          </a:p>
        </p:txBody>
      </p:sp>
      <p:cxnSp>
        <p:nvCxnSpPr>
          <p:cNvPr id="106" name="Straight Connector 105"/>
          <p:cNvCxnSpPr>
            <a:stCxn id="104" idx="0"/>
            <a:endCxn id="54" idx="2"/>
          </p:cNvCxnSpPr>
          <p:nvPr/>
        </p:nvCxnSpPr>
        <p:spPr>
          <a:xfrm flipH="1" flipV="1">
            <a:off x="6683132" y="2187626"/>
            <a:ext cx="3025765" cy="571354"/>
          </a:xfrm>
          <a:prstGeom prst="line">
            <a:avLst/>
          </a:prstGeom>
          <a:noFill/>
          <a:ln w="9525" cap="flat" cmpd="sng" algn="ctr">
            <a:solidFill>
              <a:srgbClr val="4F81BD">
                <a:shade val="95000"/>
                <a:satMod val="105000"/>
              </a:srgbClr>
            </a:solidFill>
            <a:prstDash val="solid"/>
          </a:ln>
          <a:effectLst/>
        </p:spPr>
      </p:cxnSp>
      <p:cxnSp>
        <p:nvCxnSpPr>
          <p:cNvPr id="108" name="Straight Connector 107"/>
          <p:cNvCxnSpPr>
            <a:stCxn id="48" idx="2"/>
            <a:endCxn id="62" idx="0"/>
          </p:cNvCxnSpPr>
          <p:nvPr/>
        </p:nvCxnSpPr>
        <p:spPr>
          <a:xfrm>
            <a:off x="6254373" y="4044872"/>
            <a:ext cx="1593052" cy="555229"/>
          </a:xfrm>
          <a:prstGeom prst="line">
            <a:avLst/>
          </a:prstGeom>
          <a:noFill/>
          <a:ln w="9525" cap="flat" cmpd="sng" algn="ctr">
            <a:solidFill>
              <a:srgbClr val="4F81BD">
                <a:shade val="95000"/>
                <a:satMod val="105000"/>
              </a:srgbClr>
            </a:solidFill>
            <a:prstDash val="solid"/>
          </a:ln>
          <a:effectLst/>
        </p:spPr>
      </p:cxnSp>
      <p:cxnSp>
        <p:nvCxnSpPr>
          <p:cNvPr id="111" name="Straight Connector 110"/>
          <p:cNvCxnSpPr>
            <a:stCxn id="105" idx="2"/>
            <a:endCxn id="62" idx="0"/>
          </p:cNvCxnSpPr>
          <p:nvPr/>
        </p:nvCxnSpPr>
        <p:spPr>
          <a:xfrm flipH="1">
            <a:off x="7847425" y="4026687"/>
            <a:ext cx="1872069" cy="573415"/>
          </a:xfrm>
          <a:prstGeom prst="line">
            <a:avLst/>
          </a:prstGeom>
          <a:noFill/>
          <a:ln w="9525" cap="flat" cmpd="sng" algn="ctr">
            <a:solidFill>
              <a:srgbClr val="4F81BD">
                <a:shade val="95000"/>
                <a:satMod val="105000"/>
              </a:srgbClr>
            </a:solidFill>
            <a:prstDash val="solid"/>
          </a:ln>
          <a:effectLst/>
        </p:spPr>
      </p:cxnSp>
      <p:pic>
        <p:nvPicPr>
          <p:cNvPr id="94" name="Picture 2" descr="C:\Users\fournet\AppData\Local\Microsoft\Windows\Temporary Internet Files\Content.IE5\S7J3N6Q2\MC90044213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4248" y="3538266"/>
            <a:ext cx="614075" cy="62669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fournet\AppData\Local\Microsoft\Windows\Temporary Internet Files\Content.IE5\S7J3N6Q2\MC90044213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2157" y="831694"/>
            <a:ext cx="614075" cy="626693"/>
          </a:xfrm>
          <a:prstGeom prst="rect">
            <a:avLst/>
          </a:prstGeom>
          <a:noFill/>
          <a:extLst>
            <a:ext uri="{909E8E84-426E-40DD-AFC4-6F175D3DCCD1}">
              <a14:hiddenFill xmlns:a14="http://schemas.microsoft.com/office/drawing/2010/main">
                <a:solidFill>
                  <a:srgbClr val="FFFFFF"/>
                </a:solidFill>
              </a14:hiddenFill>
            </a:ext>
          </a:extLst>
        </p:spPr>
      </p:pic>
      <p:sp>
        <p:nvSpPr>
          <p:cNvPr id="160" name="Rectangle 159"/>
          <p:cNvSpPr/>
          <p:nvPr/>
        </p:nvSpPr>
        <p:spPr>
          <a:xfrm>
            <a:off x="5184971" y="6096995"/>
            <a:ext cx="2172116" cy="633625"/>
          </a:xfrm>
          <a:prstGeom prst="rect">
            <a:avLst/>
          </a:prstGeom>
        </p:spPr>
        <p:txBody>
          <a:bodyPr wrap="none">
            <a:spAutoFit/>
          </a:bodyPr>
          <a:lstStyle/>
          <a:p>
            <a:pPr algn="ctr" defTabSz="914367"/>
            <a:r>
              <a:rPr lang="en-GB" sz="1765" b="1" kern="0" dirty="0">
                <a:solidFill>
                  <a:prstClr val="black"/>
                </a:solidFill>
                <a:latin typeface="Segoe UI Light" panose="020B0502040204020203" pitchFamily="34" charset="0"/>
                <a:cs typeface="Segoe UI Light" panose="020B0502040204020203" pitchFamily="34" charset="0"/>
              </a:rPr>
              <a:t>Safe, except for a </a:t>
            </a:r>
            <a:br>
              <a:rPr lang="en-GB" sz="1765" b="1" kern="0" dirty="0">
                <a:solidFill>
                  <a:prstClr val="black"/>
                </a:solidFill>
                <a:latin typeface="Segoe UI Light" panose="020B0502040204020203" pitchFamily="34" charset="0"/>
                <a:cs typeface="Segoe UI Light" panose="020B0502040204020203" pitchFamily="34" charset="0"/>
              </a:rPr>
            </a:br>
            <a:r>
              <a:rPr lang="en-GB" sz="1765" b="1" kern="0" dirty="0">
                <a:solidFill>
                  <a:prstClr val="black"/>
                </a:solidFill>
                <a:latin typeface="Segoe UI Light" panose="020B0502040204020203" pitchFamily="34" charset="0"/>
                <a:cs typeface="Segoe UI Light" panose="020B0502040204020203" pitchFamily="34" charset="0"/>
              </a:rPr>
              <a:t>negligible probability</a:t>
            </a:r>
            <a:endParaRPr lang="en-GB" sz="1765" dirty="0">
              <a:solidFill>
                <a:srgbClr val="525051"/>
              </a:solidFill>
              <a:latin typeface="Segoe UI"/>
            </a:endParaRPr>
          </a:p>
        </p:txBody>
      </p:sp>
      <p:sp>
        <p:nvSpPr>
          <p:cNvPr id="161" name="Rectangle 160"/>
          <p:cNvSpPr/>
          <p:nvPr/>
        </p:nvSpPr>
        <p:spPr>
          <a:xfrm>
            <a:off x="8770628" y="6106855"/>
            <a:ext cx="1901820" cy="633625"/>
          </a:xfrm>
          <a:prstGeom prst="rect">
            <a:avLst/>
          </a:prstGeom>
        </p:spPr>
        <p:txBody>
          <a:bodyPr wrap="none">
            <a:spAutoFit/>
          </a:bodyPr>
          <a:lstStyle/>
          <a:p>
            <a:pPr algn="ctr" defTabSz="914367"/>
            <a:r>
              <a:rPr lang="en-GB" sz="1765" b="1" kern="0" dirty="0">
                <a:solidFill>
                  <a:prstClr val="black"/>
                </a:solidFill>
                <a:latin typeface="Segoe UI Light" panose="020B0502040204020203" pitchFamily="34" charset="0"/>
                <a:cs typeface="Segoe UI Light" panose="020B0502040204020203" pitchFamily="34" charset="0"/>
              </a:rPr>
              <a:t>Safe by typing</a:t>
            </a:r>
            <a:br>
              <a:rPr lang="en-GB" sz="1765" b="1" kern="0" dirty="0">
                <a:solidFill>
                  <a:prstClr val="black"/>
                </a:solidFill>
                <a:latin typeface="Segoe UI Light" panose="020B0502040204020203" pitchFamily="34" charset="0"/>
                <a:cs typeface="Segoe UI Light" panose="020B0502040204020203" pitchFamily="34" charset="0"/>
              </a:rPr>
            </a:br>
            <a:r>
              <a:rPr lang="en-GB" sz="1765" b="1" kern="0" dirty="0">
                <a:solidFill>
                  <a:prstClr val="black"/>
                </a:solidFill>
                <a:latin typeface="Segoe UI Light" panose="020B0502040204020203" pitchFamily="34" charset="0"/>
                <a:cs typeface="Segoe UI Light" panose="020B0502040204020203" pitchFamily="34" charset="0"/>
              </a:rPr>
              <a:t>(info-theoretically)</a:t>
            </a:r>
            <a:endParaRPr lang="en-GB" sz="1765" dirty="0">
              <a:solidFill>
                <a:srgbClr val="525051"/>
              </a:solidFill>
              <a:latin typeface="Segoe UI"/>
            </a:endParaRPr>
          </a:p>
        </p:txBody>
      </p:sp>
      <p:pic>
        <p:nvPicPr>
          <p:cNvPr id="162" name="Picture 161"/>
          <p:cNvPicPr>
            <a:picLocks noChangeAspect="1"/>
          </p:cNvPicPr>
          <p:nvPr/>
        </p:nvPicPr>
        <p:blipFill>
          <a:blip r:embed="rId5"/>
          <a:stretch>
            <a:fillRect/>
          </a:stretch>
        </p:blipFill>
        <p:spPr>
          <a:xfrm>
            <a:off x="6854189" y="5611985"/>
            <a:ext cx="2432790" cy="2092540"/>
          </a:xfrm>
          <a:prstGeom prst="rect">
            <a:avLst/>
          </a:prstGeom>
        </p:spPr>
      </p:pic>
      <p:pic>
        <p:nvPicPr>
          <p:cNvPr id="163" name="Picture 162"/>
          <p:cNvPicPr>
            <a:picLocks noChangeAspect="1"/>
          </p:cNvPicPr>
          <p:nvPr/>
        </p:nvPicPr>
        <p:blipFill>
          <a:blip r:embed="rId5"/>
          <a:stretch>
            <a:fillRect/>
          </a:stretch>
        </p:blipFill>
        <p:spPr>
          <a:xfrm>
            <a:off x="6851740" y="2682729"/>
            <a:ext cx="2432790" cy="2092540"/>
          </a:xfrm>
          <a:prstGeom prst="rect">
            <a:avLst/>
          </a:prstGeom>
        </p:spPr>
      </p:pic>
    </p:spTree>
    <p:custDataLst>
      <p:tags r:id="rId1"/>
    </p:custDataLst>
    <p:extLst>
      <p:ext uri="{BB962C8B-B14F-4D97-AF65-F5344CB8AC3E}">
        <p14:creationId xmlns:p14="http://schemas.microsoft.com/office/powerpoint/2010/main" val="1142461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60" grpId="0"/>
      <p:bldP spid="1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Modelling Secure Data Streams</a:t>
            </a:r>
          </a:p>
        </p:txBody>
      </p:sp>
      <p:sp>
        <p:nvSpPr>
          <p:cNvPr id="3" name="Content Placeholder 2"/>
          <p:cNvSpPr>
            <a:spLocks noGrp="1"/>
          </p:cNvSpPr>
          <p:nvPr>
            <p:ph sz="quarter" idx="10"/>
          </p:nvPr>
        </p:nvSpPr>
        <p:spPr>
          <a:xfrm>
            <a:off x="269239" y="1190735"/>
            <a:ext cx="11653523" cy="738664"/>
          </a:xfrm>
        </p:spPr>
        <p:txBody>
          <a:bodyPr/>
          <a:lstStyle/>
          <a:p>
            <a:pPr marL="0" indent="0">
              <a:buNone/>
            </a:pPr>
            <a:r>
              <a:rPr lang="en-GB" sz="4000" dirty="0">
                <a:gradFill>
                  <a:gsLst>
                    <a:gs pos="1250">
                      <a:schemeClr val="tx2"/>
                    </a:gs>
                    <a:gs pos="99000">
                      <a:schemeClr val="tx2"/>
                    </a:gs>
                  </a:gsLst>
                  <a:lin ang="5400000" scaled="0"/>
                </a:gradFill>
              </a:rPr>
              <a:t>Stream authentication as a distributed state invariant</a:t>
            </a:r>
            <a:endParaRPr lang="en-GB" sz="4000" dirty="0"/>
          </a:p>
        </p:txBody>
      </p:sp>
      <p:sp>
        <p:nvSpPr>
          <p:cNvPr id="5" name="Rectangle 4"/>
          <p:cNvSpPr/>
          <p:nvPr/>
        </p:nvSpPr>
        <p:spPr>
          <a:xfrm>
            <a:off x="2224196" y="2217663"/>
            <a:ext cx="1371979" cy="677108"/>
          </a:xfrm>
          <a:prstGeom prst="rect">
            <a:avLst/>
          </a:prstGeom>
        </p:spPr>
        <p:txBody>
          <a:bodyPr wrap="none">
            <a:spAutoFit/>
          </a:bodyPr>
          <a:lstStyle/>
          <a:p>
            <a:pPr>
              <a:defRPr/>
            </a:pPr>
            <a:r>
              <a:rPr lang="en-GB" b="1" dirty="0">
                <a:solidFill>
                  <a:prstClr val="black"/>
                </a:solidFill>
                <a:latin typeface="Calibri" panose="020F0502020204030204"/>
              </a:rPr>
              <a:t>Data Stream</a:t>
            </a:r>
            <a:br>
              <a:rPr lang="en-GB" dirty="0">
                <a:solidFill>
                  <a:prstClr val="black"/>
                </a:solidFill>
                <a:latin typeface="Calibri" panose="020F0502020204030204"/>
              </a:rPr>
            </a:br>
            <a:r>
              <a:rPr lang="en-GB" sz="1000" dirty="0">
                <a:solidFill>
                  <a:prstClr val="black"/>
                </a:solidFill>
                <a:latin typeface="Calibri" panose="020F0502020204030204"/>
              </a:rPr>
              <a:t>state shared between</a:t>
            </a:r>
            <a:br>
              <a:rPr lang="en-GB" sz="1000" dirty="0">
                <a:solidFill>
                  <a:prstClr val="black"/>
                </a:solidFill>
                <a:latin typeface="Calibri" panose="020F0502020204030204"/>
              </a:rPr>
            </a:br>
            <a:r>
              <a:rPr lang="en-GB" sz="1000" dirty="0">
                <a:solidFill>
                  <a:prstClr val="black"/>
                </a:solidFill>
                <a:latin typeface="Calibri" panose="020F0502020204030204"/>
              </a:rPr>
              <a:t>a reader and a writer</a:t>
            </a:r>
          </a:p>
        </p:txBody>
      </p:sp>
      <p:grpSp>
        <p:nvGrpSpPr>
          <p:cNvPr id="6" name="Group 5"/>
          <p:cNvGrpSpPr/>
          <p:nvPr/>
        </p:nvGrpSpPr>
        <p:grpSpPr>
          <a:xfrm rot="5400000">
            <a:off x="1493681" y="3747372"/>
            <a:ext cx="2802218" cy="1134169"/>
            <a:chOff x="515815" y="3871780"/>
            <a:chExt cx="2802218" cy="1134169"/>
          </a:xfrm>
        </p:grpSpPr>
        <p:sp>
          <p:nvSpPr>
            <p:cNvPr id="7" name="Rectangle 6"/>
            <p:cNvSpPr/>
            <p:nvPr/>
          </p:nvSpPr>
          <p:spPr>
            <a:xfrm rot="16200000">
              <a:off x="218946" y="4169487"/>
              <a:ext cx="1132002" cy="538264"/>
            </a:xfrm>
            <a:prstGeom prst="rect">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data</a:t>
              </a:r>
            </a:p>
          </p:txBody>
        </p:sp>
        <p:sp>
          <p:nvSpPr>
            <p:cNvPr id="8" name="Rectangle 7"/>
            <p:cNvSpPr/>
            <p:nvPr/>
          </p:nvSpPr>
          <p:spPr>
            <a:xfrm rot="16200000">
              <a:off x="649543" y="4304740"/>
              <a:ext cx="1132002" cy="270415"/>
            </a:xfrm>
            <a:prstGeom prst="rect">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data</a:t>
              </a:r>
            </a:p>
          </p:txBody>
        </p:sp>
        <p:sp>
          <p:nvSpPr>
            <p:cNvPr id="9" name="Rectangle 8"/>
            <p:cNvSpPr/>
            <p:nvPr/>
          </p:nvSpPr>
          <p:spPr>
            <a:xfrm rot="16200000">
              <a:off x="1017785" y="4223323"/>
              <a:ext cx="1132002" cy="428915"/>
            </a:xfrm>
            <a:prstGeom prst="rect">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data</a:t>
              </a:r>
            </a:p>
          </p:txBody>
        </p:sp>
        <p:sp>
          <p:nvSpPr>
            <p:cNvPr id="10" name="Rectangle 9"/>
            <p:cNvSpPr/>
            <p:nvPr/>
          </p:nvSpPr>
          <p:spPr>
            <a:xfrm rot="16200000">
              <a:off x="1761795" y="4270810"/>
              <a:ext cx="1132002" cy="333942"/>
            </a:xfrm>
            <a:prstGeom prst="rect">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data</a:t>
              </a:r>
            </a:p>
          </p:txBody>
        </p:sp>
        <p:sp>
          <p:nvSpPr>
            <p:cNvPr id="11" name="Rectangle 10"/>
            <p:cNvSpPr/>
            <p:nvPr/>
          </p:nvSpPr>
          <p:spPr>
            <a:xfrm rot="16200000">
              <a:off x="2189847" y="4210798"/>
              <a:ext cx="1132002" cy="453965"/>
            </a:xfrm>
            <a:prstGeom prst="rect">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data</a:t>
              </a:r>
            </a:p>
          </p:txBody>
        </p:sp>
        <p:sp>
          <p:nvSpPr>
            <p:cNvPr id="12" name="Rectangle 11"/>
            <p:cNvSpPr/>
            <p:nvPr/>
          </p:nvSpPr>
          <p:spPr>
            <a:xfrm rot="16200000">
              <a:off x="1413534" y="4285994"/>
              <a:ext cx="1132002" cy="303574"/>
            </a:xfrm>
            <a:prstGeom prst="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warning</a:t>
              </a:r>
            </a:p>
          </p:txBody>
        </p:sp>
        <p:sp>
          <p:nvSpPr>
            <p:cNvPr id="13" name="Rectangle 12"/>
            <p:cNvSpPr/>
            <p:nvPr/>
          </p:nvSpPr>
          <p:spPr>
            <a:xfrm rot="16200000">
              <a:off x="2600245" y="4287119"/>
              <a:ext cx="1132002" cy="303574"/>
            </a:xfrm>
            <a:prstGeom prst="rect">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close</a:t>
              </a:r>
            </a:p>
          </p:txBody>
        </p:sp>
      </p:grpSp>
      <p:sp>
        <p:nvSpPr>
          <p:cNvPr id="14" name="Right Arrow 13"/>
          <p:cNvSpPr/>
          <p:nvPr/>
        </p:nvSpPr>
        <p:spPr>
          <a:xfrm>
            <a:off x="704501" y="4718005"/>
            <a:ext cx="1372255" cy="44890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prstClr val="white"/>
                </a:solidFill>
                <a:latin typeface="Calibri" panose="020F0502020204030204"/>
              </a:rPr>
              <a:t>reader</a:t>
            </a: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704501" y="5491111"/>
            <a:ext cx="1359834" cy="44890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prstClr val="white"/>
                </a:solidFill>
                <a:latin typeface="Calibri" panose="020F0502020204030204"/>
              </a:rPr>
              <a:t>writer</a:t>
            </a: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5969454" y="2575374"/>
            <a:ext cx="1913120" cy="10050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7326" y="2537643"/>
            <a:ext cx="183360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5B9BD5">
                    <a:lumMod val="75000"/>
                  </a:srgbClr>
                </a:solidFill>
                <a:latin typeface="Calibri" panose="020F0502020204030204"/>
              </a:rPr>
              <a:t>connection</a:t>
            </a: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info</a:t>
            </a:r>
            <a:b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5885682" y="2258983"/>
            <a:ext cx="16450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TLS Connection</a:t>
            </a:r>
          </a:p>
        </p:txBody>
      </p:sp>
      <p:grpSp>
        <p:nvGrpSpPr>
          <p:cNvPr id="19" name="Group 18"/>
          <p:cNvGrpSpPr/>
          <p:nvPr/>
        </p:nvGrpSpPr>
        <p:grpSpPr>
          <a:xfrm rot="5400000">
            <a:off x="10373130" y="4061355"/>
            <a:ext cx="1217456" cy="812477"/>
            <a:chOff x="7190000" y="2847605"/>
            <a:chExt cx="1217456" cy="603932"/>
          </a:xfrm>
        </p:grpSpPr>
        <p:sp>
          <p:nvSpPr>
            <p:cNvPr id="20" name="Rectangle 19"/>
            <p:cNvSpPr/>
            <p:nvPr/>
          </p:nvSpPr>
          <p:spPr>
            <a:xfrm rot="5400000">
              <a:off x="7105429" y="2932177"/>
              <a:ext cx="603931" cy="43478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a:t>
              </a:r>
            </a:p>
          </p:txBody>
        </p:sp>
        <p:sp>
          <p:nvSpPr>
            <p:cNvPr id="21" name="Rectangle 20"/>
            <p:cNvSpPr/>
            <p:nvPr/>
          </p:nvSpPr>
          <p:spPr>
            <a:xfrm rot="5400000">
              <a:off x="7428143" y="3042194"/>
              <a:ext cx="603657" cy="21447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a:t>
              </a:r>
            </a:p>
          </p:txBody>
        </p:sp>
        <p:sp>
          <p:nvSpPr>
            <p:cNvPr id="22" name="Rectangle 21"/>
            <p:cNvSpPr/>
            <p:nvPr/>
          </p:nvSpPr>
          <p:spPr>
            <a:xfrm rot="5400000">
              <a:off x="7821357" y="2863460"/>
              <a:ext cx="601953" cy="57024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#0 </a:t>
              </a:r>
            </a:p>
          </p:txBody>
        </p:sp>
      </p:grpSp>
      <p:grpSp>
        <p:nvGrpSpPr>
          <p:cNvPr id="23" name="Group 22"/>
          <p:cNvGrpSpPr/>
          <p:nvPr/>
        </p:nvGrpSpPr>
        <p:grpSpPr>
          <a:xfrm rot="5400000">
            <a:off x="5844260" y="3704432"/>
            <a:ext cx="1090734" cy="844603"/>
            <a:chOff x="494716" y="3871780"/>
            <a:chExt cx="2181249" cy="1139946"/>
          </a:xfrm>
        </p:grpSpPr>
        <p:sp>
          <p:nvSpPr>
            <p:cNvPr id="24" name="Rectangle 23"/>
            <p:cNvSpPr/>
            <p:nvPr/>
          </p:nvSpPr>
          <p:spPr>
            <a:xfrm rot="16200000">
              <a:off x="197848" y="4176594"/>
              <a:ext cx="1132000" cy="53826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#0</a:t>
              </a:r>
            </a:p>
          </p:txBody>
        </p:sp>
        <p:sp>
          <p:nvSpPr>
            <p:cNvPr id="25" name="Rectangle 24"/>
            <p:cNvSpPr/>
            <p:nvPr/>
          </p:nvSpPr>
          <p:spPr>
            <a:xfrm rot="16200000">
              <a:off x="593498" y="4304740"/>
              <a:ext cx="1132002" cy="2704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a:t>
              </a:r>
            </a:p>
          </p:txBody>
        </p:sp>
        <p:sp>
          <p:nvSpPr>
            <p:cNvPr id="27" name="Rectangle 26"/>
            <p:cNvSpPr/>
            <p:nvPr/>
          </p:nvSpPr>
          <p:spPr>
            <a:xfrm rot="16200000">
              <a:off x="944393" y="4223323"/>
              <a:ext cx="1132002" cy="4289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#2</a:t>
              </a:r>
            </a:p>
          </p:txBody>
        </p:sp>
        <p:sp>
          <p:nvSpPr>
            <p:cNvPr id="28" name="Rectangle 27"/>
            <p:cNvSpPr/>
            <p:nvPr/>
          </p:nvSpPr>
          <p:spPr>
            <a:xfrm rot="16200000">
              <a:off x="1632827" y="4270810"/>
              <a:ext cx="1132002" cy="3339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a:t>
              </a:r>
            </a:p>
          </p:txBody>
        </p:sp>
        <p:sp>
          <p:nvSpPr>
            <p:cNvPr id="29" name="Rectangle 28"/>
            <p:cNvSpPr/>
            <p:nvPr/>
          </p:nvSpPr>
          <p:spPr>
            <a:xfrm rot="16200000">
              <a:off x="1311867" y="4285995"/>
              <a:ext cx="1132002" cy="30357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Warning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29"/>
            <p:cNvSpPr/>
            <p:nvPr/>
          </p:nvSpPr>
          <p:spPr>
            <a:xfrm rot="16200000">
              <a:off x="1958178" y="4287119"/>
              <a:ext cx="1132002" cy="30357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Error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1" name="Rectangle 30"/>
          <p:cNvSpPr/>
          <p:nvPr/>
        </p:nvSpPr>
        <p:spPr>
          <a:xfrm>
            <a:off x="7635521" y="3748748"/>
            <a:ext cx="209852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duplex </a:t>
            </a:r>
            <a:b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streams</a:t>
            </a:r>
            <a:r>
              <a:rPr kumimoji="0" lang="en-GB" sz="1800" b="0" i="0" u="none" strike="noStrike" kern="1200" cap="none" spc="0" normalizeH="0" noProof="0" dirty="0">
                <a:ln>
                  <a:noFill/>
                </a:ln>
                <a:solidFill>
                  <a:srgbClr val="0070C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when the </a:t>
            </a:r>
            <a:b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connection</a:t>
            </a:r>
            <a:r>
              <a:rPr kumimoji="0" lang="en-GB" sz="1800" b="0" i="0" u="none" strike="noStrike" kern="1200" cap="none" spc="0" normalizeH="0" noProof="0" dirty="0">
                <a:ln>
                  <a:noFill/>
                </a:ln>
                <a:solidFill>
                  <a:srgbClr val="0070C0"/>
                </a:solidFill>
                <a:effectLst/>
                <a:uLnTx/>
                <a:uFillTx/>
                <a:latin typeface="Calibri" panose="020F0502020204030204"/>
                <a:ea typeface="+mn-ea"/>
                <a:cs typeface="+mn-cs"/>
              </a:rPr>
              <a:t> is secure</a:t>
            </a:r>
            <a:endPar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2" name="Rectangle 31"/>
          <p:cNvSpPr/>
          <p:nvPr/>
        </p:nvSpPr>
        <p:spPr>
          <a:xfrm rot="10800000">
            <a:off x="9449850" y="5074839"/>
            <a:ext cx="1938246" cy="1077218"/>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5B9BD5">
                    <a:lumMod val="75000"/>
                  </a:srgbClr>
                </a:solidFill>
                <a:effectLst/>
                <a:uLnTx/>
                <a:uFillTx/>
                <a:latin typeface="Calibri" panose="020F0502020204030204"/>
                <a:ea typeface="+mn-ea"/>
                <a:cs typeface="+mn-cs"/>
              </a:rPr>
              <a:t>i</a:t>
            </a: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5B9BD5">
                    <a:lumMod val="75000"/>
                  </a:srgbClr>
                </a:solidFill>
                <a:latin typeface="Calibri" panose="020F0502020204030204"/>
              </a:rPr>
              <a:t>connection</a:t>
            </a: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info</a:t>
            </a:r>
            <a:b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en-GB" sz="1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(how we got here)</a:t>
            </a:r>
            <a:br>
              <a:rPr kumimoji="0" lang="en-GB" sz="1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writer</a:t>
            </a:r>
          </a:p>
        </p:txBody>
      </p:sp>
      <p:sp>
        <p:nvSpPr>
          <p:cNvPr id="33" name="Rectangle 32"/>
          <p:cNvSpPr/>
          <p:nvPr/>
        </p:nvSpPr>
        <p:spPr>
          <a:xfrm rot="16200000">
            <a:off x="7334167" y="2889043"/>
            <a:ext cx="8052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reader</a:t>
            </a:r>
          </a:p>
        </p:txBody>
      </p:sp>
      <p:sp>
        <p:nvSpPr>
          <p:cNvPr id="34" name="Rectangle 33"/>
          <p:cNvSpPr/>
          <p:nvPr/>
        </p:nvSpPr>
        <p:spPr>
          <a:xfrm rot="5400000">
            <a:off x="9138791" y="5423296"/>
            <a:ext cx="88078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reader</a:t>
            </a:r>
          </a:p>
        </p:txBody>
      </p:sp>
      <p:cxnSp>
        <p:nvCxnSpPr>
          <p:cNvPr id="35" name="Curved Connector 34"/>
          <p:cNvCxnSpPr>
            <a:stCxn id="33" idx="2"/>
            <a:endCxn id="41" idx="1"/>
          </p:cNvCxnSpPr>
          <p:nvPr/>
        </p:nvCxnSpPr>
        <p:spPr>
          <a:xfrm>
            <a:off x="7921443" y="3073709"/>
            <a:ext cx="2563595" cy="1217888"/>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34" idx="2"/>
            <a:endCxn id="42" idx="3"/>
          </p:cNvCxnSpPr>
          <p:nvPr/>
        </p:nvCxnSpPr>
        <p:spPr>
          <a:xfrm rot="10800000">
            <a:off x="6917669" y="4500312"/>
            <a:ext cx="2476848" cy="110765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39" idx="1"/>
            <a:endCxn id="44" idx="1"/>
          </p:cNvCxnSpPr>
          <p:nvPr/>
        </p:nvCxnSpPr>
        <p:spPr>
          <a:xfrm rot="10800000" flipV="1">
            <a:off x="5882807" y="3430196"/>
            <a:ext cx="100597" cy="1248612"/>
          </a:xfrm>
          <a:prstGeom prst="curvedConnector3">
            <a:avLst>
              <a:gd name="adj1" fmla="val 32724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32" idx="1"/>
            <a:endCxn id="40" idx="3"/>
          </p:cNvCxnSpPr>
          <p:nvPr/>
        </p:nvCxnSpPr>
        <p:spPr>
          <a:xfrm flipV="1">
            <a:off x="11388096" y="3858866"/>
            <a:ext cx="90580" cy="1754582"/>
          </a:xfrm>
          <a:prstGeom prst="curvedConnector3">
            <a:avLst>
              <a:gd name="adj1" fmla="val 35237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983403" y="3245530"/>
            <a:ext cx="7528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writer</a:t>
            </a:r>
          </a:p>
        </p:txBody>
      </p:sp>
      <p:sp>
        <p:nvSpPr>
          <p:cNvPr id="40" name="Rectangle 39"/>
          <p:cNvSpPr/>
          <p:nvPr/>
        </p:nvSpPr>
        <p:spPr>
          <a:xfrm>
            <a:off x="11266818" y="3836006"/>
            <a:ext cx="211858"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p:nvSpPr>
        <p:spPr>
          <a:xfrm>
            <a:off x="10485038" y="4268737"/>
            <a:ext cx="211858"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p:nvSpPr>
        <p:spPr>
          <a:xfrm>
            <a:off x="6728396" y="4477451"/>
            <a:ext cx="189273"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ight Arrow 42"/>
          <p:cNvSpPr/>
          <p:nvPr/>
        </p:nvSpPr>
        <p:spPr>
          <a:xfrm rot="5400000" flipV="1">
            <a:off x="6240753" y="4570546"/>
            <a:ext cx="316577" cy="64627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p:cNvSpPr/>
          <p:nvPr/>
        </p:nvSpPr>
        <p:spPr>
          <a:xfrm>
            <a:off x="5882806" y="4655948"/>
            <a:ext cx="172257"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ight Arrow 44"/>
          <p:cNvSpPr/>
          <p:nvPr/>
        </p:nvSpPr>
        <p:spPr>
          <a:xfrm rot="16200000" flipV="1">
            <a:off x="10810132" y="3206993"/>
            <a:ext cx="316577" cy="79484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p:cNvSpPr/>
          <p:nvPr/>
        </p:nvSpPr>
        <p:spPr>
          <a:xfrm rot="10800000">
            <a:off x="9141006" y="6158503"/>
            <a:ext cx="21068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Peer TLS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Connection</a:t>
            </a:r>
          </a:p>
        </p:txBody>
      </p:sp>
      <p:sp>
        <p:nvSpPr>
          <p:cNvPr id="49" name="Rectangle 48"/>
          <p:cNvSpPr/>
          <p:nvPr/>
        </p:nvSpPr>
        <p:spPr>
          <a:xfrm>
            <a:off x="2239293" y="4901845"/>
            <a:ext cx="172257"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ight Arrow 49"/>
          <p:cNvSpPr/>
          <p:nvPr/>
        </p:nvSpPr>
        <p:spPr>
          <a:xfrm rot="5400000" flipV="1">
            <a:off x="2735417" y="5710056"/>
            <a:ext cx="316577" cy="64627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p:cNvSpPr/>
          <p:nvPr/>
        </p:nvSpPr>
        <p:spPr>
          <a:xfrm>
            <a:off x="2241757" y="5732208"/>
            <a:ext cx="172257"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561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31" grpId="0"/>
      <p:bldP spid="32" grpId="0" animBg="1"/>
      <p:bldP spid="33" grpId="0"/>
      <p:bldP spid="34" grpId="0"/>
      <p:bldP spid="39" grpId="0"/>
      <p:bldP spid="40" grpId="0" animBg="1"/>
      <p:bldP spid="41" grpId="0" animBg="1"/>
      <p:bldP spid="42" grpId="0" animBg="1"/>
      <p:bldP spid="43" grpId="0" animBg="1"/>
      <p:bldP spid="44" grpId="0" animBg="1"/>
      <p:bldP spid="45" grpId="0" animBg="1"/>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A key technical problem </a:t>
            </a:r>
            <a:br>
              <a:rPr lang="en-GB" sz="2400" dirty="0"/>
            </a:br>
            <a:r>
              <a:rPr lang="en-GB" dirty="0"/>
              <a:t>Separation and monotonicity</a:t>
            </a:r>
          </a:p>
        </p:txBody>
      </p:sp>
      <p:sp>
        <p:nvSpPr>
          <p:cNvPr id="26" name="TextBox 25"/>
          <p:cNvSpPr txBox="1"/>
          <p:nvPr/>
        </p:nvSpPr>
        <p:spPr>
          <a:xfrm>
            <a:off x="193595" y="2080719"/>
            <a:ext cx="5454665" cy="2674578"/>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let c1 : Connection = …</a:t>
            </a:r>
          </a:p>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let c2 : Connection = … </a:t>
            </a:r>
          </a:p>
          <a:p>
            <a:pPr>
              <a:lnSpc>
                <a:spcPct val="90000"/>
              </a:lnSpc>
              <a:spcAft>
                <a:spcPts val="600"/>
              </a:spcAft>
            </a:pPr>
            <a:endParaRPr lang="en-US" sz="2400" dirty="0">
              <a:gradFill>
                <a:gsLst>
                  <a:gs pos="2917">
                    <a:schemeClr val="tx1"/>
                  </a:gs>
                  <a:gs pos="30000">
                    <a:schemeClr val="tx1"/>
                  </a:gs>
                </a:gsLst>
                <a:lin ang="5400000" scaled="0"/>
              </a:gradFill>
              <a:latin typeface="Consolas" panose="020B0609020204030204" pitchFamily="49" charset="0"/>
            </a:endParaRPr>
          </a:p>
          <a:p>
            <a:pPr>
              <a:lnSpc>
                <a:spcPct val="90000"/>
              </a:lnSpc>
              <a:spcAft>
                <a:spcPts val="600"/>
              </a:spcAft>
            </a:pPr>
            <a:r>
              <a:rPr lang="en-US" sz="2400" dirty="0">
                <a:solidFill>
                  <a:schemeClr val="tx2"/>
                </a:solidFill>
                <a:latin typeface="Consolas" panose="020B0609020204030204" pitchFamily="49" charset="0"/>
              </a:rPr>
              <a:t>{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c1 /\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c2 }</a:t>
            </a:r>
          </a:p>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 </a:t>
            </a:r>
            <a:r>
              <a:rPr lang="en-US" sz="2400" dirty="0" err="1">
                <a:gradFill>
                  <a:gsLst>
                    <a:gs pos="2917">
                      <a:schemeClr val="tx1"/>
                    </a:gs>
                    <a:gs pos="30000">
                      <a:schemeClr val="tx1"/>
                    </a:gs>
                  </a:gsLst>
                  <a:lin ang="5400000" scaled="0"/>
                </a:gradFill>
                <a:latin typeface="Consolas" panose="020B0609020204030204" pitchFamily="49" charset="0"/>
              </a:rPr>
              <a:t>TLS.write</a:t>
            </a:r>
            <a:r>
              <a:rPr lang="en-US" sz="2400" dirty="0">
                <a:gradFill>
                  <a:gsLst>
                    <a:gs pos="2917">
                      <a:schemeClr val="tx1"/>
                    </a:gs>
                    <a:gs pos="30000">
                      <a:schemeClr val="tx1"/>
                    </a:gs>
                  </a:gsLst>
                  <a:lin ang="5400000" scaled="0"/>
                </a:gradFill>
                <a:latin typeface="Consolas" panose="020B0609020204030204" pitchFamily="49" charset="0"/>
              </a:rPr>
              <a:t> c1 “message”</a:t>
            </a:r>
          </a:p>
          <a:p>
            <a:pPr>
              <a:lnSpc>
                <a:spcPct val="90000"/>
              </a:lnSpc>
              <a:spcAft>
                <a:spcPts val="600"/>
              </a:spcAft>
            </a:pPr>
            <a:r>
              <a:rPr lang="en-US" sz="2400" dirty="0">
                <a:solidFill>
                  <a:schemeClr val="tx2"/>
                </a:solidFill>
                <a:latin typeface="Consolas" panose="020B0609020204030204" pitchFamily="49" charset="0"/>
              </a:rPr>
              <a:t>{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c1 /\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c2 }</a:t>
            </a:r>
          </a:p>
        </p:txBody>
      </p:sp>
      <p:grpSp>
        <p:nvGrpSpPr>
          <p:cNvPr id="82" name="Group 81"/>
          <p:cNvGrpSpPr/>
          <p:nvPr/>
        </p:nvGrpSpPr>
        <p:grpSpPr>
          <a:xfrm>
            <a:off x="4787785" y="2258416"/>
            <a:ext cx="5750456" cy="4412264"/>
            <a:chOff x="5743568" y="2109126"/>
            <a:chExt cx="5750456" cy="4412264"/>
          </a:xfrm>
        </p:grpSpPr>
        <p:sp>
          <p:nvSpPr>
            <p:cNvPr id="83" name="Rectangle 82"/>
            <p:cNvSpPr/>
            <p:nvPr/>
          </p:nvSpPr>
          <p:spPr>
            <a:xfrm>
              <a:off x="5969454" y="2575374"/>
              <a:ext cx="1913120" cy="10050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p:cNvSpPr/>
            <p:nvPr/>
          </p:nvSpPr>
          <p:spPr>
            <a:xfrm>
              <a:off x="5967326" y="2537643"/>
              <a:ext cx="183360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connection info</a:t>
              </a:r>
              <a:b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Rectangle 84"/>
            <p:cNvSpPr/>
            <p:nvPr/>
          </p:nvSpPr>
          <p:spPr>
            <a:xfrm>
              <a:off x="5743568" y="2109126"/>
              <a:ext cx="16450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TLS Connection</a:t>
              </a:r>
            </a:p>
          </p:txBody>
        </p:sp>
        <p:grpSp>
          <p:nvGrpSpPr>
            <p:cNvPr id="86" name="Group 85"/>
            <p:cNvGrpSpPr/>
            <p:nvPr/>
          </p:nvGrpSpPr>
          <p:grpSpPr>
            <a:xfrm rot="5400000">
              <a:off x="10607009" y="4295235"/>
              <a:ext cx="749699" cy="812476"/>
              <a:chOff x="7657756" y="2847605"/>
              <a:chExt cx="749699" cy="603931"/>
            </a:xfrm>
          </p:grpSpPr>
          <p:sp>
            <p:nvSpPr>
              <p:cNvPr id="109" name="Rectangle 108"/>
              <p:cNvSpPr/>
              <p:nvPr/>
            </p:nvSpPr>
            <p:spPr>
              <a:xfrm rot="5400000">
                <a:off x="7486549" y="3018812"/>
                <a:ext cx="603931" cy="26151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a:t>
                </a:r>
              </a:p>
            </p:txBody>
          </p:sp>
          <p:sp>
            <p:nvSpPr>
              <p:cNvPr id="110" name="Rectangle 109"/>
              <p:cNvSpPr/>
              <p:nvPr/>
            </p:nvSpPr>
            <p:spPr>
              <a:xfrm rot="5400000">
                <a:off x="7742553" y="3042195"/>
                <a:ext cx="603657" cy="21447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a:t>
                </a:r>
              </a:p>
            </p:txBody>
          </p:sp>
          <p:sp>
            <p:nvSpPr>
              <p:cNvPr id="111" name="Rectangle 110"/>
              <p:cNvSpPr/>
              <p:nvPr/>
            </p:nvSpPr>
            <p:spPr>
              <a:xfrm rot="5400000">
                <a:off x="7978562" y="3020666"/>
                <a:ext cx="601953" cy="25583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#0 </a:t>
                </a:r>
              </a:p>
            </p:txBody>
          </p:sp>
        </p:grpSp>
        <p:grpSp>
          <p:nvGrpSpPr>
            <p:cNvPr id="87" name="Group 86"/>
            <p:cNvGrpSpPr/>
            <p:nvPr/>
          </p:nvGrpSpPr>
          <p:grpSpPr>
            <a:xfrm rot="5400000">
              <a:off x="5947545" y="3601147"/>
              <a:ext cx="908465" cy="868903"/>
              <a:chOff x="494716" y="3871780"/>
              <a:chExt cx="1871083" cy="1139946"/>
            </a:xfrm>
          </p:grpSpPr>
          <p:sp>
            <p:nvSpPr>
              <p:cNvPr id="104" name="Rectangle 103"/>
              <p:cNvSpPr/>
              <p:nvPr/>
            </p:nvSpPr>
            <p:spPr>
              <a:xfrm rot="16200000">
                <a:off x="197848" y="4176594"/>
                <a:ext cx="1132000" cy="53826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#0</a:t>
                </a:r>
              </a:p>
            </p:txBody>
          </p:sp>
          <p:sp>
            <p:nvSpPr>
              <p:cNvPr id="105" name="Rectangle 104"/>
              <p:cNvSpPr/>
              <p:nvPr/>
            </p:nvSpPr>
            <p:spPr>
              <a:xfrm rot="16200000">
                <a:off x="593498" y="4304740"/>
                <a:ext cx="1132002" cy="2704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a:t>
                </a:r>
              </a:p>
            </p:txBody>
          </p:sp>
          <p:sp>
            <p:nvSpPr>
              <p:cNvPr id="106" name="Rectangle 105"/>
              <p:cNvSpPr/>
              <p:nvPr/>
            </p:nvSpPr>
            <p:spPr>
              <a:xfrm rot="16200000">
                <a:off x="944393" y="4223323"/>
                <a:ext cx="1132002" cy="4289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#2</a:t>
                </a:r>
              </a:p>
            </p:txBody>
          </p:sp>
          <p:sp>
            <p:nvSpPr>
              <p:cNvPr id="107" name="Rectangle 106"/>
              <p:cNvSpPr/>
              <p:nvPr/>
            </p:nvSpPr>
            <p:spPr>
              <a:xfrm rot="16200000">
                <a:off x="1632827" y="4270810"/>
                <a:ext cx="1132002" cy="3339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a:t>
                </a:r>
              </a:p>
            </p:txBody>
          </p:sp>
          <p:sp>
            <p:nvSpPr>
              <p:cNvPr id="108" name="Rectangle 107"/>
              <p:cNvSpPr/>
              <p:nvPr/>
            </p:nvSpPr>
            <p:spPr>
              <a:xfrm rot="16200000">
                <a:off x="1311867" y="4285995"/>
                <a:ext cx="1132002" cy="30357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Warning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8" name="Rectangle 87"/>
            <p:cNvSpPr/>
            <p:nvPr/>
          </p:nvSpPr>
          <p:spPr>
            <a:xfrm rot="10800000">
              <a:off x="9449850" y="5074839"/>
              <a:ext cx="1938246" cy="1077218"/>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5B9BD5">
                      <a:lumMod val="75000"/>
                    </a:srgbClr>
                  </a:solidFill>
                  <a:effectLst/>
                  <a:uLnTx/>
                  <a:uFillTx/>
                  <a:latin typeface="Calibri" panose="020F0502020204030204"/>
                  <a:ea typeface="+mn-ea"/>
                  <a:cs typeface="+mn-cs"/>
                </a:rPr>
                <a:t>i</a:t>
              </a: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connection info</a:t>
              </a:r>
              <a:b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en-GB" sz="1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(how we got here)</a:t>
              </a:r>
              <a:br>
                <a:rPr kumimoji="0" lang="en-GB" sz="1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sender</a:t>
              </a:r>
            </a:p>
          </p:txBody>
        </p:sp>
        <p:sp>
          <p:nvSpPr>
            <p:cNvPr id="89" name="Rectangle 88"/>
            <p:cNvSpPr/>
            <p:nvPr/>
          </p:nvSpPr>
          <p:spPr>
            <a:xfrm rot="16200000">
              <a:off x="7266361" y="2889043"/>
              <a:ext cx="9408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receiver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Rectangle 89"/>
            <p:cNvSpPr/>
            <p:nvPr/>
          </p:nvSpPr>
          <p:spPr>
            <a:xfrm rot="5400000">
              <a:off x="9086938" y="5475148"/>
              <a:ext cx="98448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receiver</a:t>
              </a:r>
            </a:p>
          </p:txBody>
        </p:sp>
        <p:cxnSp>
          <p:nvCxnSpPr>
            <p:cNvPr id="91" name="Curved Connector 90"/>
            <p:cNvCxnSpPr>
              <a:stCxn id="93" idx="1"/>
              <a:endCxn id="98" idx="1"/>
            </p:cNvCxnSpPr>
            <p:nvPr/>
          </p:nvCxnSpPr>
          <p:spPr>
            <a:xfrm rot="10800000" flipV="1">
              <a:off x="5867611" y="3430195"/>
              <a:ext cx="115793" cy="1090103"/>
            </a:xfrm>
            <a:prstGeom prst="curvedConnector3">
              <a:avLst>
                <a:gd name="adj1" fmla="val 29742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urved Connector 91"/>
            <p:cNvCxnSpPr>
              <a:stCxn id="88" idx="1"/>
              <a:endCxn id="94" idx="3"/>
            </p:cNvCxnSpPr>
            <p:nvPr/>
          </p:nvCxnSpPr>
          <p:spPr>
            <a:xfrm flipV="1">
              <a:off x="11388096" y="4325876"/>
              <a:ext cx="105928" cy="1287572"/>
            </a:xfrm>
            <a:prstGeom prst="curvedConnector3">
              <a:avLst>
                <a:gd name="adj1" fmla="val 31580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5983403" y="3245530"/>
              <a:ext cx="8290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sender</a:t>
              </a:r>
            </a:p>
          </p:txBody>
        </p:sp>
        <p:sp>
          <p:nvSpPr>
            <p:cNvPr id="94" name="Rectangle 93"/>
            <p:cNvSpPr/>
            <p:nvPr/>
          </p:nvSpPr>
          <p:spPr>
            <a:xfrm>
              <a:off x="11282166" y="4303016"/>
              <a:ext cx="211858"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p:cNvSpPr/>
            <p:nvPr/>
          </p:nvSpPr>
          <p:spPr>
            <a:xfrm>
              <a:off x="10520916" y="4583148"/>
              <a:ext cx="211858"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p:cNvSpPr/>
            <p:nvPr/>
          </p:nvSpPr>
          <p:spPr>
            <a:xfrm>
              <a:off x="6659376" y="3962694"/>
              <a:ext cx="189273"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ight Arrow 96"/>
            <p:cNvSpPr/>
            <p:nvPr/>
          </p:nvSpPr>
          <p:spPr>
            <a:xfrm rot="5400000" flipV="1">
              <a:off x="6240753" y="4570546"/>
              <a:ext cx="316577" cy="64627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Rectangle 97"/>
            <p:cNvSpPr/>
            <p:nvPr/>
          </p:nvSpPr>
          <p:spPr>
            <a:xfrm>
              <a:off x="5867610" y="4497439"/>
              <a:ext cx="172257"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ight Arrow 98"/>
            <p:cNvSpPr/>
            <p:nvPr/>
          </p:nvSpPr>
          <p:spPr>
            <a:xfrm rot="16200000" flipV="1">
              <a:off x="10814754" y="3590444"/>
              <a:ext cx="316577" cy="79484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99"/>
            <p:cNvSpPr/>
            <p:nvPr/>
          </p:nvSpPr>
          <p:spPr>
            <a:xfrm rot="10800000">
              <a:off x="9314857" y="6152058"/>
              <a:ext cx="21301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Peer TLS Connection</a:t>
              </a:r>
            </a:p>
          </p:txBody>
        </p:sp>
        <p:sp>
          <p:nvSpPr>
            <p:cNvPr id="101" name="Rectangle 100"/>
            <p:cNvSpPr/>
            <p:nvPr/>
          </p:nvSpPr>
          <p:spPr>
            <a:xfrm>
              <a:off x="7619828" y="3746340"/>
              <a:ext cx="2098523" cy="923330"/>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duplex </a:t>
              </a:r>
              <a:b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streams when the </a:t>
              </a:r>
              <a:b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connection is secure</a:t>
              </a:r>
            </a:p>
          </p:txBody>
        </p:sp>
        <p:cxnSp>
          <p:nvCxnSpPr>
            <p:cNvPr id="102" name="Curved Connector 101"/>
            <p:cNvCxnSpPr>
              <a:stCxn id="89" idx="2"/>
              <a:endCxn id="95" idx="1"/>
            </p:cNvCxnSpPr>
            <p:nvPr/>
          </p:nvCxnSpPr>
          <p:spPr>
            <a:xfrm>
              <a:off x="7921445" y="3073709"/>
              <a:ext cx="2599471" cy="1532299"/>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urved Connector 102"/>
            <p:cNvCxnSpPr>
              <a:stCxn id="90" idx="2"/>
              <a:endCxn id="96" idx="3"/>
            </p:cNvCxnSpPr>
            <p:nvPr/>
          </p:nvCxnSpPr>
          <p:spPr>
            <a:xfrm rot="10800000">
              <a:off x="6848649" y="3985555"/>
              <a:ext cx="2545868" cy="167426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122190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A key technical problem </a:t>
            </a:r>
            <a:br>
              <a:rPr lang="en-GB" sz="2400" dirty="0"/>
            </a:br>
            <a:r>
              <a:rPr lang="en-GB" dirty="0"/>
              <a:t>Separation and monotonicity</a:t>
            </a:r>
          </a:p>
        </p:txBody>
      </p:sp>
      <p:sp>
        <p:nvSpPr>
          <p:cNvPr id="26" name="TextBox 25"/>
          <p:cNvSpPr txBox="1"/>
          <p:nvPr/>
        </p:nvSpPr>
        <p:spPr>
          <a:xfrm>
            <a:off x="206728" y="2078308"/>
            <a:ext cx="5454665" cy="2674578"/>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let c1 : Connection = …</a:t>
            </a:r>
          </a:p>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let c2 : Connection = … </a:t>
            </a:r>
          </a:p>
          <a:p>
            <a:pPr>
              <a:lnSpc>
                <a:spcPct val="90000"/>
              </a:lnSpc>
              <a:spcAft>
                <a:spcPts val="600"/>
              </a:spcAft>
            </a:pPr>
            <a:endParaRPr lang="en-US" sz="2400" dirty="0">
              <a:gradFill>
                <a:gsLst>
                  <a:gs pos="2917">
                    <a:schemeClr val="tx1"/>
                  </a:gs>
                  <a:gs pos="30000">
                    <a:schemeClr val="tx1"/>
                  </a:gs>
                </a:gsLst>
                <a:lin ang="5400000" scaled="0"/>
              </a:gradFill>
              <a:latin typeface="Consolas" panose="020B0609020204030204" pitchFamily="49" charset="0"/>
            </a:endParaRPr>
          </a:p>
          <a:p>
            <a:pPr>
              <a:lnSpc>
                <a:spcPct val="90000"/>
              </a:lnSpc>
              <a:spcAft>
                <a:spcPts val="600"/>
              </a:spcAft>
            </a:pPr>
            <a:r>
              <a:rPr lang="en-US" sz="2400" dirty="0">
                <a:solidFill>
                  <a:schemeClr val="tx2"/>
                </a:solidFill>
                <a:latin typeface="Consolas" panose="020B0609020204030204" pitchFamily="49" charset="0"/>
              </a:rPr>
              <a:t>{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c1 *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c2 }</a:t>
            </a:r>
            <a:endParaRPr lang="en-US" sz="2400" dirty="0">
              <a:gradFill>
                <a:gsLst>
                  <a:gs pos="2917">
                    <a:schemeClr val="tx1"/>
                  </a:gs>
                  <a:gs pos="30000">
                    <a:schemeClr val="tx1"/>
                  </a:gs>
                </a:gsLst>
                <a:lin ang="5400000" scaled="0"/>
              </a:gradFill>
              <a:latin typeface="Consolas" panose="020B0609020204030204" pitchFamily="49" charset="0"/>
            </a:endParaRPr>
          </a:p>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 </a:t>
            </a:r>
            <a:r>
              <a:rPr lang="en-US" sz="2400" dirty="0" err="1">
                <a:gradFill>
                  <a:gsLst>
                    <a:gs pos="2917">
                      <a:schemeClr val="tx1"/>
                    </a:gs>
                    <a:gs pos="30000">
                      <a:schemeClr val="tx1"/>
                    </a:gs>
                  </a:gsLst>
                  <a:lin ang="5400000" scaled="0"/>
                </a:gradFill>
                <a:latin typeface="Consolas" panose="020B0609020204030204" pitchFamily="49" charset="0"/>
              </a:rPr>
              <a:t>TLS.write</a:t>
            </a:r>
            <a:r>
              <a:rPr lang="en-US" sz="2400" dirty="0">
                <a:gradFill>
                  <a:gsLst>
                    <a:gs pos="2917">
                      <a:schemeClr val="tx1"/>
                    </a:gs>
                    <a:gs pos="30000">
                      <a:schemeClr val="tx1"/>
                    </a:gs>
                  </a:gsLst>
                  <a:lin ang="5400000" scaled="0"/>
                </a:gradFill>
                <a:latin typeface="Consolas" panose="020B0609020204030204" pitchFamily="49" charset="0"/>
              </a:rPr>
              <a:t> c1 “message”</a:t>
            </a:r>
          </a:p>
          <a:p>
            <a:pPr>
              <a:lnSpc>
                <a:spcPct val="90000"/>
              </a:lnSpc>
              <a:spcAft>
                <a:spcPts val="600"/>
              </a:spcAft>
            </a:pPr>
            <a:r>
              <a:rPr lang="en-US" sz="2400" dirty="0">
                <a:solidFill>
                  <a:schemeClr val="tx2"/>
                </a:solidFill>
                <a:latin typeface="Consolas" panose="020B0609020204030204" pitchFamily="49" charset="0"/>
              </a:rPr>
              <a:t>{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c1 *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c2 }</a:t>
            </a:r>
          </a:p>
        </p:txBody>
      </p:sp>
      <p:sp>
        <p:nvSpPr>
          <p:cNvPr id="3" name="TextBox 2"/>
          <p:cNvSpPr txBox="1"/>
          <p:nvPr/>
        </p:nvSpPr>
        <p:spPr>
          <a:xfrm>
            <a:off x="827138" y="4980098"/>
            <a:ext cx="6537825" cy="1855893"/>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Would like to use separation</a:t>
            </a:r>
          </a:p>
          <a:p>
            <a:pPr>
              <a:lnSpc>
                <a:spcPct val="90000"/>
              </a:lnSpc>
              <a:spcAft>
                <a:spcPts val="600"/>
              </a:spcAft>
            </a:pPr>
            <a:r>
              <a:rPr lang="en-US" sz="2400" dirty="0">
                <a:gradFill>
                  <a:gsLst>
                    <a:gs pos="2917">
                      <a:schemeClr val="tx1"/>
                    </a:gs>
                    <a:gs pos="30000">
                      <a:schemeClr val="tx1"/>
                    </a:gs>
                  </a:gsLst>
                  <a:lin ang="5400000" scaled="0"/>
                </a:gradFill>
              </a:rPr>
              <a:t>Except, their states are not separate!</a:t>
            </a:r>
          </a:p>
          <a:p>
            <a:pPr>
              <a:lnSpc>
                <a:spcPct val="90000"/>
              </a:lnSpc>
              <a:spcAft>
                <a:spcPts val="600"/>
              </a:spcAft>
            </a:pPr>
            <a:r>
              <a:rPr lang="en-US" sz="2400" dirty="0">
                <a:gradFill>
                  <a:gsLst>
                    <a:gs pos="2917">
                      <a:schemeClr val="tx1"/>
                    </a:gs>
                    <a:gs pos="30000">
                      <a:schemeClr val="tx1"/>
                    </a:gs>
                  </a:gsLst>
                  <a:lin ang="5400000" scaled="0"/>
                </a:gradFill>
              </a:rPr>
              <a:t>	The log is written by the sender </a:t>
            </a:r>
          </a:p>
          <a:p>
            <a:pPr>
              <a:lnSpc>
                <a:spcPct val="90000"/>
              </a:lnSpc>
              <a:spcAft>
                <a:spcPts val="600"/>
              </a:spcAft>
            </a:pPr>
            <a:r>
              <a:rPr lang="en-US" sz="2400" dirty="0">
                <a:gradFill>
                  <a:gsLst>
                    <a:gs pos="2917">
                      <a:schemeClr val="tx1"/>
                    </a:gs>
                    <a:gs pos="30000">
                      <a:schemeClr val="tx1"/>
                    </a:gs>
                  </a:gsLst>
                  <a:lin ang="5400000" scaled="0"/>
                </a:gradFill>
              </a:rPr>
              <a:t>	And read by the receiver </a:t>
            </a:r>
          </a:p>
        </p:txBody>
      </p:sp>
      <p:grpSp>
        <p:nvGrpSpPr>
          <p:cNvPr id="77" name="Group 76"/>
          <p:cNvGrpSpPr/>
          <p:nvPr/>
        </p:nvGrpSpPr>
        <p:grpSpPr>
          <a:xfrm>
            <a:off x="4787785" y="2258416"/>
            <a:ext cx="5750456" cy="4412264"/>
            <a:chOff x="5743568" y="2109126"/>
            <a:chExt cx="5750456" cy="4412264"/>
          </a:xfrm>
        </p:grpSpPr>
        <p:sp>
          <p:nvSpPr>
            <p:cNvPr id="78" name="Rectangle 77"/>
            <p:cNvSpPr/>
            <p:nvPr/>
          </p:nvSpPr>
          <p:spPr>
            <a:xfrm>
              <a:off x="5969454" y="2575374"/>
              <a:ext cx="1913120" cy="10050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p:cNvSpPr/>
            <p:nvPr/>
          </p:nvSpPr>
          <p:spPr>
            <a:xfrm>
              <a:off x="5967326" y="2537643"/>
              <a:ext cx="183360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connection info</a:t>
              </a:r>
              <a:b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Rectangle 79"/>
            <p:cNvSpPr/>
            <p:nvPr/>
          </p:nvSpPr>
          <p:spPr>
            <a:xfrm>
              <a:off x="5743568" y="2109126"/>
              <a:ext cx="16450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TLS Connection</a:t>
              </a:r>
            </a:p>
          </p:txBody>
        </p:sp>
        <p:grpSp>
          <p:nvGrpSpPr>
            <p:cNvPr id="81" name="Group 80"/>
            <p:cNvGrpSpPr/>
            <p:nvPr/>
          </p:nvGrpSpPr>
          <p:grpSpPr>
            <a:xfrm rot="5400000">
              <a:off x="10607009" y="4295235"/>
              <a:ext cx="749699" cy="812476"/>
              <a:chOff x="7657756" y="2847605"/>
              <a:chExt cx="749699" cy="603931"/>
            </a:xfrm>
          </p:grpSpPr>
          <p:sp>
            <p:nvSpPr>
              <p:cNvPr id="104" name="Rectangle 103"/>
              <p:cNvSpPr/>
              <p:nvPr/>
            </p:nvSpPr>
            <p:spPr>
              <a:xfrm rot="5400000">
                <a:off x="7486549" y="3018812"/>
                <a:ext cx="603931" cy="26151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a:t>
                </a:r>
              </a:p>
            </p:txBody>
          </p:sp>
          <p:sp>
            <p:nvSpPr>
              <p:cNvPr id="105" name="Rectangle 104"/>
              <p:cNvSpPr/>
              <p:nvPr/>
            </p:nvSpPr>
            <p:spPr>
              <a:xfrm rot="5400000">
                <a:off x="7742553" y="3042195"/>
                <a:ext cx="603657" cy="21447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a:t>
                </a:r>
              </a:p>
            </p:txBody>
          </p:sp>
          <p:sp>
            <p:nvSpPr>
              <p:cNvPr id="106" name="Rectangle 105"/>
              <p:cNvSpPr/>
              <p:nvPr/>
            </p:nvSpPr>
            <p:spPr>
              <a:xfrm rot="5400000">
                <a:off x="7978562" y="3020666"/>
                <a:ext cx="601953" cy="25583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#0 </a:t>
                </a:r>
              </a:p>
            </p:txBody>
          </p:sp>
        </p:grpSp>
        <p:grpSp>
          <p:nvGrpSpPr>
            <p:cNvPr id="82" name="Group 81"/>
            <p:cNvGrpSpPr/>
            <p:nvPr/>
          </p:nvGrpSpPr>
          <p:grpSpPr>
            <a:xfrm rot="5400000">
              <a:off x="5947545" y="3601147"/>
              <a:ext cx="908465" cy="868903"/>
              <a:chOff x="494716" y="3871780"/>
              <a:chExt cx="1871083" cy="1139946"/>
            </a:xfrm>
          </p:grpSpPr>
          <p:sp>
            <p:nvSpPr>
              <p:cNvPr id="99" name="Rectangle 98"/>
              <p:cNvSpPr/>
              <p:nvPr/>
            </p:nvSpPr>
            <p:spPr>
              <a:xfrm rot="16200000">
                <a:off x="197848" y="4176594"/>
                <a:ext cx="1132000" cy="53826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#0</a:t>
                </a:r>
              </a:p>
            </p:txBody>
          </p:sp>
          <p:sp>
            <p:nvSpPr>
              <p:cNvPr id="100" name="Rectangle 99"/>
              <p:cNvSpPr/>
              <p:nvPr/>
            </p:nvSpPr>
            <p:spPr>
              <a:xfrm rot="16200000">
                <a:off x="593498" y="4304740"/>
                <a:ext cx="1132002" cy="2704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a:t>
                </a:r>
              </a:p>
            </p:txBody>
          </p:sp>
          <p:sp>
            <p:nvSpPr>
              <p:cNvPr id="101" name="Rectangle 100"/>
              <p:cNvSpPr/>
              <p:nvPr/>
            </p:nvSpPr>
            <p:spPr>
              <a:xfrm rot="16200000">
                <a:off x="944393" y="4223323"/>
                <a:ext cx="1132002" cy="4289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#2</a:t>
                </a:r>
              </a:p>
            </p:txBody>
          </p:sp>
          <p:sp>
            <p:nvSpPr>
              <p:cNvPr id="102" name="Rectangle 101"/>
              <p:cNvSpPr/>
              <p:nvPr/>
            </p:nvSpPr>
            <p:spPr>
              <a:xfrm rot="16200000">
                <a:off x="1632827" y="4270810"/>
                <a:ext cx="1132002" cy="3339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a:t>
                </a:r>
              </a:p>
            </p:txBody>
          </p:sp>
          <p:sp>
            <p:nvSpPr>
              <p:cNvPr id="103" name="Rectangle 102"/>
              <p:cNvSpPr/>
              <p:nvPr/>
            </p:nvSpPr>
            <p:spPr>
              <a:xfrm rot="16200000">
                <a:off x="1311867" y="4285995"/>
                <a:ext cx="1132002" cy="30357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Warning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3" name="Rectangle 82"/>
            <p:cNvSpPr/>
            <p:nvPr/>
          </p:nvSpPr>
          <p:spPr>
            <a:xfrm rot="10800000">
              <a:off x="9449850" y="5074839"/>
              <a:ext cx="1938246" cy="1077218"/>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5B9BD5">
                      <a:lumMod val="75000"/>
                    </a:srgbClr>
                  </a:solidFill>
                  <a:effectLst/>
                  <a:uLnTx/>
                  <a:uFillTx/>
                  <a:latin typeface="Calibri" panose="020F0502020204030204"/>
                  <a:ea typeface="+mn-ea"/>
                  <a:cs typeface="+mn-cs"/>
                </a:rPr>
                <a:t>i</a:t>
              </a: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connection info</a:t>
              </a:r>
              <a:b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en-GB" sz="1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(how we got here)</a:t>
              </a:r>
              <a:br>
                <a:rPr kumimoji="0" lang="en-GB" sz="1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sender</a:t>
              </a:r>
            </a:p>
          </p:txBody>
        </p:sp>
        <p:sp>
          <p:nvSpPr>
            <p:cNvPr id="84" name="Rectangle 83"/>
            <p:cNvSpPr/>
            <p:nvPr/>
          </p:nvSpPr>
          <p:spPr>
            <a:xfrm rot="16200000">
              <a:off x="7266361" y="2889043"/>
              <a:ext cx="9408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receiver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9086938" y="5475148"/>
              <a:ext cx="98448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receiver</a:t>
              </a:r>
            </a:p>
          </p:txBody>
        </p:sp>
        <p:cxnSp>
          <p:nvCxnSpPr>
            <p:cNvPr id="86" name="Curved Connector 85"/>
            <p:cNvCxnSpPr>
              <a:stCxn id="88" idx="1"/>
              <a:endCxn id="93" idx="1"/>
            </p:cNvCxnSpPr>
            <p:nvPr/>
          </p:nvCxnSpPr>
          <p:spPr>
            <a:xfrm rot="10800000" flipV="1">
              <a:off x="5867611" y="3430195"/>
              <a:ext cx="115793" cy="1090103"/>
            </a:xfrm>
            <a:prstGeom prst="curvedConnector3">
              <a:avLst>
                <a:gd name="adj1" fmla="val 29742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p:cNvCxnSpPr>
              <a:stCxn id="83" idx="1"/>
              <a:endCxn id="89" idx="3"/>
            </p:cNvCxnSpPr>
            <p:nvPr/>
          </p:nvCxnSpPr>
          <p:spPr>
            <a:xfrm flipV="1">
              <a:off x="11388096" y="4325876"/>
              <a:ext cx="105928" cy="1287572"/>
            </a:xfrm>
            <a:prstGeom prst="curvedConnector3">
              <a:avLst>
                <a:gd name="adj1" fmla="val 31580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5983403" y="3245530"/>
              <a:ext cx="8290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sender</a:t>
              </a:r>
            </a:p>
          </p:txBody>
        </p:sp>
        <p:sp>
          <p:nvSpPr>
            <p:cNvPr id="89" name="Rectangle 88"/>
            <p:cNvSpPr/>
            <p:nvPr/>
          </p:nvSpPr>
          <p:spPr>
            <a:xfrm>
              <a:off x="11282166" y="4303016"/>
              <a:ext cx="211858"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p:cNvSpPr/>
            <p:nvPr/>
          </p:nvSpPr>
          <p:spPr>
            <a:xfrm>
              <a:off x="10520916" y="4583148"/>
              <a:ext cx="211858"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659376" y="3962694"/>
              <a:ext cx="189273"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ight Arrow 91"/>
            <p:cNvSpPr/>
            <p:nvPr/>
          </p:nvSpPr>
          <p:spPr>
            <a:xfrm rot="5400000" flipV="1">
              <a:off x="6240753" y="4570546"/>
              <a:ext cx="316577" cy="64627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ectangle 92"/>
            <p:cNvSpPr/>
            <p:nvPr/>
          </p:nvSpPr>
          <p:spPr>
            <a:xfrm>
              <a:off x="5867610" y="4497439"/>
              <a:ext cx="172257"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ight Arrow 93"/>
            <p:cNvSpPr/>
            <p:nvPr/>
          </p:nvSpPr>
          <p:spPr>
            <a:xfrm rot="16200000" flipV="1">
              <a:off x="10814754" y="3590444"/>
              <a:ext cx="316577" cy="79484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94"/>
            <p:cNvSpPr/>
            <p:nvPr/>
          </p:nvSpPr>
          <p:spPr>
            <a:xfrm rot="10800000">
              <a:off x="9314857" y="6152058"/>
              <a:ext cx="21301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Peer TLS Connection</a:t>
              </a:r>
            </a:p>
          </p:txBody>
        </p:sp>
        <p:sp>
          <p:nvSpPr>
            <p:cNvPr id="96" name="Rectangle 95"/>
            <p:cNvSpPr/>
            <p:nvPr/>
          </p:nvSpPr>
          <p:spPr>
            <a:xfrm>
              <a:off x="7619828" y="3746340"/>
              <a:ext cx="2098523" cy="923330"/>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duplex </a:t>
              </a:r>
              <a:b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streams when the </a:t>
              </a:r>
              <a:b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connection is secure</a:t>
              </a:r>
            </a:p>
          </p:txBody>
        </p:sp>
        <p:cxnSp>
          <p:nvCxnSpPr>
            <p:cNvPr id="97" name="Curved Connector 96"/>
            <p:cNvCxnSpPr>
              <a:stCxn id="84" idx="2"/>
              <a:endCxn id="90" idx="1"/>
            </p:cNvCxnSpPr>
            <p:nvPr/>
          </p:nvCxnSpPr>
          <p:spPr>
            <a:xfrm>
              <a:off x="7921445" y="3073709"/>
              <a:ext cx="2599471" cy="1532299"/>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urved Connector 97"/>
            <p:cNvCxnSpPr>
              <a:stCxn id="85" idx="2"/>
              <a:endCxn id="91" idx="3"/>
            </p:cNvCxnSpPr>
            <p:nvPr/>
          </p:nvCxnSpPr>
          <p:spPr>
            <a:xfrm rot="10800000">
              <a:off x="6848649" y="3985555"/>
              <a:ext cx="2545868" cy="167426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811734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A key technical problem </a:t>
            </a:r>
            <a:br>
              <a:rPr lang="en-GB" sz="2400" dirty="0"/>
            </a:br>
            <a:r>
              <a:rPr lang="en-GB" dirty="0"/>
              <a:t>Separation and monotonicity</a:t>
            </a:r>
          </a:p>
        </p:txBody>
      </p:sp>
      <p:sp>
        <p:nvSpPr>
          <p:cNvPr id="26" name="TextBox 25"/>
          <p:cNvSpPr txBox="1"/>
          <p:nvPr/>
        </p:nvSpPr>
        <p:spPr>
          <a:xfrm>
            <a:off x="74366" y="1643001"/>
            <a:ext cx="5454665" cy="2674578"/>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let </a:t>
            </a:r>
            <a:r>
              <a:rPr lang="en-US" sz="2400" dirty="0">
                <a:solidFill>
                  <a:srgbClr val="00CC99"/>
                </a:solidFill>
                <a:latin typeface="Consolas" panose="020B0609020204030204" pitchFamily="49" charset="0"/>
              </a:rPr>
              <a:t>c1:Connection rgn1 </a:t>
            </a:r>
            <a:r>
              <a:rPr lang="en-US" sz="2400" dirty="0">
                <a:gradFill>
                  <a:gsLst>
                    <a:gs pos="2917">
                      <a:schemeClr val="tx1"/>
                    </a:gs>
                    <a:gs pos="30000">
                      <a:schemeClr val="tx1"/>
                    </a:gs>
                  </a:gsLst>
                  <a:lin ang="5400000" scaled="0"/>
                </a:gradFill>
                <a:latin typeface="Consolas" panose="020B0609020204030204" pitchFamily="49" charset="0"/>
              </a:rPr>
              <a:t>= …</a:t>
            </a:r>
          </a:p>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let </a:t>
            </a:r>
            <a:r>
              <a:rPr lang="en-US" sz="2400" dirty="0">
                <a:solidFill>
                  <a:schemeClr val="accent6">
                    <a:lumMod val="60000"/>
                    <a:lumOff val="40000"/>
                  </a:schemeClr>
                </a:solidFill>
                <a:latin typeface="Consolas" panose="020B0609020204030204" pitchFamily="49" charset="0"/>
              </a:rPr>
              <a:t>c2:Connection rgn2 </a:t>
            </a:r>
            <a:r>
              <a:rPr lang="en-US" sz="2400" dirty="0">
                <a:gradFill>
                  <a:gsLst>
                    <a:gs pos="2917">
                      <a:schemeClr val="tx1"/>
                    </a:gs>
                    <a:gs pos="30000">
                      <a:schemeClr val="tx1"/>
                    </a:gs>
                  </a:gsLst>
                  <a:lin ang="5400000" scaled="0"/>
                </a:gradFill>
                <a:latin typeface="Consolas" panose="020B0609020204030204" pitchFamily="49" charset="0"/>
              </a:rPr>
              <a:t>= … </a:t>
            </a:r>
          </a:p>
          <a:p>
            <a:pPr>
              <a:lnSpc>
                <a:spcPct val="90000"/>
              </a:lnSpc>
              <a:spcAft>
                <a:spcPts val="600"/>
              </a:spcAft>
            </a:pPr>
            <a:endParaRPr lang="en-US" sz="2400" dirty="0">
              <a:gradFill>
                <a:gsLst>
                  <a:gs pos="2917">
                    <a:schemeClr val="tx1"/>
                  </a:gs>
                  <a:gs pos="30000">
                    <a:schemeClr val="tx1"/>
                  </a:gs>
                </a:gsLst>
                <a:lin ang="5400000" scaled="0"/>
              </a:gradFill>
              <a:latin typeface="Consolas" panose="020B0609020204030204" pitchFamily="49" charset="0"/>
            </a:endParaRPr>
          </a:p>
          <a:p>
            <a:pPr>
              <a:lnSpc>
                <a:spcPct val="90000"/>
              </a:lnSpc>
              <a:spcAft>
                <a:spcPts val="600"/>
              </a:spcAft>
            </a:pPr>
            <a:r>
              <a:rPr lang="en-US" sz="2400" dirty="0">
                <a:solidFill>
                  <a:schemeClr val="tx2"/>
                </a:solidFill>
                <a:latin typeface="Consolas" panose="020B0609020204030204" pitchFamily="49" charset="0"/>
              </a:rPr>
              <a:t>{ </a:t>
            </a:r>
            <a:r>
              <a:rPr lang="en-US" sz="2400" dirty="0" err="1">
                <a:solidFill>
                  <a:srgbClr val="00CC99"/>
                </a:solidFill>
                <a:latin typeface="Consolas" panose="020B0609020204030204" pitchFamily="49" charset="0"/>
              </a:rPr>
              <a:t>Inv</a:t>
            </a:r>
            <a:r>
              <a:rPr lang="en-US" sz="2400" dirty="0">
                <a:solidFill>
                  <a:srgbClr val="00CC99"/>
                </a:solidFill>
                <a:latin typeface="Consolas" panose="020B0609020204030204" pitchFamily="49" charset="0"/>
              </a:rPr>
              <a:t> c1 </a:t>
            </a:r>
            <a:r>
              <a:rPr lang="en-US" sz="2400" dirty="0">
                <a:solidFill>
                  <a:schemeClr val="tx2"/>
                </a:solidFill>
                <a:latin typeface="Consolas" panose="020B0609020204030204" pitchFamily="49" charset="0"/>
              </a:rPr>
              <a:t>/\ </a:t>
            </a:r>
            <a:r>
              <a:rPr lang="en-US" sz="2400" dirty="0" err="1">
                <a:solidFill>
                  <a:schemeClr val="accent6">
                    <a:lumMod val="60000"/>
                    <a:lumOff val="40000"/>
                  </a:schemeClr>
                </a:solidFill>
                <a:latin typeface="Consolas" panose="020B0609020204030204" pitchFamily="49" charset="0"/>
              </a:rPr>
              <a:t>Inv</a:t>
            </a:r>
            <a:r>
              <a:rPr lang="en-US" sz="2400" dirty="0">
                <a:solidFill>
                  <a:schemeClr val="accent6">
                    <a:lumMod val="60000"/>
                    <a:lumOff val="40000"/>
                  </a:schemeClr>
                </a:solidFill>
                <a:latin typeface="Consolas" panose="020B0609020204030204" pitchFamily="49" charset="0"/>
              </a:rPr>
              <a:t> c2</a:t>
            </a:r>
            <a:r>
              <a:rPr lang="en-US" sz="2400" dirty="0">
                <a:solidFill>
                  <a:schemeClr val="tx2"/>
                </a:solidFill>
                <a:latin typeface="Consolas" panose="020B0609020204030204" pitchFamily="49" charset="0"/>
              </a:rPr>
              <a:t> }</a:t>
            </a:r>
            <a:endParaRPr lang="en-US" sz="2400" dirty="0">
              <a:gradFill>
                <a:gsLst>
                  <a:gs pos="2917">
                    <a:schemeClr val="tx1"/>
                  </a:gs>
                  <a:gs pos="30000">
                    <a:schemeClr val="tx1"/>
                  </a:gs>
                </a:gsLst>
                <a:lin ang="5400000" scaled="0"/>
              </a:gradFill>
              <a:latin typeface="Consolas" panose="020B0609020204030204" pitchFamily="49" charset="0"/>
            </a:endParaRPr>
          </a:p>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 </a:t>
            </a:r>
            <a:r>
              <a:rPr lang="en-US" sz="2400" dirty="0" err="1">
                <a:gradFill>
                  <a:gsLst>
                    <a:gs pos="2917">
                      <a:schemeClr val="tx1"/>
                    </a:gs>
                    <a:gs pos="30000">
                      <a:schemeClr val="tx1"/>
                    </a:gs>
                  </a:gsLst>
                  <a:lin ang="5400000" scaled="0"/>
                </a:gradFill>
                <a:latin typeface="Consolas" panose="020B0609020204030204" pitchFamily="49" charset="0"/>
              </a:rPr>
              <a:t>TLS.write</a:t>
            </a:r>
            <a:r>
              <a:rPr lang="en-US" sz="2400" dirty="0">
                <a:gradFill>
                  <a:gsLst>
                    <a:gs pos="2917">
                      <a:schemeClr val="tx1"/>
                    </a:gs>
                    <a:gs pos="30000">
                      <a:schemeClr val="tx1"/>
                    </a:gs>
                  </a:gsLst>
                  <a:lin ang="5400000" scaled="0"/>
                </a:gradFill>
                <a:latin typeface="Consolas" panose="020B0609020204030204" pitchFamily="49" charset="0"/>
              </a:rPr>
              <a:t> c1 “message”</a:t>
            </a:r>
          </a:p>
          <a:p>
            <a:pPr>
              <a:lnSpc>
                <a:spcPct val="90000"/>
              </a:lnSpc>
              <a:spcAft>
                <a:spcPts val="600"/>
              </a:spcAft>
            </a:pPr>
            <a:r>
              <a:rPr lang="en-US" sz="2400" dirty="0">
                <a:solidFill>
                  <a:schemeClr val="tx2"/>
                </a:solidFill>
                <a:latin typeface="Consolas" panose="020B0609020204030204" pitchFamily="49" charset="0"/>
              </a:rPr>
              <a:t>{ </a:t>
            </a:r>
            <a:r>
              <a:rPr lang="en-US" sz="2400" dirty="0" err="1">
                <a:solidFill>
                  <a:srgbClr val="00CC99"/>
                </a:solidFill>
                <a:latin typeface="Consolas" panose="020B0609020204030204" pitchFamily="49" charset="0"/>
              </a:rPr>
              <a:t>Inv</a:t>
            </a:r>
            <a:r>
              <a:rPr lang="en-US" sz="2400" dirty="0">
                <a:solidFill>
                  <a:srgbClr val="00CC99"/>
                </a:solidFill>
                <a:latin typeface="Consolas" panose="020B0609020204030204" pitchFamily="49" charset="0"/>
              </a:rPr>
              <a:t> c1 </a:t>
            </a:r>
            <a:r>
              <a:rPr lang="en-US" sz="2400" dirty="0">
                <a:solidFill>
                  <a:schemeClr val="tx2"/>
                </a:solidFill>
                <a:latin typeface="Consolas" panose="020B0609020204030204" pitchFamily="49" charset="0"/>
              </a:rPr>
              <a:t>/\ </a:t>
            </a:r>
            <a:r>
              <a:rPr lang="en-US" sz="2400" dirty="0" err="1">
                <a:solidFill>
                  <a:schemeClr val="accent6">
                    <a:lumMod val="60000"/>
                    <a:lumOff val="40000"/>
                  </a:schemeClr>
                </a:solidFill>
                <a:latin typeface="Consolas" panose="020B0609020204030204" pitchFamily="49" charset="0"/>
              </a:rPr>
              <a:t>Inv</a:t>
            </a:r>
            <a:r>
              <a:rPr lang="en-US" sz="2400" dirty="0">
                <a:solidFill>
                  <a:schemeClr val="accent6">
                    <a:lumMod val="60000"/>
                    <a:lumOff val="40000"/>
                  </a:schemeClr>
                </a:solidFill>
                <a:latin typeface="Consolas" panose="020B0609020204030204" pitchFamily="49" charset="0"/>
              </a:rPr>
              <a:t> c2</a:t>
            </a:r>
            <a:r>
              <a:rPr lang="en-US" sz="2400" dirty="0">
                <a:solidFill>
                  <a:schemeClr val="tx2"/>
                </a:solidFill>
                <a:latin typeface="Consolas" panose="020B0609020204030204" pitchFamily="49" charset="0"/>
              </a:rPr>
              <a:t> }</a:t>
            </a:r>
          </a:p>
        </p:txBody>
      </p:sp>
      <p:sp>
        <p:nvSpPr>
          <p:cNvPr id="3" name="TextBox 2"/>
          <p:cNvSpPr txBox="1"/>
          <p:nvPr/>
        </p:nvSpPr>
        <p:spPr>
          <a:xfrm>
            <a:off x="140042" y="4832022"/>
            <a:ext cx="6537825" cy="1446550"/>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Monotone properties are stable</a:t>
            </a:r>
          </a:p>
          <a:p>
            <a:pPr>
              <a:lnSpc>
                <a:spcPct val="90000"/>
              </a:lnSpc>
              <a:spcAft>
                <a:spcPts val="600"/>
              </a:spcAft>
            </a:pPr>
            <a:r>
              <a:rPr lang="en-US" sz="2400" dirty="0">
                <a:gradFill>
                  <a:gsLst>
                    <a:gs pos="2917">
                      <a:schemeClr val="tx1"/>
                    </a:gs>
                    <a:gs pos="30000">
                      <a:schemeClr val="tx1"/>
                    </a:gs>
                  </a:gsLst>
                  <a:lin ang="5400000" scaled="0"/>
                </a:gradFill>
              </a:rPr>
              <a:t>with respect to arbitrary modifications </a:t>
            </a:r>
          </a:p>
          <a:p>
            <a:pPr>
              <a:lnSpc>
                <a:spcPct val="90000"/>
              </a:lnSpc>
              <a:spcAft>
                <a:spcPts val="600"/>
              </a:spcAft>
            </a:pPr>
            <a:r>
              <a:rPr lang="en-US" sz="2400" dirty="0">
                <a:gradFill>
                  <a:gsLst>
                    <a:gs pos="2917">
                      <a:schemeClr val="tx1"/>
                    </a:gs>
                    <a:gs pos="30000">
                      <a:schemeClr val="tx1"/>
                    </a:gs>
                  </a:gsLst>
                  <a:lin ang="5400000" scaled="0"/>
                </a:gradFill>
              </a:rPr>
              <a:t>in another region</a:t>
            </a:r>
          </a:p>
        </p:txBody>
      </p:sp>
      <p:sp>
        <p:nvSpPr>
          <p:cNvPr id="4" name="Isosceles Triangle 3"/>
          <p:cNvSpPr/>
          <p:nvPr/>
        </p:nvSpPr>
        <p:spPr bwMode="auto">
          <a:xfrm>
            <a:off x="3060067" y="1677466"/>
            <a:ext cx="4653240" cy="3014982"/>
          </a:xfrm>
          <a:prstGeom prst="triangle">
            <a:avLst>
              <a:gd name="adj" fmla="val 76322"/>
            </a:avLst>
          </a:prstGeom>
          <a:solidFill>
            <a:schemeClr val="accent1">
              <a:alpha val="2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0" name="Isosceles Triangle 39"/>
          <p:cNvSpPr/>
          <p:nvPr/>
        </p:nvSpPr>
        <p:spPr bwMode="auto">
          <a:xfrm rot="10800000">
            <a:off x="7715471" y="4391608"/>
            <a:ext cx="5278962" cy="2736722"/>
          </a:xfrm>
          <a:prstGeom prst="triangle">
            <a:avLst>
              <a:gd name="adj" fmla="val 76322"/>
            </a:avLst>
          </a:prstGeom>
          <a:solidFill>
            <a:schemeClr val="accent6">
              <a:alpha val="2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8" name="Rectangle 47"/>
          <p:cNvSpPr/>
          <p:nvPr/>
        </p:nvSpPr>
        <p:spPr>
          <a:xfrm>
            <a:off x="5013671" y="2724664"/>
            <a:ext cx="1913120" cy="10050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p:nvSpPr>
        <p:spPr>
          <a:xfrm>
            <a:off x="5011543" y="2686933"/>
            <a:ext cx="183360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connection info</a:t>
            </a:r>
            <a:b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49"/>
          <p:cNvSpPr/>
          <p:nvPr/>
        </p:nvSpPr>
        <p:spPr>
          <a:xfrm>
            <a:off x="4787785" y="2258416"/>
            <a:ext cx="16450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TLS Connection</a:t>
            </a:r>
          </a:p>
        </p:txBody>
      </p:sp>
      <p:grpSp>
        <p:nvGrpSpPr>
          <p:cNvPr id="51" name="Group 50"/>
          <p:cNvGrpSpPr/>
          <p:nvPr/>
        </p:nvGrpSpPr>
        <p:grpSpPr>
          <a:xfrm rot="5400000">
            <a:off x="9651226" y="4444525"/>
            <a:ext cx="749699" cy="812476"/>
            <a:chOff x="7657756" y="2847605"/>
            <a:chExt cx="749699" cy="603931"/>
          </a:xfrm>
        </p:grpSpPr>
        <p:sp>
          <p:nvSpPr>
            <p:cNvPr id="74" name="Rectangle 73"/>
            <p:cNvSpPr/>
            <p:nvPr/>
          </p:nvSpPr>
          <p:spPr>
            <a:xfrm rot="5400000">
              <a:off x="7486549" y="3018812"/>
              <a:ext cx="603931" cy="26151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a:t>
              </a:r>
            </a:p>
          </p:txBody>
        </p:sp>
        <p:sp>
          <p:nvSpPr>
            <p:cNvPr id="75" name="Rectangle 74"/>
            <p:cNvSpPr/>
            <p:nvPr/>
          </p:nvSpPr>
          <p:spPr>
            <a:xfrm rot="5400000">
              <a:off x="7742553" y="3042195"/>
              <a:ext cx="603657" cy="21447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a:t>
              </a:r>
            </a:p>
          </p:txBody>
        </p:sp>
        <p:sp>
          <p:nvSpPr>
            <p:cNvPr id="76" name="Rectangle 75"/>
            <p:cNvSpPr/>
            <p:nvPr/>
          </p:nvSpPr>
          <p:spPr>
            <a:xfrm rot="5400000">
              <a:off x="7978562" y="3020666"/>
              <a:ext cx="601953" cy="25583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sng"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#0 </a:t>
              </a:r>
            </a:p>
          </p:txBody>
        </p:sp>
      </p:grpSp>
      <p:grpSp>
        <p:nvGrpSpPr>
          <p:cNvPr id="52" name="Group 51"/>
          <p:cNvGrpSpPr/>
          <p:nvPr/>
        </p:nvGrpSpPr>
        <p:grpSpPr>
          <a:xfrm rot="5400000">
            <a:off x="4991762" y="3750437"/>
            <a:ext cx="908465" cy="868903"/>
            <a:chOff x="494716" y="3871780"/>
            <a:chExt cx="1871083" cy="1139946"/>
          </a:xfrm>
        </p:grpSpPr>
        <p:sp>
          <p:nvSpPr>
            <p:cNvPr id="69" name="Rectangle 68"/>
            <p:cNvSpPr/>
            <p:nvPr/>
          </p:nvSpPr>
          <p:spPr>
            <a:xfrm rot="16200000">
              <a:off x="197848" y="4176594"/>
              <a:ext cx="1132000" cy="53826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#0</a:t>
              </a:r>
            </a:p>
          </p:txBody>
        </p:sp>
        <p:sp>
          <p:nvSpPr>
            <p:cNvPr id="70" name="Rectangle 69"/>
            <p:cNvSpPr/>
            <p:nvPr/>
          </p:nvSpPr>
          <p:spPr>
            <a:xfrm rot="16200000">
              <a:off x="593498" y="4304740"/>
              <a:ext cx="1132002" cy="2704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#1</a:t>
              </a:r>
            </a:p>
          </p:txBody>
        </p:sp>
        <p:sp>
          <p:nvSpPr>
            <p:cNvPr id="71" name="Rectangle 70"/>
            <p:cNvSpPr/>
            <p:nvPr/>
          </p:nvSpPr>
          <p:spPr>
            <a:xfrm rot="16200000">
              <a:off x="944393" y="4223323"/>
              <a:ext cx="1132002" cy="42891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#2</a:t>
              </a:r>
            </a:p>
          </p:txBody>
        </p:sp>
        <p:sp>
          <p:nvSpPr>
            <p:cNvPr id="72" name="Rectangle 71"/>
            <p:cNvSpPr/>
            <p:nvPr/>
          </p:nvSpPr>
          <p:spPr>
            <a:xfrm rot="16200000">
              <a:off x="1632827" y="4270810"/>
              <a:ext cx="1132002" cy="3339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#3</a:t>
              </a:r>
            </a:p>
          </p:txBody>
        </p:sp>
        <p:sp>
          <p:nvSpPr>
            <p:cNvPr id="73" name="Rectangle 72"/>
            <p:cNvSpPr/>
            <p:nvPr/>
          </p:nvSpPr>
          <p:spPr>
            <a:xfrm rot="16200000">
              <a:off x="1311867" y="4285995"/>
              <a:ext cx="1132002" cy="30357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Warning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i</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4" name="Rectangle 53"/>
          <p:cNvSpPr/>
          <p:nvPr/>
        </p:nvSpPr>
        <p:spPr>
          <a:xfrm rot="10800000">
            <a:off x="8494067" y="5224129"/>
            <a:ext cx="1938246" cy="1077218"/>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5B9BD5">
                    <a:lumMod val="75000"/>
                  </a:srgbClr>
                </a:solidFill>
                <a:effectLst/>
                <a:uLnTx/>
                <a:uFillTx/>
                <a:latin typeface="Calibri" panose="020F0502020204030204"/>
                <a:ea typeface="+mn-ea"/>
                <a:cs typeface="+mn-cs"/>
              </a:rPr>
              <a:t>i</a:t>
            </a: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connection info</a:t>
            </a:r>
            <a:br>
              <a:rPr kumimoji="0" lang="en-GB"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en-GB" sz="1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(how we got here)</a:t>
            </a:r>
            <a:br>
              <a:rPr kumimoji="0" lang="en-GB" sz="1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sender</a:t>
            </a:r>
          </a:p>
        </p:txBody>
      </p:sp>
      <p:sp>
        <p:nvSpPr>
          <p:cNvPr id="55" name="Rectangle 54"/>
          <p:cNvSpPr/>
          <p:nvPr/>
        </p:nvSpPr>
        <p:spPr>
          <a:xfrm rot="16200000">
            <a:off x="6310578" y="3038333"/>
            <a:ext cx="9408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receiver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p:cNvSpPr/>
          <p:nvPr/>
        </p:nvSpPr>
        <p:spPr>
          <a:xfrm rot="5400000">
            <a:off x="8131155" y="5624438"/>
            <a:ext cx="98448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receiver</a:t>
            </a:r>
          </a:p>
        </p:txBody>
      </p:sp>
      <p:cxnSp>
        <p:nvCxnSpPr>
          <p:cNvPr id="59" name="Curved Connector 58"/>
          <p:cNvCxnSpPr>
            <a:stCxn id="61" idx="1"/>
            <a:endCxn id="66" idx="1"/>
          </p:cNvCxnSpPr>
          <p:nvPr/>
        </p:nvCxnSpPr>
        <p:spPr>
          <a:xfrm rot="10800000" flipV="1">
            <a:off x="4911828" y="3579485"/>
            <a:ext cx="115793" cy="1090103"/>
          </a:xfrm>
          <a:prstGeom prst="curvedConnector3">
            <a:avLst>
              <a:gd name="adj1" fmla="val 29742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p:cNvCxnSpPr>
            <a:stCxn id="54" idx="1"/>
            <a:endCxn id="62" idx="3"/>
          </p:cNvCxnSpPr>
          <p:nvPr/>
        </p:nvCxnSpPr>
        <p:spPr>
          <a:xfrm flipV="1">
            <a:off x="10432313" y="4475166"/>
            <a:ext cx="105928" cy="1287572"/>
          </a:xfrm>
          <a:prstGeom prst="curvedConnector3">
            <a:avLst>
              <a:gd name="adj1" fmla="val 31580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5027620" y="3394820"/>
            <a:ext cx="8290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sender</a:t>
            </a:r>
          </a:p>
        </p:txBody>
      </p:sp>
      <p:sp>
        <p:nvSpPr>
          <p:cNvPr id="62" name="Rectangle 61"/>
          <p:cNvSpPr/>
          <p:nvPr/>
        </p:nvSpPr>
        <p:spPr>
          <a:xfrm>
            <a:off x="10326383" y="4452306"/>
            <a:ext cx="211858"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p:cNvSpPr/>
          <p:nvPr/>
        </p:nvSpPr>
        <p:spPr>
          <a:xfrm>
            <a:off x="9565133" y="4732438"/>
            <a:ext cx="211858"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p:cNvSpPr/>
          <p:nvPr/>
        </p:nvSpPr>
        <p:spPr>
          <a:xfrm>
            <a:off x="5703593" y="4111984"/>
            <a:ext cx="189273"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ight Arrow 64"/>
          <p:cNvSpPr/>
          <p:nvPr/>
        </p:nvSpPr>
        <p:spPr>
          <a:xfrm rot="5400000" flipV="1">
            <a:off x="5284970" y="4719836"/>
            <a:ext cx="316577" cy="64627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Rectangle 65"/>
          <p:cNvSpPr/>
          <p:nvPr/>
        </p:nvSpPr>
        <p:spPr>
          <a:xfrm>
            <a:off x="4911827" y="4646729"/>
            <a:ext cx="172257" cy="45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ight Arrow 66"/>
          <p:cNvSpPr/>
          <p:nvPr/>
        </p:nvSpPr>
        <p:spPr>
          <a:xfrm rot="16200000" flipV="1">
            <a:off x="9858971" y="3739734"/>
            <a:ext cx="316577" cy="79484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67"/>
          <p:cNvSpPr/>
          <p:nvPr/>
        </p:nvSpPr>
        <p:spPr>
          <a:xfrm rot="10800000">
            <a:off x="8359074" y="6301348"/>
            <a:ext cx="21301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Peer TLS Connection</a:t>
            </a:r>
          </a:p>
        </p:txBody>
      </p:sp>
      <p:sp>
        <p:nvSpPr>
          <p:cNvPr id="53" name="Rectangle 52"/>
          <p:cNvSpPr/>
          <p:nvPr/>
        </p:nvSpPr>
        <p:spPr>
          <a:xfrm>
            <a:off x="7029372" y="3895630"/>
            <a:ext cx="1367875" cy="1477328"/>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Only rely</a:t>
            </a:r>
            <a:r>
              <a:rPr kumimoji="0" lang="en-GB" sz="1800" b="0" i="0" u="none" strike="noStrike" kern="1200" cap="none" spc="0" normalizeH="0" noProof="0" dirty="0">
                <a:ln>
                  <a:noFill/>
                </a:ln>
                <a:solidFill>
                  <a:srgbClr val="0070C0"/>
                </a:solidFill>
                <a:effectLst/>
                <a:uLnTx/>
                <a:uFillTx/>
                <a:latin typeface="Calibri" panose="020F0502020204030204"/>
                <a:ea typeface="+mn-ea"/>
                <a:cs typeface="+mn-cs"/>
              </a:rPr>
              <a:t>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noProof="0" dirty="0">
                <a:ln>
                  <a:noFill/>
                </a:ln>
                <a:solidFill>
                  <a:srgbClr val="0070C0"/>
                </a:solidFill>
                <a:effectLst/>
                <a:uLnTx/>
                <a:uFillTx/>
                <a:latin typeface="Calibri" panose="020F0502020204030204"/>
                <a:ea typeface="+mn-ea"/>
                <a:cs typeface="+mn-cs"/>
              </a:rPr>
              <a:t>monotone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aseline="0" dirty="0">
                <a:solidFill>
                  <a:srgbClr val="0070C0"/>
                </a:solidFill>
                <a:latin typeface="Calibri" panose="020F0502020204030204"/>
              </a:rPr>
              <a:t>properties</a:t>
            </a:r>
            <a:r>
              <a:rPr lang="en-GB" dirty="0">
                <a:solidFill>
                  <a:srgbClr val="0070C0"/>
                </a:solidFill>
                <a:latin typeface="Calibri" panose="020F05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Calibri" panose="020F0502020204030204"/>
              </a:rPr>
              <a:t>across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70C0"/>
                </a:solidFill>
                <a:latin typeface="Calibri" panose="020F0502020204030204"/>
              </a:rPr>
              <a:t> regions</a:t>
            </a:r>
            <a:endPar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57" name="Curved Connector 56"/>
          <p:cNvCxnSpPr>
            <a:stCxn id="55" idx="2"/>
            <a:endCxn id="63" idx="1"/>
          </p:cNvCxnSpPr>
          <p:nvPr/>
        </p:nvCxnSpPr>
        <p:spPr>
          <a:xfrm>
            <a:off x="6965662" y="3222999"/>
            <a:ext cx="2599471" cy="1532299"/>
          </a:xfrm>
          <a:prstGeom prst="curvedConnector3">
            <a:avLst>
              <a:gd name="adj1" fmla="val 50000"/>
            </a:avLst>
          </a:prstGeom>
          <a:ln w="2222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58" name="Curved Connector 57"/>
          <p:cNvCxnSpPr>
            <a:stCxn id="56" idx="2"/>
            <a:endCxn id="64" idx="3"/>
          </p:cNvCxnSpPr>
          <p:nvPr/>
        </p:nvCxnSpPr>
        <p:spPr>
          <a:xfrm rot="10800000">
            <a:off x="5892866" y="4134845"/>
            <a:ext cx="2545868" cy="1674261"/>
          </a:xfrm>
          <a:prstGeom prst="curvedConnector3">
            <a:avLst>
              <a:gd name="adj1" fmla="val 50000"/>
            </a:avLst>
          </a:prstGeom>
          <a:ln w="22225">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6611513" y="1659600"/>
            <a:ext cx="5446283" cy="2732008"/>
            <a:chOff x="6611513" y="1659600"/>
            <a:chExt cx="5446283" cy="2732008"/>
          </a:xfrm>
        </p:grpSpPr>
        <p:sp>
          <p:nvSpPr>
            <p:cNvPr id="7" name="TextBox 6"/>
            <p:cNvSpPr txBox="1"/>
            <p:nvPr/>
          </p:nvSpPr>
          <p:spPr>
            <a:xfrm>
              <a:off x="7713307" y="1659600"/>
              <a:ext cx="4344489" cy="960263"/>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Each connection owns a distinct region of memory</a:t>
              </a:r>
            </a:p>
          </p:txBody>
        </p:sp>
        <p:cxnSp>
          <p:nvCxnSpPr>
            <p:cNvPr id="9" name="Curved Connector 8"/>
            <p:cNvCxnSpPr>
              <a:stCxn id="7" idx="1"/>
              <a:endCxn id="4" idx="0"/>
            </p:cNvCxnSpPr>
            <p:nvPr/>
          </p:nvCxnSpPr>
          <p:spPr>
            <a:xfrm rot="10800000">
              <a:off x="6611513" y="1677466"/>
              <a:ext cx="1101794" cy="462266"/>
            </a:xfrm>
            <a:prstGeom prst="curvedConnector4">
              <a:avLst>
                <a:gd name="adj1" fmla="val 19653"/>
                <a:gd name="adj2" fmla="val 153317"/>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7" idx="1"/>
              <a:endCxn id="40" idx="3"/>
            </p:cNvCxnSpPr>
            <p:nvPr/>
          </p:nvCxnSpPr>
          <p:spPr>
            <a:xfrm rot="10800000" flipH="1" flipV="1">
              <a:off x="7713306" y="2139732"/>
              <a:ext cx="1252117" cy="2251876"/>
            </a:xfrm>
            <a:prstGeom prst="curvedConnector4">
              <a:avLst>
                <a:gd name="adj1" fmla="val 13538"/>
                <a:gd name="adj2" fmla="val 50164"/>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77" name="TextBox 76"/>
          <p:cNvSpPr txBox="1"/>
          <p:nvPr/>
        </p:nvSpPr>
        <p:spPr>
          <a:xfrm>
            <a:off x="69960" y="1639862"/>
            <a:ext cx="5454665" cy="2431435"/>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let c1 : Connection = …</a:t>
            </a:r>
          </a:p>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let c2 : Connection = … </a:t>
            </a:r>
          </a:p>
          <a:p>
            <a:pPr>
              <a:lnSpc>
                <a:spcPct val="90000"/>
              </a:lnSpc>
              <a:spcAft>
                <a:spcPts val="600"/>
              </a:spcAft>
            </a:pPr>
            <a:endParaRPr lang="en-US" sz="2400" dirty="0">
              <a:gradFill>
                <a:gsLst>
                  <a:gs pos="2917">
                    <a:schemeClr val="tx1"/>
                  </a:gs>
                  <a:gs pos="30000">
                    <a:schemeClr val="tx1"/>
                  </a:gs>
                </a:gsLst>
                <a:lin ang="5400000" scaled="0"/>
              </a:gradFill>
              <a:latin typeface="Consolas" panose="020B0609020204030204" pitchFamily="49" charset="0"/>
            </a:endParaRPr>
          </a:p>
          <a:p>
            <a:pPr>
              <a:lnSpc>
                <a:spcPct val="90000"/>
              </a:lnSpc>
              <a:spcAft>
                <a:spcPts val="600"/>
              </a:spcAft>
            </a:pPr>
            <a:r>
              <a:rPr lang="en-US" sz="2400" dirty="0">
                <a:solidFill>
                  <a:schemeClr val="tx2"/>
                </a:solidFill>
                <a:latin typeface="Consolas" panose="020B0609020204030204" pitchFamily="49" charset="0"/>
              </a:rPr>
              <a:t>{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c1 *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c2 }</a:t>
            </a:r>
            <a:endParaRPr lang="en-US" sz="2400" dirty="0">
              <a:gradFill>
                <a:gsLst>
                  <a:gs pos="2917">
                    <a:schemeClr val="tx1"/>
                  </a:gs>
                  <a:gs pos="30000">
                    <a:schemeClr val="tx1"/>
                  </a:gs>
                </a:gsLst>
                <a:lin ang="5400000" scaled="0"/>
              </a:gradFill>
              <a:latin typeface="Consolas" panose="020B0609020204030204" pitchFamily="49" charset="0"/>
            </a:endParaRPr>
          </a:p>
          <a:p>
            <a:pPr>
              <a:lnSpc>
                <a:spcPct val="90000"/>
              </a:lnSpc>
              <a:spcAft>
                <a:spcPts val="600"/>
              </a:spcAft>
            </a:pPr>
            <a:r>
              <a:rPr lang="en-US" sz="2400" dirty="0">
                <a:gradFill>
                  <a:gsLst>
                    <a:gs pos="2917">
                      <a:schemeClr val="tx1"/>
                    </a:gs>
                    <a:gs pos="30000">
                      <a:schemeClr val="tx1"/>
                    </a:gs>
                  </a:gsLst>
                  <a:lin ang="5400000" scaled="0"/>
                </a:gradFill>
                <a:latin typeface="Consolas" panose="020B0609020204030204" pitchFamily="49" charset="0"/>
              </a:rPr>
              <a:t> </a:t>
            </a:r>
            <a:r>
              <a:rPr lang="en-US" sz="2400" dirty="0" err="1">
                <a:gradFill>
                  <a:gsLst>
                    <a:gs pos="2917">
                      <a:schemeClr val="tx1"/>
                    </a:gs>
                    <a:gs pos="30000">
                      <a:schemeClr val="tx1"/>
                    </a:gs>
                  </a:gsLst>
                  <a:lin ang="5400000" scaled="0"/>
                </a:gradFill>
                <a:latin typeface="Consolas" panose="020B0609020204030204" pitchFamily="49" charset="0"/>
              </a:rPr>
              <a:t>TLS.write</a:t>
            </a:r>
            <a:r>
              <a:rPr lang="en-US" sz="2400" dirty="0">
                <a:gradFill>
                  <a:gsLst>
                    <a:gs pos="2917">
                      <a:schemeClr val="tx1"/>
                    </a:gs>
                    <a:gs pos="30000">
                      <a:schemeClr val="tx1"/>
                    </a:gs>
                  </a:gsLst>
                  <a:lin ang="5400000" scaled="0"/>
                </a:gradFill>
                <a:latin typeface="Consolas" panose="020B0609020204030204" pitchFamily="49" charset="0"/>
              </a:rPr>
              <a:t> c1 “message”</a:t>
            </a:r>
          </a:p>
          <a:p>
            <a:pPr>
              <a:lnSpc>
                <a:spcPct val="90000"/>
              </a:lnSpc>
              <a:spcAft>
                <a:spcPts val="600"/>
              </a:spcAft>
            </a:pPr>
            <a:r>
              <a:rPr lang="en-US" sz="2400" dirty="0">
                <a:solidFill>
                  <a:schemeClr val="tx2"/>
                </a:solidFill>
                <a:latin typeface="Consolas" panose="020B0609020204030204" pitchFamily="49" charset="0"/>
              </a:rPr>
              <a:t>{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c1 * </a:t>
            </a:r>
            <a:r>
              <a:rPr lang="en-US" sz="2400" dirty="0" err="1">
                <a:solidFill>
                  <a:schemeClr val="tx2"/>
                </a:solidFill>
                <a:latin typeface="Consolas" panose="020B0609020204030204" pitchFamily="49" charset="0"/>
              </a:rPr>
              <a:t>Inv</a:t>
            </a:r>
            <a:r>
              <a:rPr lang="en-US" sz="2400" dirty="0">
                <a:solidFill>
                  <a:schemeClr val="tx2"/>
                </a:solidFill>
                <a:latin typeface="Consolas" panose="020B0609020204030204" pitchFamily="49" charset="0"/>
              </a:rPr>
              <a:t> c2 }</a:t>
            </a:r>
          </a:p>
        </p:txBody>
      </p:sp>
      <p:sp>
        <p:nvSpPr>
          <p:cNvPr id="5" name="TextBox 4">
            <a:extLst>
              <a:ext uri="{FF2B5EF4-FFF2-40B4-BE49-F238E27FC236}">
                <a16:creationId xmlns:a16="http://schemas.microsoft.com/office/drawing/2014/main" id="{52ECEA9E-B96A-45C5-8B8F-29E6FDCE2625}"/>
              </a:ext>
            </a:extLst>
          </p:cNvPr>
          <p:cNvSpPr txBox="1"/>
          <p:nvPr/>
        </p:nvSpPr>
        <p:spPr>
          <a:xfrm>
            <a:off x="140041" y="6172082"/>
            <a:ext cx="5402766" cy="627864"/>
          </a:xfrm>
          <a:prstGeom prst="rect">
            <a:avLst/>
          </a:prstGeom>
          <a:noFill/>
        </p:spPr>
        <p:txBody>
          <a:bodyPr wrap="square" lIns="182880" tIns="146304" rIns="182880" bIns="146304" rtlCol="0">
            <a:spAutoFit/>
          </a:bodyPr>
          <a:lstStyle/>
          <a:p>
            <a:pPr>
              <a:lnSpc>
                <a:spcPct val="90000"/>
              </a:lnSpc>
              <a:spcAft>
                <a:spcPts val="600"/>
              </a:spcAft>
            </a:pPr>
            <a:r>
              <a:rPr lang="en-US" sz="2400" i="1" dirty="0">
                <a:solidFill>
                  <a:srgbClr val="7030A0"/>
                </a:solidFill>
              </a:rPr>
              <a:t>Recalling a Witness: POPL 2018</a:t>
            </a:r>
          </a:p>
        </p:txBody>
      </p:sp>
    </p:spTree>
    <p:extLst>
      <p:ext uri="{BB962C8B-B14F-4D97-AF65-F5344CB8AC3E}">
        <p14:creationId xmlns:p14="http://schemas.microsoft.com/office/powerpoint/2010/main" val="538388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7"/>
                                        </p:tgtEl>
                                      </p:cBhvr>
                                    </p:animEffect>
                                    <p:set>
                                      <p:cBhvr>
                                        <p:cTn id="17" dur="1" fill="hold">
                                          <p:stCondLst>
                                            <p:cond delay="499"/>
                                          </p:stCondLst>
                                        </p:cTn>
                                        <p:tgtEl>
                                          <p:spTgt spid="77"/>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P spid="4" grpId="0" animBg="1"/>
      <p:bldP spid="40" grpId="0" animBg="1"/>
      <p:bldP spid="53" grpId="0" animBg="1"/>
      <p:bldP spid="77"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6111" y="407949"/>
            <a:ext cx="9452880" cy="584820"/>
          </a:xfrm>
          <a:prstGeom prst="rect">
            <a:avLst/>
          </a:prstGeom>
        </p:spPr>
      </p:pic>
      <p:pic>
        <p:nvPicPr>
          <p:cNvPr id="2" name="Picture 1"/>
          <p:cNvPicPr>
            <a:picLocks noChangeAspect="1"/>
          </p:cNvPicPr>
          <p:nvPr/>
        </p:nvPicPr>
        <p:blipFill>
          <a:blip r:embed="rId4"/>
          <a:stretch>
            <a:fillRect/>
          </a:stretch>
        </p:blipFill>
        <p:spPr>
          <a:xfrm>
            <a:off x="554182" y="1418170"/>
            <a:ext cx="11083636" cy="3752699"/>
          </a:xfrm>
          <a:prstGeom prst="rect">
            <a:avLst/>
          </a:prstGeom>
        </p:spPr>
      </p:pic>
      <p:sp>
        <p:nvSpPr>
          <p:cNvPr id="6" name="TextBox 5"/>
          <p:cNvSpPr txBox="1"/>
          <p:nvPr/>
        </p:nvSpPr>
        <p:spPr>
          <a:xfrm>
            <a:off x="554182" y="5399478"/>
            <a:ext cx="8105326" cy="923330"/>
          </a:xfrm>
          <a:prstGeom prst="rect">
            <a:avLst/>
          </a:prstGeom>
          <a:noFill/>
        </p:spPr>
        <p:txBody>
          <a:bodyPr wrap="square" rtlCol="0">
            <a:spAutoFit/>
          </a:bodyPr>
          <a:lstStyle/>
          <a:p>
            <a:r>
              <a:rPr lang="en-US" b="1" dirty="0">
                <a:solidFill>
                  <a:schemeClr val="tx2">
                    <a:lumMod val="75000"/>
                  </a:schemeClr>
                </a:solidFill>
              </a:rPr>
              <a:t>Authenticated Encryption with Additional Data (AEAD)</a:t>
            </a:r>
          </a:p>
          <a:p>
            <a:r>
              <a:rPr lang="en-US" b="1" dirty="0">
                <a:solidFill>
                  <a:schemeClr val="tx2">
                    <a:lumMod val="75000"/>
                  </a:schemeClr>
                </a:solidFill>
              </a:rPr>
              <a:t>Crypto algorithms &amp; constructions</a:t>
            </a:r>
          </a:p>
          <a:p>
            <a:r>
              <a:rPr lang="en-US" b="1" dirty="0">
                <a:solidFill>
                  <a:schemeClr val="tx2">
                    <a:lumMod val="75000"/>
                  </a:schemeClr>
                </a:solidFill>
              </a:rPr>
              <a:t>~15K lines of code and proofs in F*</a:t>
            </a:r>
          </a:p>
        </p:txBody>
      </p:sp>
      <p:sp>
        <p:nvSpPr>
          <p:cNvPr id="5" name="TextBox 4">
            <a:extLst>
              <a:ext uri="{FF2B5EF4-FFF2-40B4-BE49-F238E27FC236}">
                <a16:creationId xmlns:a16="http://schemas.microsoft.com/office/drawing/2014/main" id="{8356805B-6B28-4E72-B777-21584EAF510B}"/>
              </a:ext>
            </a:extLst>
          </p:cNvPr>
          <p:cNvSpPr txBox="1"/>
          <p:nvPr/>
        </p:nvSpPr>
        <p:spPr>
          <a:xfrm>
            <a:off x="554182" y="6389715"/>
            <a:ext cx="5402766" cy="544765"/>
          </a:xfrm>
          <a:prstGeom prst="rect">
            <a:avLst/>
          </a:prstGeom>
          <a:noFill/>
        </p:spPr>
        <p:txBody>
          <a:bodyPr wrap="square" lIns="182880" tIns="146304" rIns="182880" bIns="146304" rtlCol="0">
            <a:spAutoFit/>
          </a:bodyPr>
          <a:lstStyle/>
          <a:p>
            <a:pPr>
              <a:lnSpc>
                <a:spcPct val="90000"/>
              </a:lnSpc>
              <a:spcAft>
                <a:spcPts val="600"/>
              </a:spcAft>
            </a:pPr>
            <a:r>
              <a:rPr lang="en-US" i="1" dirty="0">
                <a:solidFill>
                  <a:srgbClr val="7030A0"/>
                </a:solidFill>
              </a:rPr>
              <a:t>IEEE Security and Privacy 2017</a:t>
            </a:r>
          </a:p>
        </p:txBody>
      </p:sp>
      <p:sp>
        <p:nvSpPr>
          <p:cNvPr id="3" name="Rectangle 2">
            <a:extLst>
              <a:ext uri="{FF2B5EF4-FFF2-40B4-BE49-F238E27FC236}">
                <a16:creationId xmlns:a16="http://schemas.microsoft.com/office/drawing/2014/main" id="{2FABBA2A-6622-41A0-8FCD-F93E146E05BB}"/>
              </a:ext>
            </a:extLst>
          </p:cNvPr>
          <p:cNvSpPr/>
          <p:nvPr/>
        </p:nvSpPr>
        <p:spPr bwMode="auto">
          <a:xfrm>
            <a:off x="10744198" y="903249"/>
            <a:ext cx="1612872" cy="518531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extBox 6">
            <a:extLst>
              <a:ext uri="{FF2B5EF4-FFF2-40B4-BE49-F238E27FC236}">
                <a16:creationId xmlns:a16="http://schemas.microsoft.com/office/drawing/2014/main" id="{027A5AA4-DB45-401B-8202-741823622E61}"/>
              </a:ext>
            </a:extLst>
          </p:cNvPr>
          <p:cNvSpPr txBox="1"/>
          <p:nvPr/>
        </p:nvSpPr>
        <p:spPr>
          <a:xfrm>
            <a:off x="7337502" y="5341434"/>
            <a:ext cx="4767147" cy="1369606"/>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But, also performance critical</a:t>
            </a:r>
          </a:p>
          <a:p>
            <a:pPr>
              <a:lnSpc>
                <a:spcPct val="90000"/>
              </a:lnSpc>
              <a:spcAft>
                <a:spcPts val="600"/>
              </a:spcAft>
            </a:pPr>
            <a:r>
              <a:rPr lang="en-US" sz="2400" dirty="0">
                <a:gradFill>
                  <a:gsLst>
                    <a:gs pos="2917">
                      <a:schemeClr val="tx1"/>
                    </a:gs>
                    <a:gs pos="30000">
                      <a:schemeClr val="tx1"/>
                    </a:gs>
                  </a:gsLst>
                  <a:lin ang="5400000" scaled="0"/>
                </a:gradFill>
              </a:rPr>
              <a:t>So, written in a low-level style that compiles to C without a GC</a:t>
            </a:r>
          </a:p>
        </p:txBody>
      </p:sp>
      <p:sp>
        <p:nvSpPr>
          <p:cNvPr id="8" name="Rectangle 7">
            <a:extLst>
              <a:ext uri="{FF2B5EF4-FFF2-40B4-BE49-F238E27FC236}">
                <a16:creationId xmlns:a16="http://schemas.microsoft.com/office/drawing/2014/main" id="{7AA806D2-C9B5-4702-86CB-3BD967E05D05}"/>
              </a:ext>
            </a:extLst>
          </p:cNvPr>
          <p:cNvSpPr/>
          <p:nvPr/>
        </p:nvSpPr>
        <p:spPr bwMode="auto">
          <a:xfrm>
            <a:off x="10000456" y="330820"/>
            <a:ext cx="1612872" cy="518531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622838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405" y="-181807"/>
            <a:ext cx="12724331" cy="8933541"/>
          </a:xfrm>
          <a:prstGeom prst="rect">
            <a:avLst/>
          </a:prstGeom>
        </p:spPr>
      </p:pic>
      <p:sp>
        <p:nvSpPr>
          <p:cNvPr id="2" name="Title 1"/>
          <p:cNvSpPr>
            <a:spLocks noGrp="1"/>
          </p:cNvSpPr>
          <p:nvPr>
            <p:ph type="title"/>
          </p:nvPr>
        </p:nvSpPr>
        <p:spPr>
          <a:xfrm>
            <a:off x="581248" y="162813"/>
            <a:ext cx="11251244" cy="4169772"/>
          </a:xfrm>
        </p:spPr>
        <p:txBody>
          <a:bodyPr>
            <a:normAutofit/>
          </a:bodyPr>
          <a:lstStyle/>
          <a:p>
            <a:r>
              <a:rPr lang="en-US" sz="8800" dirty="0">
                <a:solidFill>
                  <a:schemeClr val="bg1"/>
                </a:solidFill>
              </a:rPr>
              <a:t>A word about QUIC</a:t>
            </a:r>
          </a:p>
        </p:txBody>
      </p:sp>
      <p:sp>
        <p:nvSpPr>
          <p:cNvPr id="4" name="Slide Number Placeholder 3"/>
          <p:cNvSpPr>
            <a:spLocks noGrp="1"/>
          </p:cNvSpPr>
          <p:nvPr>
            <p:ph type="sldNum" sz="quarter" idx="4294967295"/>
          </p:nvPr>
        </p:nvSpPr>
        <p:spPr/>
        <p:txBody>
          <a:bodyPr/>
          <a:lstStyle/>
          <a:p>
            <a:endParaRPr lang="en-US" sz="1800" kern="0" dirty="0">
              <a:solidFill>
                <a:sysClr val="windowText" lastClr="000000"/>
              </a:solidFill>
            </a:endParaRPr>
          </a:p>
        </p:txBody>
      </p:sp>
      <p:grpSp>
        <p:nvGrpSpPr>
          <p:cNvPr id="5" name="Group 4"/>
          <p:cNvGrpSpPr/>
          <p:nvPr/>
        </p:nvGrpSpPr>
        <p:grpSpPr>
          <a:xfrm>
            <a:off x="4572694" y="3759267"/>
            <a:ext cx="2865396" cy="2926880"/>
            <a:chOff x="5300977" y="3142912"/>
            <a:chExt cx="3354472" cy="3426451"/>
          </a:xfrm>
        </p:grpSpPr>
        <p:sp>
          <p:nvSpPr>
            <p:cNvPr id="6" name="Rounded Rectangle 5"/>
            <p:cNvSpPr/>
            <p:nvPr/>
          </p:nvSpPr>
          <p:spPr>
            <a:xfrm>
              <a:off x="5300977" y="3142912"/>
              <a:ext cx="3354472" cy="3426451"/>
            </a:xfrm>
            <a:prstGeom prst="roundRect">
              <a:avLst/>
            </a:prstGeom>
            <a:solidFill>
              <a:schemeClr val="bg1"/>
            </a:solidFill>
            <a:ln w="28575" cap="flat" cmpd="sng" algn="ctr">
              <a:solidFill>
                <a:schemeClr val="accent3">
                  <a:lumMod val="50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7" name="Rectangle 6"/>
            <p:cNvSpPr/>
            <p:nvPr/>
          </p:nvSpPr>
          <p:spPr>
            <a:xfrm>
              <a:off x="5900552" y="4713775"/>
              <a:ext cx="702157" cy="418289"/>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kern="0" dirty="0">
                  <a:solidFill>
                    <a:sysClr val="windowText" lastClr="000000"/>
                  </a:solidFill>
                  <a:latin typeface="Calibri" panose="020F0502020204030204"/>
                </a:rPr>
                <a:t>***</a:t>
              </a:r>
            </a:p>
          </p:txBody>
        </p:sp>
        <p:sp>
          <p:nvSpPr>
            <p:cNvPr id="8" name="Rectangle 7"/>
            <p:cNvSpPr/>
            <p:nvPr/>
          </p:nvSpPr>
          <p:spPr>
            <a:xfrm>
              <a:off x="6991137" y="4285735"/>
              <a:ext cx="1243914" cy="381085"/>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TLS</a:t>
              </a:r>
            </a:p>
          </p:txBody>
        </p:sp>
        <p:sp>
          <p:nvSpPr>
            <p:cNvPr id="9" name="Rectangle 8"/>
            <p:cNvSpPr/>
            <p:nvPr/>
          </p:nvSpPr>
          <p:spPr>
            <a:xfrm>
              <a:off x="5638706" y="3763377"/>
              <a:ext cx="716692"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X.509</a:t>
              </a:r>
            </a:p>
          </p:txBody>
        </p:sp>
        <p:sp>
          <p:nvSpPr>
            <p:cNvPr id="10" name="Rectangle 9"/>
            <p:cNvSpPr/>
            <p:nvPr/>
          </p:nvSpPr>
          <p:spPr>
            <a:xfrm>
              <a:off x="6357964" y="3224337"/>
              <a:ext cx="124391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HTTPS</a:t>
              </a:r>
            </a:p>
          </p:txBody>
        </p:sp>
        <p:sp>
          <p:nvSpPr>
            <p:cNvPr id="11" name="Rectangle 10"/>
            <p:cNvSpPr/>
            <p:nvPr/>
          </p:nvSpPr>
          <p:spPr>
            <a:xfrm>
              <a:off x="5546254" y="5016929"/>
              <a:ext cx="702157" cy="418289"/>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RSA</a:t>
              </a:r>
            </a:p>
          </p:txBody>
        </p:sp>
        <p:sp>
          <p:nvSpPr>
            <p:cNvPr id="12" name="Rectangle 11"/>
            <p:cNvSpPr/>
            <p:nvPr/>
          </p:nvSpPr>
          <p:spPr>
            <a:xfrm>
              <a:off x="6318131" y="5016929"/>
              <a:ext cx="702157" cy="418289"/>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SHA</a:t>
              </a:r>
            </a:p>
          </p:txBody>
        </p:sp>
        <p:sp>
          <p:nvSpPr>
            <p:cNvPr id="13" name="Rectangle 12"/>
            <p:cNvSpPr/>
            <p:nvPr/>
          </p:nvSpPr>
          <p:spPr>
            <a:xfrm>
              <a:off x="5680968" y="5333363"/>
              <a:ext cx="702157" cy="418289"/>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ECDH</a:t>
              </a:r>
            </a:p>
          </p:txBody>
        </p:sp>
        <p:sp>
          <p:nvSpPr>
            <p:cNvPr id="14" name="TextBox 13"/>
            <p:cNvSpPr txBox="1"/>
            <p:nvPr/>
          </p:nvSpPr>
          <p:spPr>
            <a:xfrm>
              <a:off x="5806552" y="6082180"/>
              <a:ext cx="2545858" cy="369332"/>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r>
                <a:rPr lang="en-US" sz="1400" dirty="0"/>
                <a:t>Network buffers</a:t>
              </a:r>
            </a:p>
          </p:txBody>
        </p:sp>
        <p:cxnSp>
          <p:nvCxnSpPr>
            <p:cNvPr id="15" name="Straight Arrow Connector 14"/>
            <p:cNvCxnSpPr/>
            <p:nvPr/>
          </p:nvCxnSpPr>
          <p:spPr>
            <a:xfrm>
              <a:off x="7989057" y="4666820"/>
              <a:ext cx="0" cy="1415360"/>
            </a:xfrm>
            <a:prstGeom prst="straightConnector1">
              <a:avLst/>
            </a:prstGeom>
            <a:noFill/>
            <a:ln w="28575" cap="flat" cmpd="sng" algn="ctr">
              <a:solidFill>
                <a:schemeClr val="tx1"/>
              </a:solidFill>
              <a:prstDash val="solid"/>
              <a:miter lim="800000"/>
              <a:tailEnd type="triangle"/>
            </a:ln>
            <a:effectLst/>
          </p:spPr>
        </p:cxnSp>
        <p:sp>
          <p:nvSpPr>
            <p:cNvPr id="16" name="TextBox 15"/>
            <p:cNvSpPr txBox="1"/>
            <p:nvPr/>
          </p:nvSpPr>
          <p:spPr>
            <a:xfrm>
              <a:off x="5498686" y="5671793"/>
              <a:ext cx="1874033" cy="324278"/>
            </a:xfrm>
            <a:prstGeom prst="rect">
              <a:avLst/>
            </a:prstGeom>
            <a:noFill/>
          </p:spPr>
          <p:txBody>
            <a:bodyPr wrap="square" rtlCol="0">
              <a:spAutoFit/>
            </a:bodyPr>
            <a:lstStyle/>
            <a:p>
              <a:pPr>
                <a:defRPr/>
              </a:pPr>
              <a:r>
                <a:rPr lang="en-US" sz="1200" kern="0" dirty="0">
                  <a:solidFill>
                    <a:prstClr val="black"/>
                  </a:solidFill>
                </a:rPr>
                <a:t>Crypto Algorithms</a:t>
              </a:r>
            </a:p>
          </p:txBody>
        </p:sp>
        <p:sp>
          <p:nvSpPr>
            <p:cNvPr id="17" name="Rectangle 16"/>
            <p:cNvSpPr/>
            <p:nvPr/>
          </p:nvSpPr>
          <p:spPr>
            <a:xfrm>
              <a:off x="6456099" y="5333363"/>
              <a:ext cx="702157" cy="418289"/>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4Q</a:t>
              </a:r>
            </a:p>
          </p:txBody>
        </p:sp>
        <p:cxnSp>
          <p:nvCxnSpPr>
            <p:cNvPr id="18" name="Elbow Connector 17"/>
            <p:cNvCxnSpPr>
              <a:endCxn id="17" idx="3"/>
            </p:cNvCxnSpPr>
            <p:nvPr/>
          </p:nvCxnSpPr>
          <p:spPr>
            <a:xfrm rot="5400000">
              <a:off x="6827643" y="4997433"/>
              <a:ext cx="875688" cy="214462"/>
            </a:xfrm>
            <a:prstGeom prst="bentConnector2">
              <a:avLst/>
            </a:prstGeom>
            <a:noFill/>
            <a:ln w="28575" cap="flat" cmpd="sng" algn="ctr">
              <a:solidFill>
                <a:schemeClr val="tx1"/>
              </a:solidFill>
              <a:prstDash val="solid"/>
              <a:miter lim="800000"/>
              <a:tailEnd type="triangle"/>
            </a:ln>
            <a:effectLst/>
          </p:spPr>
        </p:cxnSp>
        <p:cxnSp>
          <p:nvCxnSpPr>
            <p:cNvPr id="19" name="Straight Arrow Connector 18"/>
            <p:cNvCxnSpPr>
              <a:stCxn id="12" idx="3"/>
            </p:cNvCxnSpPr>
            <p:nvPr/>
          </p:nvCxnSpPr>
          <p:spPr>
            <a:xfrm flipV="1">
              <a:off x="7020288" y="5226073"/>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20" name="Elbow Connector 19"/>
            <p:cNvCxnSpPr>
              <a:stCxn id="10" idx="1"/>
              <a:endCxn id="9" idx="0"/>
            </p:cNvCxnSpPr>
            <p:nvPr/>
          </p:nvCxnSpPr>
          <p:spPr>
            <a:xfrm rot="10800000" flipV="1">
              <a:off x="5997052" y="3438521"/>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21" name="Elbow Connector 20"/>
            <p:cNvCxnSpPr>
              <a:stCxn id="9" idx="2"/>
              <a:endCxn id="8" idx="1"/>
            </p:cNvCxnSpPr>
            <p:nvPr/>
          </p:nvCxnSpPr>
          <p:spPr>
            <a:xfrm rot="16200000" flipH="1">
              <a:off x="6351828" y="3836968"/>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22" name="Rectangle 21"/>
            <p:cNvSpPr/>
            <p:nvPr/>
          </p:nvSpPr>
          <p:spPr>
            <a:xfrm>
              <a:off x="6602709" y="3758337"/>
              <a:ext cx="74677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ASN.1</a:t>
              </a:r>
            </a:p>
          </p:txBody>
        </p:sp>
        <p:cxnSp>
          <p:nvCxnSpPr>
            <p:cNvPr id="23" name="Straight Arrow Connector 22"/>
            <p:cNvCxnSpPr/>
            <p:nvPr/>
          </p:nvCxnSpPr>
          <p:spPr>
            <a:xfrm flipV="1">
              <a:off x="6355398" y="3989366"/>
              <a:ext cx="247311" cy="5040"/>
            </a:xfrm>
            <a:prstGeom prst="straightConnector1">
              <a:avLst/>
            </a:prstGeom>
            <a:noFill/>
            <a:ln w="28575" cap="flat" cmpd="sng" algn="ctr">
              <a:solidFill>
                <a:schemeClr val="tx1"/>
              </a:solidFill>
              <a:prstDash val="solid"/>
              <a:miter lim="800000"/>
              <a:tailEnd type="triangle"/>
            </a:ln>
            <a:effectLst/>
          </p:spPr>
        </p:cxnSp>
        <p:cxnSp>
          <p:nvCxnSpPr>
            <p:cNvPr id="24" name="Straight Arrow Connector 23"/>
            <p:cNvCxnSpPr/>
            <p:nvPr/>
          </p:nvCxnSpPr>
          <p:spPr>
            <a:xfrm>
              <a:off x="5806552" y="4186705"/>
              <a:ext cx="0" cy="830224"/>
            </a:xfrm>
            <a:prstGeom prst="straightConnector1">
              <a:avLst/>
            </a:prstGeom>
            <a:noFill/>
            <a:ln w="28575" cap="flat" cmpd="sng" algn="ctr">
              <a:solidFill>
                <a:schemeClr val="tx1"/>
              </a:solidFill>
              <a:prstDash val="solid"/>
              <a:miter lim="800000"/>
              <a:tailEnd type="triangle"/>
            </a:ln>
            <a:effectLst/>
          </p:spPr>
        </p:cxnSp>
        <p:cxnSp>
          <p:nvCxnSpPr>
            <p:cNvPr id="25" name="Elbow Connector 24"/>
            <p:cNvCxnSpPr>
              <a:stCxn id="10" idx="3"/>
            </p:cNvCxnSpPr>
            <p:nvPr/>
          </p:nvCxnSpPr>
          <p:spPr>
            <a:xfrm>
              <a:off x="7601878" y="3438521"/>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grpSp>
    </p:spTree>
    <p:extLst>
      <p:ext uri="{BB962C8B-B14F-4D97-AF65-F5344CB8AC3E}">
        <p14:creationId xmlns:p14="http://schemas.microsoft.com/office/powerpoint/2010/main" val="124528982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UDP Internet Connections</a:t>
            </a:r>
          </a:p>
        </p:txBody>
      </p:sp>
      <p:sp>
        <p:nvSpPr>
          <p:cNvPr id="12" name="Text Placeholder 11"/>
          <p:cNvSpPr>
            <a:spLocks noGrp="1"/>
          </p:cNvSpPr>
          <p:nvPr>
            <p:ph type="body" sz="quarter" idx="10"/>
          </p:nvPr>
        </p:nvSpPr>
        <p:spPr>
          <a:xfrm>
            <a:off x="269240" y="1189176"/>
            <a:ext cx="6075593" cy="673454"/>
          </a:xfrm>
        </p:spPr>
        <p:txBody>
          <a:bodyPr/>
          <a:lstStyle/>
          <a:p>
            <a:r>
              <a:rPr lang="en-GB" dirty="0"/>
              <a:t>Google’s “full stack” redesign</a:t>
            </a:r>
          </a:p>
        </p:txBody>
      </p:sp>
      <p:sp>
        <p:nvSpPr>
          <p:cNvPr id="15" name="Text Placeholder 14"/>
          <p:cNvSpPr>
            <a:spLocks noGrp="1"/>
          </p:cNvSpPr>
          <p:nvPr>
            <p:ph type="body" sz="quarter" idx="11"/>
          </p:nvPr>
        </p:nvSpPr>
        <p:spPr>
          <a:xfrm>
            <a:off x="6445526" y="1189176"/>
            <a:ext cx="5378548" cy="3621248"/>
          </a:xfrm>
        </p:spPr>
        <p:txBody>
          <a:bodyPr/>
          <a:lstStyle/>
          <a:p>
            <a:r>
              <a:rPr lang="en-GB" dirty="0"/>
              <a:t>Now on standards track, towards fast adoption</a:t>
            </a:r>
          </a:p>
          <a:p>
            <a:pPr marL="292101" lvl="1" indent="0">
              <a:buNone/>
            </a:pPr>
            <a:r>
              <a:rPr lang="en-GB" dirty="0"/>
              <a:t>IETF charter from November, active WG</a:t>
            </a:r>
          </a:p>
          <a:p>
            <a:pPr marL="292101" lvl="1" indent="0">
              <a:buNone/>
            </a:pPr>
            <a:r>
              <a:rPr lang="en-GB" dirty="0"/>
              <a:t>Security required, but not the focus.</a:t>
            </a:r>
          </a:p>
          <a:p>
            <a:pPr marL="292101" lvl="1" indent="0">
              <a:buNone/>
            </a:pPr>
            <a:endParaRPr lang="en-GB" dirty="0"/>
          </a:p>
          <a:p>
            <a:pPr marL="292101" lvl="1" indent="0">
              <a:buNone/>
            </a:pPr>
            <a:endParaRPr lang="en-GB" dirty="0"/>
          </a:p>
          <a:p>
            <a:r>
              <a:rPr lang="en-GB" dirty="0"/>
              <a:t>Embeds TLS 1.3 handshake and crypto</a:t>
            </a:r>
          </a:p>
        </p:txBody>
      </p:sp>
      <p:pic>
        <p:nvPicPr>
          <p:cNvPr id="3" name="Picture 2"/>
          <p:cNvPicPr>
            <a:picLocks noChangeAspect="1"/>
          </p:cNvPicPr>
          <p:nvPr/>
        </p:nvPicPr>
        <p:blipFill>
          <a:blip r:embed="rId3"/>
          <a:stretch>
            <a:fillRect/>
          </a:stretch>
        </p:blipFill>
        <p:spPr>
          <a:xfrm>
            <a:off x="694891" y="1853394"/>
            <a:ext cx="5225618" cy="4763871"/>
          </a:xfrm>
          <a:prstGeom prst="rect">
            <a:avLst/>
          </a:prstGeom>
          <a:ln w="127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74840791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flipH="1">
            <a:off x="711527" y="4030354"/>
            <a:ext cx="1667244" cy="274750"/>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6601086" y="3777353"/>
            <a:ext cx="1652490" cy="280889"/>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6560931" y="3466503"/>
            <a:ext cx="1667244" cy="274750"/>
          </a:xfrm>
          <a:prstGeom prst="straightConnector1">
            <a:avLst/>
          </a:prstGeom>
          <a:ln w="57150">
            <a:solidFill>
              <a:schemeClr val="accent1">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6610085" y="3168736"/>
            <a:ext cx="1652490" cy="280889"/>
          </a:xfrm>
          <a:prstGeom prst="straightConnector1">
            <a:avLst/>
          </a:prstGeom>
          <a:ln w="5715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482521" y="5210476"/>
            <a:ext cx="2821514" cy="1181862"/>
          </a:xfrm>
        </p:spPr>
        <p:txBody>
          <a:bodyPr/>
          <a:lstStyle/>
          <a:p>
            <a:pPr marL="0" indent="0">
              <a:buNone/>
            </a:pPr>
            <a:r>
              <a:rPr lang="en-GB" sz="2400" dirty="0"/>
              <a:t>Two roundtrips before sending</a:t>
            </a:r>
            <a:br>
              <a:rPr lang="en-GB" sz="2400" dirty="0"/>
            </a:br>
            <a:r>
              <a:rPr lang="en-GB" sz="2400" dirty="0"/>
              <a:t>application data</a:t>
            </a:r>
          </a:p>
        </p:txBody>
      </p:sp>
      <p:cxnSp>
        <p:nvCxnSpPr>
          <p:cNvPr id="8" name="Straight Arrow Connector 7"/>
          <p:cNvCxnSpPr/>
          <p:nvPr/>
        </p:nvCxnSpPr>
        <p:spPr>
          <a:xfrm>
            <a:off x="717814" y="3596390"/>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03060" y="3280868"/>
            <a:ext cx="1654496" cy="265063"/>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68613" y="4424224"/>
            <a:ext cx="1610158" cy="298487"/>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695790" y="3001277"/>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659916" y="3327732"/>
            <a:ext cx="1654496" cy="265063"/>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15808" y="3906901"/>
            <a:ext cx="1654496" cy="265063"/>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715808" y="2809773"/>
            <a:ext cx="1652490" cy="461665"/>
            <a:chOff x="715808" y="2221954"/>
            <a:chExt cx="1652490" cy="461665"/>
          </a:xfrm>
        </p:grpSpPr>
        <p:cxnSp>
          <p:nvCxnSpPr>
            <p:cNvPr id="6" name="Straight Arrow Connector 5"/>
            <p:cNvCxnSpPr/>
            <p:nvPr/>
          </p:nvCxnSpPr>
          <p:spPr>
            <a:xfrm>
              <a:off x="715808" y="2361701"/>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585223">
              <a:off x="1500628" y="2221954"/>
              <a:ext cx="75245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a:t>
              </a:r>
            </a:p>
          </p:txBody>
        </p:sp>
      </p:grpSp>
      <p:sp>
        <p:nvSpPr>
          <p:cNvPr id="23" name="TextBox 22"/>
          <p:cNvSpPr txBox="1"/>
          <p:nvPr/>
        </p:nvSpPr>
        <p:spPr>
          <a:xfrm rot="21062569">
            <a:off x="723925" y="3164496"/>
            <a:ext cx="75245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a:t>
            </a:r>
          </a:p>
        </p:txBody>
      </p:sp>
      <p:sp>
        <p:nvSpPr>
          <p:cNvPr id="24" name="TextBox 23"/>
          <p:cNvSpPr txBox="1"/>
          <p:nvPr/>
        </p:nvSpPr>
        <p:spPr>
          <a:xfrm rot="21062569">
            <a:off x="643658" y="3783799"/>
            <a:ext cx="96725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Finished</a:t>
            </a:r>
          </a:p>
        </p:txBody>
      </p:sp>
      <p:sp>
        <p:nvSpPr>
          <p:cNvPr id="25" name="TextBox 24"/>
          <p:cNvSpPr txBox="1"/>
          <p:nvPr/>
        </p:nvSpPr>
        <p:spPr>
          <a:xfrm rot="585223">
            <a:off x="1371384" y="3479412"/>
            <a:ext cx="96725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Finished</a:t>
            </a:r>
          </a:p>
        </p:txBody>
      </p:sp>
      <p:sp>
        <p:nvSpPr>
          <p:cNvPr id="26" name="TextBox 25"/>
          <p:cNvSpPr txBox="1"/>
          <p:nvPr/>
        </p:nvSpPr>
        <p:spPr>
          <a:xfrm rot="585223">
            <a:off x="4616890" y="2852500"/>
            <a:ext cx="75245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a:t>
            </a:r>
          </a:p>
        </p:txBody>
      </p:sp>
      <p:sp>
        <p:nvSpPr>
          <p:cNvPr id="27" name="TextBox 26"/>
          <p:cNvSpPr txBox="1"/>
          <p:nvPr/>
        </p:nvSpPr>
        <p:spPr>
          <a:xfrm rot="21062569">
            <a:off x="3568709" y="3165774"/>
            <a:ext cx="1433726"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 Finished</a:t>
            </a:r>
          </a:p>
        </p:txBody>
      </p:sp>
      <p:cxnSp>
        <p:nvCxnSpPr>
          <p:cNvPr id="33" name="Straight Arrow Connector 32"/>
          <p:cNvCxnSpPr/>
          <p:nvPr/>
        </p:nvCxnSpPr>
        <p:spPr>
          <a:xfrm>
            <a:off x="3704257" y="3744033"/>
            <a:ext cx="1652490" cy="280889"/>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638701" y="4146565"/>
            <a:ext cx="1667244" cy="274750"/>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679828" y="3614544"/>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585223">
            <a:off x="4333398" y="3497566"/>
            <a:ext cx="96725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Finished</a:t>
            </a:r>
          </a:p>
        </p:txBody>
      </p:sp>
      <p:cxnSp>
        <p:nvCxnSpPr>
          <p:cNvPr id="42" name="Straight Connector 41"/>
          <p:cNvCxnSpPr/>
          <p:nvPr/>
        </p:nvCxnSpPr>
        <p:spPr>
          <a:xfrm>
            <a:off x="703060" y="2240338"/>
            <a:ext cx="19455" cy="260311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379458" y="2268326"/>
            <a:ext cx="1228" cy="257513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94094" y="1834363"/>
            <a:ext cx="1020151"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Client</a:t>
            </a:r>
          </a:p>
        </p:txBody>
      </p:sp>
      <p:sp>
        <p:nvSpPr>
          <p:cNvPr id="45" name="TextBox 44"/>
          <p:cNvSpPr txBox="1"/>
          <p:nvPr/>
        </p:nvSpPr>
        <p:spPr>
          <a:xfrm>
            <a:off x="1745131" y="1834363"/>
            <a:ext cx="1086644"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Server</a:t>
            </a:r>
          </a:p>
        </p:txBody>
      </p:sp>
      <p:sp>
        <p:nvSpPr>
          <p:cNvPr id="46" name="TextBox 45"/>
          <p:cNvSpPr txBox="1"/>
          <p:nvPr/>
        </p:nvSpPr>
        <p:spPr>
          <a:xfrm>
            <a:off x="888588" y="4625055"/>
            <a:ext cx="1324722"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TLS 1.2</a:t>
            </a:r>
          </a:p>
        </p:txBody>
      </p:sp>
      <p:sp>
        <p:nvSpPr>
          <p:cNvPr id="48" name="TextBox 47"/>
          <p:cNvSpPr txBox="1"/>
          <p:nvPr/>
        </p:nvSpPr>
        <p:spPr>
          <a:xfrm>
            <a:off x="288465" y="3262142"/>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1</a:t>
            </a:r>
          </a:p>
        </p:txBody>
      </p:sp>
      <p:sp>
        <p:nvSpPr>
          <p:cNvPr id="49" name="TextBox 48"/>
          <p:cNvSpPr txBox="1"/>
          <p:nvPr/>
        </p:nvSpPr>
        <p:spPr>
          <a:xfrm>
            <a:off x="305399" y="3939145"/>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2</a:t>
            </a:r>
          </a:p>
        </p:txBody>
      </p:sp>
      <p:sp>
        <p:nvSpPr>
          <p:cNvPr id="50" name="TextBox 49"/>
          <p:cNvSpPr txBox="1"/>
          <p:nvPr/>
        </p:nvSpPr>
        <p:spPr>
          <a:xfrm>
            <a:off x="297700" y="2635401"/>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0</a:t>
            </a:r>
          </a:p>
        </p:txBody>
      </p:sp>
      <p:cxnSp>
        <p:nvCxnSpPr>
          <p:cNvPr id="55" name="Straight Connector 54"/>
          <p:cNvCxnSpPr/>
          <p:nvPr/>
        </p:nvCxnSpPr>
        <p:spPr>
          <a:xfrm>
            <a:off x="3661258" y="2248802"/>
            <a:ext cx="19455" cy="260311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337656" y="2276790"/>
            <a:ext cx="1228" cy="257513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052292" y="1842827"/>
            <a:ext cx="1020151"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Client</a:t>
            </a:r>
          </a:p>
        </p:txBody>
      </p:sp>
      <p:sp>
        <p:nvSpPr>
          <p:cNvPr id="58" name="TextBox 57"/>
          <p:cNvSpPr txBox="1"/>
          <p:nvPr/>
        </p:nvSpPr>
        <p:spPr>
          <a:xfrm>
            <a:off x="4703329" y="1842827"/>
            <a:ext cx="1086644"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Server</a:t>
            </a:r>
          </a:p>
        </p:txBody>
      </p:sp>
      <p:sp>
        <p:nvSpPr>
          <p:cNvPr id="59" name="TextBox 58"/>
          <p:cNvSpPr txBox="1"/>
          <p:nvPr/>
        </p:nvSpPr>
        <p:spPr>
          <a:xfrm>
            <a:off x="3846790" y="4633519"/>
            <a:ext cx="1324722" cy="627864"/>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TLS 1.3</a:t>
            </a:r>
          </a:p>
        </p:txBody>
      </p:sp>
      <p:sp>
        <p:nvSpPr>
          <p:cNvPr id="60" name="TextBox 59"/>
          <p:cNvSpPr txBox="1"/>
          <p:nvPr/>
        </p:nvSpPr>
        <p:spPr>
          <a:xfrm>
            <a:off x="3246663" y="3270606"/>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1</a:t>
            </a:r>
          </a:p>
        </p:txBody>
      </p:sp>
      <p:sp>
        <p:nvSpPr>
          <p:cNvPr id="61" name="TextBox 60"/>
          <p:cNvSpPr txBox="1"/>
          <p:nvPr/>
        </p:nvSpPr>
        <p:spPr>
          <a:xfrm>
            <a:off x="3246663" y="4148932"/>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2</a:t>
            </a:r>
          </a:p>
        </p:txBody>
      </p:sp>
      <p:sp>
        <p:nvSpPr>
          <p:cNvPr id="62" name="TextBox 61"/>
          <p:cNvSpPr txBox="1"/>
          <p:nvPr/>
        </p:nvSpPr>
        <p:spPr>
          <a:xfrm>
            <a:off x="3255898" y="2643865"/>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0</a:t>
            </a:r>
          </a:p>
        </p:txBody>
      </p:sp>
      <p:cxnSp>
        <p:nvCxnSpPr>
          <p:cNvPr id="64" name="Straight Arrow Connector 63"/>
          <p:cNvCxnSpPr/>
          <p:nvPr/>
        </p:nvCxnSpPr>
        <p:spPr>
          <a:xfrm>
            <a:off x="6592619" y="3043056"/>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6556745" y="3335651"/>
            <a:ext cx="1654496" cy="265063"/>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585223">
            <a:off x="7513719" y="2894279"/>
            <a:ext cx="75245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a:t>
            </a:r>
          </a:p>
        </p:txBody>
      </p:sp>
      <p:sp>
        <p:nvSpPr>
          <p:cNvPr id="67" name="TextBox 66"/>
          <p:cNvSpPr txBox="1"/>
          <p:nvPr/>
        </p:nvSpPr>
        <p:spPr>
          <a:xfrm rot="21062569">
            <a:off x="6474005" y="3173693"/>
            <a:ext cx="1433726"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 Finished</a:t>
            </a:r>
          </a:p>
        </p:txBody>
      </p:sp>
      <p:cxnSp>
        <p:nvCxnSpPr>
          <p:cNvPr id="69" name="Straight Arrow Connector 68"/>
          <p:cNvCxnSpPr/>
          <p:nvPr/>
        </p:nvCxnSpPr>
        <p:spPr>
          <a:xfrm flipH="1">
            <a:off x="6535530" y="4146016"/>
            <a:ext cx="1667244" cy="274750"/>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6575950" y="3648991"/>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rot="585223">
            <a:off x="7229520" y="3523546"/>
            <a:ext cx="96725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Finished</a:t>
            </a:r>
          </a:p>
        </p:txBody>
      </p:sp>
      <p:cxnSp>
        <p:nvCxnSpPr>
          <p:cNvPr id="72" name="Straight Connector 71"/>
          <p:cNvCxnSpPr/>
          <p:nvPr/>
        </p:nvCxnSpPr>
        <p:spPr>
          <a:xfrm>
            <a:off x="6558087" y="2240338"/>
            <a:ext cx="19455" cy="260311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234485" y="2268326"/>
            <a:ext cx="1228" cy="257513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949121" y="1834363"/>
            <a:ext cx="1020151"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Client</a:t>
            </a:r>
          </a:p>
        </p:txBody>
      </p:sp>
      <p:sp>
        <p:nvSpPr>
          <p:cNvPr id="75" name="TextBox 74"/>
          <p:cNvSpPr txBox="1"/>
          <p:nvPr/>
        </p:nvSpPr>
        <p:spPr>
          <a:xfrm>
            <a:off x="7600158" y="1834363"/>
            <a:ext cx="1086644"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Server</a:t>
            </a:r>
          </a:p>
        </p:txBody>
      </p:sp>
      <p:sp>
        <p:nvSpPr>
          <p:cNvPr id="76" name="TextBox 75"/>
          <p:cNvSpPr txBox="1"/>
          <p:nvPr/>
        </p:nvSpPr>
        <p:spPr>
          <a:xfrm>
            <a:off x="6739835" y="4633519"/>
            <a:ext cx="1324722" cy="627864"/>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TLS 1.3</a:t>
            </a:r>
          </a:p>
        </p:txBody>
      </p:sp>
      <p:sp>
        <p:nvSpPr>
          <p:cNvPr id="77" name="TextBox 76"/>
          <p:cNvSpPr txBox="1"/>
          <p:nvPr/>
        </p:nvSpPr>
        <p:spPr>
          <a:xfrm>
            <a:off x="6151543" y="3499161"/>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1</a:t>
            </a:r>
          </a:p>
        </p:txBody>
      </p:sp>
      <p:sp>
        <p:nvSpPr>
          <p:cNvPr id="78" name="TextBox 77"/>
          <p:cNvSpPr txBox="1"/>
          <p:nvPr/>
        </p:nvSpPr>
        <p:spPr>
          <a:xfrm>
            <a:off x="6152727" y="4168145"/>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2</a:t>
            </a:r>
          </a:p>
        </p:txBody>
      </p:sp>
      <p:sp>
        <p:nvSpPr>
          <p:cNvPr id="79" name="TextBox 78"/>
          <p:cNvSpPr txBox="1"/>
          <p:nvPr/>
        </p:nvSpPr>
        <p:spPr>
          <a:xfrm>
            <a:off x="8130490" y="3098886"/>
            <a:ext cx="697948"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0.5</a:t>
            </a:r>
          </a:p>
        </p:txBody>
      </p:sp>
      <p:sp>
        <p:nvSpPr>
          <p:cNvPr id="84" name="Text Placeholder 2"/>
          <p:cNvSpPr>
            <a:spLocks noGrp="1"/>
          </p:cNvSpPr>
          <p:nvPr>
            <p:ph type="body" sz="quarter" idx="10"/>
          </p:nvPr>
        </p:nvSpPr>
        <p:spPr>
          <a:xfrm>
            <a:off x="3449332" y="5206539"/>
            <a:ext cx="2821514" cy="1181862"/>
          </a:xfrm>
        </p:spPr>
        <p:txBody>
          <a:bodyPr/>
          <a:lstStyle/>
          <a:p>
            <a:pPr marL="0" indent="0">
              <a:buNone/>
            </a:pPr>
            <a:r>
              <a:rPr lang="en-GB" sz="2400" b="1" dirty="0"/>
              <a:t>One</a:t>
            </a:r>
            <a:r>
              <a:rPr lang="en-GB" sz="2400" dirty="0"/>
              <a:t> roundtrip before sending</a:t>
            </a:r>
            <a:br>
              <a:rPr lang="en-GB" sz="2400" dirty="0"/>
            </a:br>
            <a:r>
              <a:rPr lang="en-GB" sz="2400" dirty="0"/>
              <a:t>application data</a:t>
            </a:r>
          </a:p>
        </p:txBody>
      </p:sp>
      <p:sp>
        <p:nvSpPr>
          <p:cNvPr id="85" name="Text Placeholder 2"/>
          <p:cNvSpPr>
            <a:spLocks noGrp="1"/>
          </p:cNvSpPr>
          <p:nvPr>
            <p:ph type="body" sz="quarter" idx="10"/>
          </p:nvPr>
        </p:nvSpPr>
        <p:spPr>
          <a:xfrm>
            <a:off x="6302389" y="5220458"/>
            <a:ext cx="2821514" cy="1181862"/>
          </a:xfrm>
        </p:spPr>
        <p:txBody>
          <a:bodyPr/>
          <a:lstStyle/>
          <a:p>
            <a:pPr marL="0" indent="0">
              <a:buNone/>
            </a:pPr>
            <a:r>
              <a:rPr lang="en-GB" sz="2400" b="1" dirty="0"/>
              <a:t>Zero</a:t>
            </a:r>
            <a:r>
              <a:rPr lang="en-GB" sz="2400" dirty="0"/>
              <a:t> roundtrip before sending</a:t>
            </a:r>
            <a:br>
              <a:rPr lang="en-GB" sz="2400" dirty="0"/>
            </a:br>
            <a:r>
              <a:rPr lang="en-GB" sz="2400" dirty="0"/>
              <a:t>application data</a:t>
            </a:r>
          </a:p>
        </p:txBody>
      </p:sp>
      <p:sp>
        <p:nvSpPr>
          <p:cNvPr id="88" name="TextBox 87"/>
          <p:cNvSpPr txBox="1"/>
          <p:nvPr/>
        </p:nvSpPr>
        <p:spPr>
          <a:xfrm>
            <a:off x="6151543" y="2651756"/>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0</a:t>
            </a:r>
          </a:p>
        </p:txBody>
      </p:sp>
      <p:grpSp>
        <p:nvGrpSpPr>
          <p:cNvPr id="4" name="Group 3"/>
          <p:cNvGrpSpPr/>
          <p:nvPr/>
        </p:nvGrpSpPr>
        <p:grpSpPr>
          <a:xfrm>
            <a:off x="700342" y="2115140"/>
            <a:ext cx="1671861" cy="766765"/>
            <a:chOff x="700342" y="1788570"/>
            <a:chExt cx="1671861" cy="766765"/>
          </a:xfrm>
        </p:grpSpPr>
        <p:grpSp>
          <p:nvGrpSpPr>
            <p:cNvPr id="63" name="Group 62"/>
            <p:cNvGrpSpPr/>
            <p:nvPr/>
          </p:nvGrpSpPr>
          <p:grpSpPr>
            <a:xfrm>
              <a:off x="719713" y="1788570"/>
              <a:ext cx="1652490" cy="461665"/>
              <a:chOff x="732136" y="2213790"/>
              <a:chExt cx="1652490" cy="461665"/>
            </a:xfrm>
          </p:grpSpPr>
          <p:cxnSp>
            <p:nvCxnSpPr>
              <p:cNvPr id="82" name="Straight Arrow Connector 81"/>
              <p:cNvCxnSpPr/>
              <p:nvPr/>
            </p:nvCxnSpPr>
            <p:spPr>
              <a:xfrm>
                <a:off x="732136" y="2378029"/>
                <a:ext cx="1652490" cy="280889"/>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rot="585223">
                <a:off x="1560741" y="2213790"/>
                <a:ext cx="632224"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err="1">
                    <a:ln>
                      <a:noFill/>
                    </a:ln>
                    <a:solidFill>
                      <a:srgbClr val="A1A1A1">
                        <a:lumMod val="75000"/>
                      </a:srgbClr>
                    </a:solidFill>
                    <a:effectLst/>
                    <a:uLnTx/>
                    <a:uFillTx/>
                    <a:latin typeface="Segoe UI"/>
                    <a:ea typeface="+mn-ea"/>
                    <a:cs typeface="+mn-cs"/>
                  </a:rPr>
                  <a:t>Syn</a:t>
                </a:r>
                <a:endParaRPr kumimoji="0" lang="en-GB" sz="1200" b="1" i="0" u="none" strike="noStrike" kern="0" cap="none" spc="0" normalizeH="0" baseline="0" noProof="0" dirty="0">
                  <a:ln>
                    <a:noFill/>
                  </a:ln>
                  <a:solidFill>
                    <a:srgbClr val="A1A1A1">
                      <a:lumMod val="75000"/>
                    </a:srgbClr>
                  </a:solidFill>
                  <a:effectLst/>
                  <a:uLnTx/>
                  <a:uFillTx/>
                  <a:latin typeface="Segoe UI"/>
                  <a:ea typeface="+mn-ea"/>
                  <a:cs typeface="+mn-cs"/>
                </a:endParaRPr>
              </a:p>
            </p:txBody>
          </p:sp>
        </p:grpSp>
        <p:cxnSp>
          <p:nvCxnSpPr>
            <p:cNvPr id="90" name="Straight Arrow Connector 89"/>
            <p:cNvCxnSpPr/>
            <p:nvPr/>
          </p:nvCxnSpPr>
          <p:spPr>
            <a:xfrm flipH="1">
              <a:off x="700342" y="2290272"/>
              <a:ext cx="1654496" cy="265063"/>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91" name="TextBox 90"/>
          <p:cNvSpPr txBox="1"/>
          <p:nvPr/>
        </p:nvSpPr>
        <p:spPr>
          <a:xfrm rot="21062569">
            <a:off x="778115" y="2500470"/>
            <a:ext cx="638636"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A1A1A1">
                    <a:lumMod val="75000"/>
                  </a:srgbClr>
                </a:solidFill>
                <a:effectLst/>
                <a:uLnTx/>
                <a:uFillTx/>
                <a:latin typeface="Segoe UI"/>
                <a:ea typeface="+mn-ea"/>
                <a:cs typeface="+mn-cs"/>
              </a:rPr>
              <a:t>Ack</a:t>
            </a:r>
          </a:p>
        </p:txBody>
      </p:sp>
      <p:grpSp>
        <p:nvGrpSpPr>
          <p:cNvPr id="96" name="Group 95"/>
          <p:cNvGrpSpPr/>
          <p:nvPr/>
        </p:nvGrpSpPr>
        <p:grpSpPr>
          <a:xfrm>
            <a:off x="3677995" y="2168738"/>
            <a:ext cx="1671861" cy="766765"/>
            <a:chOff x="700342" y="1788570"/>
            <a:chExt cx="1671861" cy="766765"/>
          </a:xfrm>
        </p:grpSpPr>
        <p:grpSp>
          <p:nvGrpSpPr>
            <p:cNvPr id="97" name="Group 96"/>
            <p:cNvGrpSpPr/>
            <p:nvPr/>
          </p:nvGrpSpPr>
          <p:grpSpPr>
            <a:xfrm>
              <a:off x="719713" y="1788570"/>
              <a:ext cx="1652490" cy="461665"/>
              <a:chOff x="732136" y="2213790"/>
              <a:chExt cx="1652490" cy="461665"/>
            </a:xfrm>
          </p:grpSpPr>
          <p:cxnSp>
            <p:nvCxnSpPr>
              <p:cNvPr id="99" name="Straight Arrow Connector 98"/>
              <p:cNvCxnSpPr/>
              <p:nvPr/>
            </p:nvCxnSpPr>
            <p:spPr>
              <a:xfrm>
                <a:off x="732136" y="2378029"/>
                <a:ext cx="1652490" cy="280889"/>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rot="585223">
                <a:off x="1560741" y="2213790"/>
                <a:ext cx="632224"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err="1">
                    <a:ln>
                      <a:noFill/>
                    </a:ln>
                    <a:solidFill>
                      <a:srgbClr val="A1A1A1">
                        <a:lumMod val="75000"/>
                      </a:srgbClr>
                    </a:solidFill>
                    <a:effectLst/>
                    <a:uLnTx/>
                    <a:uFillTx/>
                    <a:latin typeface="Segoe UI"/>
                    <a:ea typeface="+mn-ea"/>
                    <a:cs typeface="+mn-cs"/>
                  </a:rPr>
                  <a:t>Syn</a:t>
                </a:r>
                <a:endParaRPr kumimoji="0" lang="en-GB" sz="1200" b="1" i="0" u="none" strike="noStrike" kern="0" cap="none" spc="0" normalizeH="0" baseline="0" noProof="0" dirty="0">
                  <a:ln>
                    <a:noFill/>
                  </a:ln>
                  <a:solidFill>
                    <a:srgbClr val="A1A1A1">
                      <a:lumMod val="75000"/>
                    </a:srgbClr>
                  </a:solidFill>
                  <a:effectLst/>
                  <a:uLnTx/>
                  <a:uFillTx/>
                  <a:latin typeface="Segoe UI"/>
                  <a:ea typeface="+mn-ea"/>
                  <a:cs typeface="+mn-cs"/>
                </a:endParaRPr>
              </a:p>
            </p:txBody>
          </p:sp>
        </p:grpSp>
        <p:cxnSp>
          <p:nvCxnSpPr>
            <p:cNvPr id="98" name="Straight Arrow Connector 97"/>
            <p:cNvCxnSpPr/>
            <p:nvPr/>
          </p:nvCxnSpPr>
          <p:spPr>
            <a:xfrm flipH="1">
              <a:off x="700342" y="2290272"/>
              <a:ext cx="1654496" cy="265063"/>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6575950" y="2210147"/>
            <a:ext cx="1671861" cy="766765"/>
            <a:chOff x="700342" y="1788570"/>
            <a:chExt cx="1671861" cy="766765"/>
          </a:xfrm>
        </p:grpSpPr>
        <p:grpSp>
          <p:nvGrpSpPr>
            <p:cNvPr id="102" name="Group 101"/>
            <p:cNvGrpSpPr/>
            <p:nvPr/>
          </p:nvGrpSpPr>
          <p:grpSpPr>
            <a:xfrm>
              <a:off x="719713" y="1788570"/>
              <a:ext cx="1652490" cy="461665"/>
              <a:chOff x="732136" y="2213790"/>
              <a:chExt cx="1652490" cy="461665"/>
            </a:xfrm>
          </p:grpSpPr>
          <p:cxnSp>
            <p:nvCxnSpPr>
              <p:cNvPr id="104" name="Straight Arrow Connector 103"/>
              <p:cNvCxnSpPr/>
              <p:nvPr/>
            </p:nvCxnSpPr>
            <p:spPr>
              <a:xfrm>
                <a:off x="732136" y="2378029"/>
                <a:ext cx="1652490" cy="280889"/>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rot="585223">
                <a:off x="1560741" y="2213790"/>
                <a:ext cx="632224" cy="461665"/>
              </a:xfrm>
              <a:prstGeom prst="rect">
                <a:avLst/>
              </a:prstGeom>
              <a:noFill/>
              <a:ln>
                <a:no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err="1">
                    <a:ln>
                      <a:noFill/>
                    </a:ln>
                    <a:solidFill>
                      <a:srgbClr val="A1A1A1">
                        <a:lumMod val="75000"/>
                      </a:srgbClr>
                    </a:solidFill>
                    <a:effectLst/>
                    <a:uLnTx/>
                    <a:uFillTx/>
                    <a:latin typeface="Segoe UI"/>
                    <a:ea typeface="+mn-ea"/>
                    <a:cs typeface="+mn-cs"/>
                  </a:rPr>
                  <a:t>Syn</a:t>
                </a:r>
                <a:endParaRPr kumimoji="0" lang="en-GB" sz="1200" b="1" i="0" u="none" strike="noStrike" kern="0" cap="none" spc="0" normalizeH="0" baseline="0" noProof="0" dirty="0">
                  <a:ln>
                    <a:noFill/>
                  </a:ln>
                  <a:solidFill>
                    <a:srgbClr val="A1A1A1">
                      <a:lumMod val="75000"/>
                    </a:srgbClr>
                  </a:solidFill>
                  <a:effectLst/>
                  <a:uLnTx/>
                  <a:uFillTx/>
                  <a:latin typeface="Segoe UI"/>
                  <a:ea typeface="+mn-ea"/>
                  <a:cs typeface="+mn-cs"/>
                </a:endParaRPr>
              </a:p>
            </p:txBody>
          </p:sp>
        </p:grpSp>
        <p:cxnSp>
          <p:nvCxnSpPr>
            <p:cNvPr id="103" name="Straight Arrow Connector 102"/>
            <p:cNvCxnSpPr/>
            <p:nvPr/>
          </p:nvCxnSpPr>
          <p:spPr>
            <a:xfrm flipH="1">
              <a:off x="700342" y="2290272"/>
              <a:ext cx="1654496" cy="265063"/>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131" name="Straight Arrow Connector 130"/>
          <p:cNvCxnSpPr/>
          <p:nvPr/>
        </p:nvCxnSpPr>
        <p:spPr>
          <a:xfrm>
            <a:off x="9913067" y="3790965"/>
            <a:ext cx="1652490" cy="280889"/>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flipH="1">
            <a:off x="9872912" y="3480115"/>
            <a:ext cx="1667244" cy="274750"/>
          </a:xfrm>
          <a:prstGeom prst="straightConnector1">
            <a:avLst/>
          </a:prstGeom>
          <a:ln w="57150">
            <a:solidFill>
              <a:schemeClr val="accent1">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9922066" y="3182348"/>
            <a:ext cx="1652490" cy="280889"/>
          </a:xfrm>
          <a:prstGeom prst="straightConnector1">
            <a:avLst/>
          </a:prstGeom>
          <a:ln w="5715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9904600" y="3056668"/>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9868726" y="3349263"/>
            <a:ext cx="1654496" cy="265063"/>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rot="585223">
            <a:off x="10825700" y="2907891"/>
            <a:ext cx="75245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a:t>
            </a:r>
          </a:p>
        </p:txBody>
      </p:sp>
      <p:sp>
        <p:nvSpPr>
          <p:cNvPr id="137" name="TextBox 136"/>
          <p:cNvSpPr txBox="1"/>
          <p:nvPr/>
        </p:nvSpPr>
        <p:spPr>
          <a:xfrm rot="21062569">
            <a:off x="9785986" y="3187305"/>
            <a:ext cx="1433726"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Hello, Finished</a:t>
            </a:r>
          </a:p>
        </p:txBody>
      </p:sp>
      <p:cxnSp>
        <p:nvCxnSpPr>
          <p:cNvPr id="138" name="Straight Arrow Connector 137"/>
          <p:cNvCxnSpPr/>
          <p:nvPr/>
        </p:nvCxnSpPr>
        <p:spPr>
          <a:xfrm flipH="1">
            <a:off x="9847511" y="4159628"/>
            <a:ext cx="1667244" cy="274750"/>
          </a:xfrm>
          <a:prstGeom prst="straightConnector1">
            <a:avLst/>
          </a:prstGeom>
          <a:ln w="57150">
            <a:solidFill>
              <a:schemeClr val="accent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9887931" y="3662603"/>
            <a:ext cx="1652490" cy="280889"/>
          </a:xfrm>
          <a:prstGeom prst="straightConnector1">
            <a:avLst/>
          </a:prstGeom>
          <a:ln w="285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rot="585223">
            <a:off x="10541501" y="3537158"/>
            <a:ext cx="967252"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200" b="1" i="0" u="none" strike="noStrike" kern="0" cap="none" spc="0" normalizeH="0" baseline="0" noProof="0" dirty="0">
                <a:ln>
                  <a:noFill/>
                </a:ln>
                <a:solidFill>
                  <a:srgbClr val="FF0000"/>
                </a:solidFill>
                <a:effectLst/>
                <a:uLnTx/>
                <a:uFillTx/>
                <a:latin typeface="Segoe UI"/>
                <a:ea typeface="+mn-ea"/>
                <a:cs typeface="+mn-cs"/>
              </a:rPr>
              <a:t>Finished</a:t>
            </a:r>
          </a:p>
        </p:txBody>
      </p:sp>
      <p:cxnSp>
        <p:nvCxnSpPr>
          <p:cNvPr id="141" name="Straight Connector 140"/>
          <p:cNvCxnSpPr/>
          <p:nvPr/>
        </p:nvCxnSpPr>
        <p:spPr>
          <a:xfrm>
            <a:off x="9870068" y="2253950"/>
            <a:ext cx="19455" cy="260311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1546466" y="2281938"/>
            <a:ext cx="1228" cy="257513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9261102" y="1847975"/>
            <a:ext cx="1020151"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Client</a:t>
            </a:r>
          </a:p>
        </p:txBody>
      </p:sp>
      <p:sp>
        <p:nvSpPr>
          <p:cNvPr id="144" name="TextBox 143"/>
          <p:cNvSpPr txBox="1"/>
          <p:nvPr/>
        </p:nvSpPr>
        <p:spPr>
          <a:xfrm>
            <a:off x="10912139" y="1847975"/>
            <a:ext cx="1086644" cy="5724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Server</a:t>
            </a:r>
          </a:p>
        </p:txBody>
      </p:sp>
      <p:sp>
        <p:nvSpPr>
          <p:cNvPr id="146" name="TextBox 145"/>
          <p:cNvSpPr txBox="1"/>
          <p:nvPr/>
        </p:nvSpPr>
        <p:spPr>
          <a:xfrm>
            <a:off x="9463524" y="3512773"/>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1</a:t>
            </a:r>
          </a:p>
        </p:txBody>
      </p:sp>
      <p:sp>
        <p:nvSpPr>
          <p:cNvPr id="147" name="TextBox 146"/>
          <p:cNvSpPr txBox="1"/>
          <p:nvPr/>
        </p:nvSpPr>
        <p:spPr>
          <a:xfrm>
            <a:off x="9464708" y="4181757"/>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2</a:t>
            </a:r>
          </a:p>
        </p:txBody>
      </p:sp>
      <p:sp>
        <p:nvSpPr>
          <p:cNvPr id="148" name="TextBox 147"/>
          <p:cNvSpPr txBox="1"/>
          <p:nvPr/>
        </p:nvSpPr>
        <p:spPr>
          <a:xfrm>
            <a:off x="11442471" y="3112498"/>
            <a:ext cx="697948"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0.5</a:t>
            </a:r>
          </a:p>
        </p:txBody>
      </p:sp>
      <p:sp>
        <p:nvSpPr>
          <p:cNvPr id="149" name="TextBox 148"/>
          <p:cNvSpPr txBox="1"/>
          <p:nvPr/>
        </p:nvSpPr>
        <p:spPr>
          <a:xfrm>
            <a:off x="9463524" y="2665368"/>
            <a:ext cx="502382"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0</a:t>
            </a:r>
          </a:p>
        </p:txBody>
      </p:sp>
      <p:grpSp>
        <p:nvGrpSpPr>
          <p:cNvPr id="150" name="Group 149"/>
          <p:cNvGrpSpPr/>
          <p:nvPr/>
        </p:nvGrpSpPr>
        <p:grpSpPr>
          <a:xfrm>
            <a:off x="9871045" y="3122555"/>
            <a:ext cx="1682050" cy="561891"/>
            <a:chOff x="658964" y="2556742"/>
            <a:chExt cx="1682050" cy="561891"/>
          </a:xfrm>
        </p:grpSpPr>
        <p:cxnSp>
          <p:nvCxnSpPr>
            <p:cNvPr id="153" name="Straight Arrow Connector 152"/>
            <p:cNvCxnSpPr/>
            <p:nvPr/>
          </p:nvCxnSpPr>
          <p:spPr>
            <a:xfrm>
              <a:off x="688524" y="2556742"/>
              <a:ext cx="1652490" cy="280889"/>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H="1">
              <a:off x="658964" y="2853570"/>
              <a:ext cx="1654496" cy="265063"/>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55" name="TextBox 154"/>
          <p:cNvSpPr txBox="1"/>
          <p:nvPr/>
        </p:nvSpPr>
        <p:spPr>
          <a:xfrm>
            <a:off x="3406806" y="1247751"/>
            <a:ext cx="2131033" cy="627864"/>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TLS over TCP</a:t>
            </a:r>
          </a:p>
        </p:txBody>
      </p:sp>
      <p:sp>
        <p:nvSpPr>
          <p:cNvPr id="156" name="TextBox 155"/>
          <p:cNvSpPr txBox="1"/>
          <p:nvPr/>
        </p:nvSpPr>
        <p:spPr>
          <a:xfrm>
            <a:off x="9713400" y="4638845"/>
            <a:ext cx="1935466" cy="627864"/>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400" b="0" i="0" u="none" strike="noStrike" kern="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TLS + QUIC</a:t>
            </a:r>
          </a:p>
        </p:txBody>
      </p:sp>
      <p:sp>
        <p:nvSpPr>
          <p:cNvPr id="157" name="Text Placeholder 2"/>
          <p:cNvSpPr>
            <a:spLocks noGrp="1"/>
          </p:cNvSpPr>
          <p:nvPr>
            <p:ph type="body" sz="quarter" idx="10"/>
          </p:nvPr>
        </p:nvSpPr>
        <p:spPr>
          <a:xfrm>
            <a:off x="9724262" y="5250644"/>
            <a:ext cx="2056802" cy="1514261"/>
          </a:xfrm>
        </p:spPr>
        <p:txBody>
          <a:bodyPr/>
          <a:lstStyle/>
          <a:p>
            <a:pPr marL="0" indent="0">
              <a:buNone/>
            </a:pPr>
            <a:r>
              <a:rPr lang="en-GB" sz="2400" b="1" dirty="0"/>
              <a:t>Cuts an extra roundtrip, enables more multiplexing</a:t>
            </a:r>
            <a:endParaRPr lang="en-GB" sz="2400" dirty="0"/>
          </a:p>
        </p:txBody>
      </p:sp>
      <p:sp>
        <p:nvSpPr>
          <p:cNvPr id="158" name="Title 1"/>
          <p:cNvSpPr>
            <a:spLocks noGrp="1"/>
          </p:cNvSpPr>
          <p:nvPr>
            <p:ph type="title"/>
          </p:nvPr>
        </p:nvSpPr>
        <p:spPr>
          <a:xfrm>
            <a:off x="268928" y="291102"/>
            <a:ext cx="11655840" cy="899665"/>
          </a:xfrm>
        </p:spPr>
        <p:txBody>
          <a:bodyPr/>
          <a:lstStyle/>
          <a:p>
            <a:r>
              <a:rPr lang="en-GB" dirty="0"/>
              <a:t>Saving roundtrips for new connections (2)</a:t>
            </a:r>
          </a:p>
        </p:txBody>
      </p:sp>
    </p:spTree>
    <p:extLst>
      <p:ext uri="{BB962C8B-B14F-4D97-AF65-F5344CB8AC3E}">
        <p14:creationId xmlns:p14="http://schemas.microsoft.com/office/powerpoint/2010/main" val="3365173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40" grpId="0"/>
      <p:bldP spid="143" grpId="0"/>
      <p:bldP spid="144" grpId="0"/>
      <p:bldP spid="146" grpId="0"/>
      <p:bldP spid="147" grpId="0"/>
      <p:bldP spid="148" grpId="0"/>
      <p:bldP spid="149" grpId="0"/>
      <p:bldP spid="156" grpId="0"/>
      <p:bldP spid="15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type="body" sz="quarter" idx="10"/>
          </p:nvPr>
        </p:nvSpPr>
        <p:spPr>
          <a:xfrm>
            <a:off x="269239" y="3657857"/>
            <a:ext cx="11653523" cy="1934440"/>
          </a:xfrm>
        </p:spPr>
        <p:txBody>
          <a:bodyPr/>
          <a:lstStyle/>
          <a:p>
            <a:r>
              <a:rPr lang="en-US" dirty="0"/>
              <a:t>Most widely deployed security?</a:t>
            </a:r>
            <a:br>
              <a:rPr lang="en-US" dirty="0"/>
            </a:br>
            <a:r>
              <a:rPr lang="en-US" sz="3200" dirty="0"/>
              <a:t>½ </a:t>
            </a:r>
            <a:r>
              <a:rPr lang="en-US" dirty="0"/>
              <a:t>Internet traffic (+40%/year)</a:t>
            </a:r>
          </a:p>
          <a:p>
            <a:r>
              <a:rPr lang="en-US" dirty="0"/>
              <a:t>Web, cloud, email, VoIP, 802.1x, VPNs, …</a:t>
            </a:r>
          </a:p>
        </p:txBody>
      </p:sp>
      <p:sp>
        <p:nvSpPr>
          <p:cNvPr id="13" name="Title 1"/>
          <p:cNvSpPr>
            <a:spLocks noGrp="1"/>
          </p:cNvSpPr>
          <p:nvPr>
            <p:ph type="title"/>
          </p:nvPr>
        </p:nvSpPr>
        <p:spPr/>
        <p:txBody>
          <a:bodyPr/>
          <a:lstStyle/>
          <a:p>
            <a:pPr algn="l"/>
            <a:r>
              <a:rPr lang="en-US" dirty="0"/>
              <a:t>The HTTPS Ecosystem is critical</a:t>
            </a:r>
          </a:p>
        </p:txBody>
      </p:sp>
      <p:sp>
        <p:nvSpPr>
          <p:cNvPr id="16" name="TextBox 15"/>
          <p:cNvSpPr txBox="1"/>
          <p:nvPr/>
        </p:nvSpPr>
        <p:spPr>
          <a:xfrm>
            <a:off x="6158494" y="1405424"/>
            <a:ext cx="3559810" cy="369332"/>
          </a:xfrm>
          <a:prstGeom prst="rect">
            <a:avLst/>
          </a:prstGeom>
          <a:solidFill>
            <a:srgbClr val="4472C4">
              <a:lumMod val="20000"/>
              <a:lumOff val="80000"/>
            </a:srgbClr>
          </a:solidFill>
          <a:ln w="6350" cap="flat" cmpd="sng" algn="ctr">
            <a:solidFill>
              <a:srgbClr val="5B9BD5"/>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prstClr val="black"/>
                </a:solidFill>
                <a:effectLst/>
                <a:uLnTx/>
                <a:uFillTx/>
                <a:latin typeface="Calibri" panose="020F0502020204030204"/>
              </a:defRPr>
            </a:lvl1pPr>
          </a:lstStyle>
          <a:p>
            <a:r>
              <a:rPr lang="en-GB" dirty="0">
                <a:latin typeface="+mn-lt"/>
              </a:rPr>
              <a:t>Services &amp; Applications</a:t>
            </a:r>
          </a:p>
        </p:txBody>
      </p:sp>
      <p:sp>
        <p:nvSpPr>
          <p:cNvPr id="17" name="Oval 16"/>
          <p:cNvSpPr/>
          <p:nvPr/>
        </p:nvSpPr>
        <p:spPr>
          <a:xfrm>
            <a:off x="8461890"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dirty="0">
                <a:solidFill>
                  <a:prstClr val="black"/>
                </a:solidFill>
              </a:rPr>
              <a:t>Servers</a:t>
            </a:r>
          </a:p>
        </p:txBody>
      </p:sp>
      <p:sp>
        <p:nvSpPr>
          <p:cNvPr id="18" name="Oval 17"/>
          <p:cNvSpPr/>
          <p:nvPr/>
        </p:nvSpPr>
        <p:spPr>
          <a:xfrm>
            <a:off x="5338184"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a:solidFill>
                  <a:prstClr val="black"/>
                </a:solidFill>
              </a:rPr>
              <a:t>Clients</a:t>
            </a:r>
          </a:p>
        </p:txBody>
      </p:sp>
      <p:sp>
        <p:nvSpPr>
          <p:cNvPr id="19" name="TextBox 18"/>
          <p:cNvSpPr txBox="1"/>
          <p:nvPr/>
        </p:nvSpPr>
        <p:spPr>
          <a:xfrm>
            <a:off x="5969303"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cURL</a:t>
            </a:r>
            <a:endParaRPr lang="en-US" sz="1600" kern="0" dirty="0">
              <a:solidFill>
                <a:prstClr val="black"/>
              </a:solidFill>
            </a:endParaRPr>
          </a:p>
        </p:txBody>
      </p:sp>
      <p:sp>
        <p:nvSpPr>
          <p:cNvPr id="20" name="TextBox 19"/>
          <p:cNvSpPr txBox="1"/>
          <p:nvPr/>
        </p:nvSpPr>
        <p:spPr>
          <a:xfrm>
            <a:off x="6661251" y="1918745"/>
            <a:ext cx="873748"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WebKit</a:t>
            </a:r>
            <a:endParaRPr lang="en-US" sz="1600" kern="0" dirty="0">
              <a:solidFill>
                <a:prstClr val="black"/>
              </a:solidFill>
            </a:endParaRPr>
          </a:p>
        </p:txBody>
      </p:sp>
      <p:sp>
        <p:nvSpPr>
          <p:cNvPr id="21" name="TextBox 20"/>
          <p:cNvSpPr txBox="1"/>
          <p:nvPr/>
        </p:nvSpPr>
        <p:spPr>
          <a:xfrm>
            <a:off x="8424570" y="1922694"/>
            <a:ext cx="46166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IIS</a:t>
            </a:r>
          </a:p>
        </p:txBody>
      </p:sp>
      <p:sp>
        <p:nvSpPr>
          <p:cNvPr id="22" name="TextBox 21"/>
          <p:cNvSpPr txBox="1"/>
          <p:nvPr/>
        </p:nvSpPr>
        <p:spPr>
          <a:xfrm>
            <a:off x="8926429" y="1915946"/>
            <a:ext cx="905721"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Apache</a:t>
            </a:r>
          </a:p>
        </p:txBody>
      </p:sp>
      <p:sp>
        <p:nvSpPr>
          <p:cNvPr id="23" name="TextBox 22"/>
          <p:cNvSpPr txBox="1"/>
          <p:nvPr/>
        </p:nvSpPr>
        <p:spPr>
          <a:xfrm>
            <a:off x="7614291" y="1914918"/>
            <a:ext cx="732295"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Skype</a:t>
            </a:r>
          </a:p>
        </p:txBody>
      </p:sp>
      <p:sp>
        <p:nvSpPr>
          <p:cNvPr id="24" name="TextBox 23"/>
          <p:cNvSpPr txBox="1"/>
          <p:nvPr/>
        </p:nvSpPr>
        <p:spPr>
          <a:xfrm>
            <a:off x="9870542" y="1915946"/>
            <a:ext cx="765372"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Nginx</a:t>
            </a:r>
          </a:p>
        </p:txBody>
      </p:sp>
      <p:sp>
        <p:nvSpPr>
          <p:cNvPr id="25" name="TextBox 24"/>
          <p:cNvSpPr txBox="1"/>
          <p:nvPr/>
        </p:nvSpPr>
        <p:spPr>
          <a:xfrm>
            <a:off x="5283434"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Edge</a:t>
            </a:r>
          </a:p>
        </p:txBody>
      </p:sp>
      <p:sp>
        <p:nvSpPr>
          <p:cNvPr id="26" name="TextBox 25"/>
          <p:cNvSpPr txBox="1"/>
          <p:nvPr/>
        </p:nvSpPr>
        <p:spPr>
          <a:xfrm>
            <a:off x="6156377" y="2828796"/>
            <a:ext cx="3354472" cy="369332"/>
          </a:xfrm>
          <a:prstGeom prst="roundRect">
            <a:avLst/>
          </a:prstGeom>
          <a:solidFill>
            <a:schemeClr val="bg1"/>
          </a:solidFill>
          <a:ln w="28575" cap="flat" cmpd="sng" algn="ctr">
            <a:solidFill>
              <a:srgbClr val="41719C"/>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prstClr val="black"/>
                </a:solidFill>
                <a:effectLst/>
                <a:uLnTx/>
                <a:uFillTx/>
                <a:latin typeface="Calibri" panose="020F0502020204030204"/>
              </a:defRPr>
            </a:lvl1pPr>
          </a:lstStyle>
          <a:p>
            <a:r>
              <a:rPr lang="en-GB" dirty="0">
                <a:latin typeface="+mn-lt"/>
              </a:rPr>
              <a:t>HTTPS Ecosystem</a:t>
            </a:r>
          </a:p>
        </p:txBody>
      </p:sp>
    </p:spTree>
    <p:extLst>
      <p:ext uri="{BB962C8B-B14F-4D97-AF65-F5344CB8AC3E}">
        <p14:creationId xmlns:p14="http://schemas.microsoft.com/office/powerpoint/2010/main" val="1167849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241262"/>
            <a:ext cx="5929540" cy="5615192"/>
          </a:xfrm>
        </p:spPr>
        <p:txBody>
          <a:bodyPr/>
          <a:lstStyle/>
          <a:p>
            <a:r>
              <a:rPr lang="en-GB" dirty="0"/>
              <a:t>Google </a:t>
            </a:r>
            <a:r>
              <a:rPr lang="en-GB" sz="2100" dirty="0">
                <a:gradFill>
                  <a:gsLst>
                    <a:gs pos="1250">
                      <a:schemeClr val="tx1"/>
                    </a:gs>
                    <a:gs pos="100000">
                      <a:schemeClr val="tx1"/>
                    </a:gs>
                  </a:gsLst>
                  <a:lin ang="5400000" scaled="0"/>
                </a:gradFill>
                <a:latin typeface="+mn-lt"/>
              </a:rPr>
              <a:t>deployed earlier QUIC over UDP between their clients &amp; servers since 2013!</a:t>
            </a:r>
          </a:p>
          <a:p>
            <a:pPr lvl="1"/>
            <a:endParaRPr lang="en-GB" sz="500" dirty="0"/>
          </a:p>
          <a:p>
            <a:pPr lvl="1"/>
            <a:r>
              <a:rPr lang="en-GB" sz="2100" dirty="0"/>
              <a:t>Large-scale </a:t>
            </a:r>
            <a:r>
              <a:rPr lang="en-GB" sz="2100" dirty="0" err="1"/>
              <a:t>BoringSSL</a:t>
            </a:r>
            <a:r>
              <a:rPr lang="en-GB" sz="2100" dirty="0"/>
              <a:t> client deployment</a:t>
            </a:r>
            <a:br>
              <a:rPr lang="en-GB" sz="2100" dirty="0"/>
            </a:br>
            <a:r>
              <a:rPr lang="en-GB" sz="2100" dirty="0"/>
              <a:t>of TLS 1.3#18 in Chrome 56 (Feb’17)</a:t>
            </a:r>
            <a:br>
              <a:rPr lang="en-GB" sz="2100" dirty="0"/>
            </a:br>
            <a:r>
              <a:rPr lang="en-GB" sz="2100" dirty="0"/>
              <a:t>for desktop and Android. Setback due to non-compliant middleboxes dropping connections</a:t>
            </a:r>
            <a:br>
              <a:rPr lang="en-GB" sz="2100" dirty="0"/>
            </a:br>
            <a:r>
              <a:rPr lang="en-GB" sz="2100" dirty="0"/>
              <a:t>(Chromebooks in schools?) </a:t>
            </a:r>
          </a:p>
          <a:p>
            <a:r>
              <a:rPr lang="en-GB" dirty="0"/>
              <a:t>Mozilla </a:t>
            </a:r>
          </a:p>
          <a:p>
            <a:r>
              <a:rPr lang="en-GB" sz="2100" dirty="0">
                <a:gradFill>
                  <a:gsLst>
                    <a:gs pos="1250">
                      <a:schemeClr val="tx1"/>
                    </a:gs>
                    <a:gs pos="100000">
                      <a:schemeClr val="tx1"/>
                    </a:gs>
                  </a:gsLst>
                  <a:lin ang="5400000" scaled="0"/>
                </a:gradFill>
                <a:latin typeface="+mn-lt"/>
              </a:rPr>
              <a:t>Released TLS 1.3#18, working on #20, </a:t>
            </a:r>
            <a:br>
              <a:rPr lang="en-GB" sz="2100" dirty="0">
                <a:gradFill>
                  <a:gsLst>
                    <a:gs pos="1250">
                      <a:schemeClr val="tx1"/>
                    </a:gs>
                    <a:gs pos="100000">
                      <a:schemeClr val="tx1"/>
                    </a:gs>
                  </a:gsLst>
                  <a:lin ang="5400000" scaled="0"/>
                </a:gradFill>
                <a:latin typeface="+mn-lt"/>
              </a:rPr>
            </a:br>
            <a:r>
              <a:rPr lang="en-GB" sz="2100" dirty="0">
                <a:gradFill>
                  <a:gsLst>
                    <a:gs pos="1250">
                      <a:schemeClr val="tx1"/>
                    </a:gs>
                    <a:gs pos="100000">
                      <a:schemeClr val="tx1"/>
                    </a:gs>
                  </a:gsLst>
                  <a:lin ang="5400000" scaled="0"/>
                </a:gradFill>
                <a:latin typeface="+mn-lt"/>
              </a:rPr>
              <a:t>but not enabled by default in Firefox</a:t>
            </a:r>
          </a:p>
          <a:p>
            <a:r>
              <a:rPr lang="en-GB" dirty="0"/>
              <a:t>OpenSSL</a:t>
            </a:r>
          </a:p>
          <a:p>
            <a:r>
              <a:rPr lang="en-GB" sz="2100" dirty="0">
                <a:gradFill>
                  <a:gsLst>
                    <a:gs pos="1250">
                      <a:schemeClr val="tx1"/>
                    </a:gs>
                    <a:gs pos="100000">
                      <a:schemeClr val="tx1"/>
                    </a:gs>
                  </a:gsLst>
                  <a:lin ang="5400000" scaled="0"/>
                </a:gradFill>
                <a:latin typeface="+mn-lt"/>
              </a:rPr>
              <a:t>Next release 1.1.1 supporting TLS 1.3</a:t>
            </a:r>
            <a:br>
              <a:rPr lang="en-GB" sz="2100" dirty="0">
                <a:gradFill>
                  <a:gsLst>
                    <a:gs pos="1250">
                      <a:schemeClr val="tx1"/>
                    </a:gs>
                    <a:gs pos="100000">
                      <a:schemeClr val="tx1"/>
                    </a:gs>
                  </a:gsLst>
                  <a:lin ang="5400000" scaled="0"/>
                </a:gradFill>
                <a:latin typeface="+mn-lt"/>
              </a:rPr>
            </a:br>
            <a:r>
              <a:rPr lang="en-GB" sz="2100" dirty="0">
                <a:gradFill>
                  <a:gsLst>
                    <a:gs pos="1250">
                      <a:schemeClr val="tx1"/>
                    </a:gs>
                    <a:gs pos="100000">
                      <a:schemeClr val="tx1"/>
                    </a:gs>
                  </a:gsLst>
                  <a:lin ang="5400000" scaled="0"/>
                </a:gradFill>
                <a:latin typeface="+mn-lt"/>
              </a:rPr>
              <a:t>draft 20 (April’17, late)</a:t>
            </a:r>
            <a:br>
              <a:rPr lang="en-GB" sz="2100" dirty="0">
                <a:gradFill>
                  <a:gsLst>
                    <a:gs pos="1250">
                      <a:schemeClr val="tx1"/>
                    </a:gs>
                    <a:gs pos="100000">
                      <a:schemeClr val="tx1"/>
                    </a:gs>
                  </a:gsLst>
                  <a:lin ang="5400000" scaled="0"/>
                </a:gradFill>
              </a:rPr>
            </a:br>
            <a:endParaRPr lang="en-GB" sz="2100" dirty="0"/>
          </a:p>
        </p:txBody>
      </p:sp>
      <p:sp>
        <p:nvSpPr>
          <p:cNvPr id="5" name="Text Placeholder 4"/>
          <p:cNvSpPr>
            <a:spLocks noGrp="1"/>
          </p:cNvSpPr>
          <p:nvPr>
            <p:ph type="body" sz="quarter" idx="11"/>
          </p:nvPr>
        </p:nvSpPr>
        <p:spPr>
          <a:xfrm>
            <a:off x="6153539" y="1205085"/>
            <a:ext cx="5814041" cy="5373587"/>
          </a:xfrm>
        </p:spPr>
        <p:txBody>
          <a:bodyPr/>
          <a:lstStyle/>
          <a:p>
            <a:r>
              <a:rPr lang="en-GB" dirty="0"/>
              <a:t>Facebook </a:t>
            </a:r>
            <a:r>
              <a:rPr lang="en-GB" sz="2100" dirty="0">
                <a:gradFill>
                  <a:gsLst>
                    <a:gs pos="1250">
                      <a:schemeClr val="tx1"/>
                    </a:gs>
                    <a:gs pos="100000">
                      <a:schemeClr val="tx1"/>
                    </a:gs>
                  </a:gsLst>
                  <a:lin ang="5400000" scaled="0"/>
                </a:gradFill>
                <a:latin typeface="+mn-lt"/>
              </a:rPr>
              <a:t>deployed Zero, a variant of QUIC over TCP, since 2016</a:t>
            </a:r>
          </a:p>
          <a:p>
            <a:endParaRPr lang="en-GB" sz="1800" dirty="0">
              <a:gradFill>
                <a:gsLst>
                  <a:gs pos="1250">
                    <a:schemeClr val="tx1"/>
                  </a:gs>
                  <a:gs pos="100000">
                    <a:schemeClr val="tx1"/>
                  </a:gs>
                </a:gsLst>
                <a:lin ang="5400000" scaled="0"/>
              </a:gradFill>
              <a:latin typeface="+mn-lt"/>
            </a:endParaRPr>
          </a:p>
          <a:p>
            <a:endParaRPr lang="en-GB" sz="1800" dirty="0">
              <a:gradFill>
                <a:gsLst>
                  <a:gs pos="1250">
                    <a:schemeClr val="tx1"/>
                  </a:gs>
                  <a:gs pos="100000">
                    <a:schemeClr val="tx1"/>
                  </a:gs>
                </a:gsLst>
                <a:lin ang="5400000" scaled="0"/>
              </a:gradFill>
              <a:latin typeface="+mn-lt"/>
            </a:endParaRPr>
          </a:p>
          <a:p>
            <a:endParaRPr lang="en-GB" sz="2100" dirty="0">
              <a:gradFill>
                <a:gsLst>
                  <a:gs pos="1250">
                    <a:schemeClr val="tx1"/>
                  </a:gs>
                  <a:gs pos="100000">
                    <a:schemeClr val="tx1"/>
                  </a:gs>
                </a:gsLst>
                <a:lin ang="5400000" scaled="0"/>
              </a:gradFill>
              <a:latin typeface="+mn-lt"/>
            </a:endParaRPr>
          </a:p>
          <a:p>
            <a:endParaRPr lang="en-GB" sz="800" dirty="0">
              <a:gradFill>
                <a:gsLst>
                  <a:gs pos="1250">
                    <a:schemeClr val="tx1"/>
                  </a:gs>
                  <a:gs pos="100000">
                    <a:schemeClr val="tx1"/>
                  </a:gs>
                </a:gsLst>
                <a:lin ang="5400000" scaled="0"/>
              </a:gradFill>
              <a:latin typeface="+mn-lt"/>
            </a:endParaRPr>
          </a:p>
          <a:p>
            <a:r>
              <a:rPr lang="en-GB" sz="2100" dirty="0">
                <a:gradFill>
                  <a:gsLst>
                    <a:gs pos="1250">
                      <a:schemeClr val="tx1"/>
                    </a:gs>
                    <a:gs pos="100000">
                      <a:schemeClr val="tx1"/>
                    </a:gs>
                  </a:gsLst>
                  <a:lin ang="5400000" scaled="0"/>
                </a:gradFill>
                <a:latin typeface="+mn-lt"/>
              </a:rPr>
              <a:t>Implementing their own TLS 1.3. Concerned about 0RTT </a:t>
            </a:r>
            <a:r>
              <a:rPr lang="en-GB" sz="2100" dirty="0" err="1">
                <a:gradFill>
                  <a:gsLst>
                    <a:gs pos="1250">
                      <a:schemeClr val="tx1"/>
                    </a:gs>
                    <a:gs pos="100000">
                      <a:schemeClr val="tx1"/>
                    </a:gs>
                  </a:gsLst>
                  <a:lin ang="5400000" scaled="0"/>
                </a:gradFill>
                <a:latin typeface="+mn-lt"/>
              </a:rPr>
              <a:t>replayability</a:t>
            </a:r>
            <a:r>
              <a:rPr lang="en-GB" sz="2100" dirty="0">
                <a:gradFill>
                  <a:gsLst>
                    <a:gs pos="1250">
                      <a:schemeClr val="tx1"/>
                    </a:gs>
                    <a:gs pos="100000">
                      <a:schemeClr val="tx1"/>
                    </a:gs>
                  </a:gsLst>
                  <a:lin ang="5400000" scaled="0"/>
                </a:gradFill>
                <a:latin typeface="+mn-lt"/>
              </a:rPr>
              <a:t> (Bloom filters)</a:t>
            </a:r>
          </a:p>
          <a:p>
            <a:r>
              <a:rPr lang="en-GB" dirty="0"/>
              <a:t>Amazon </a:t>
            </a:r>
            <a:r>
              <a:rPr lang="en-GB" sz="2100" dirty="0">
                <a:gradFill>
                  <a:gsLst>
                    <a:gs pos="1250">
                      <a:schemeClr val="tx1"/>
                    </a:gs>
                    <a:gs pos="100000">
                      <a:schemeClr val="tx1"/>
                    </a:gs>
                  </a:gsLst>
                  <a:lin ang="5400000" scaled="0"/>
                </a:gradFill>
                <a:latin typeface="+mn-lt"/>
              </a:rPr>
              <a:t>using their own s2n</a:t>
            </a:r>
            <a:br>
              <a:rPr lang="en-GB" sz="2100" dirty="0">
                <a:gradFill>
                  <a:gsLst>
                    <a:gs pos="1250">
                      <a:schemeClr val="tx1"/>
                    </a:gs>
                    <a:gs pos="100000">
                      <a:schemeClr val="tx1"/>
                    </a:gs>
                  </a:gsLst>
                  <a:lin ang="5400000" scaled="0"/>
                </a:gradFill>
                <a:latin typeface="+mn-lt"/>
              </a:rPr>
            </a:br>
            <a:r>
              <a:rPr lang="en-GB" sz="2100" dirty="0">
                <a:gradFill>
                  <a:gsLst>
                    <a:gs pos="1250">
                      <a:schemeClr val="tx1"/>
                    </a:gs>
                    <a:gs pos="100000">
                      <a:schemeClr val="tx1"/>
                    </a:gs>
                  </a:gsLst>
                  <a:lin ang="5400000" scaled="0"/>
                </a:gradFill>
                <a:latin typeface="+mn-lt"/>
              </a:rPr>
              <a:t>(100% since Feb’17), extending it to TLS 1.3,</a:t>
            </a:r>
            <a:br>
              <a:rPr lang="en-GB" sz="2100" dirty="0">
                <a:gradFill>
                  <a:gsLst>
                    <a:gs pos="1250">
                      <a:schemeClr val="tx1"/>
                    </a:gs>
                    <a:gs pos="100000">
                      <a:schemeClr val="tx1"/>
                    </a:gs>
                  </a:gsLst>
                  <a:lin ang="5400000" scaled="0"/>
                </a:gradFill>
                <a:latin typeface="+mn-lt"/>
              </a:rPr>
            </a:br>
            <a:r>
              <a:rPr lang="en-GB" sz="2100" dirty="0">
                <a:gradFill>
                  <a:gsLst>
                    <a:gs pos="1250">
                      <a:schemeClr val="tx1"/>
                    </a:gs>
                    <a:gs pos="100000">
                      <a:schemeClr val="tx1"/>
                    </a:gs>
                  </a:gsLst>
                  <a:lin ang="5400000" scaled="0"/>
                </a:gradFill>
                <a:latin typeface="+mn-lt"/>
              </a:rPr>
              <a:t> also concerned about 0RTT security.</a:t>
            </a:r>
          </a:p>
          <a:p>
            <a:r>
              <a:rPr lang="en-GB" dirty="0" err="1"/>
              <a:t>CloudFlare</a:t>
            </a:r>
            <a:r>
              <a:rPr lang="en-GB" dirty="0"/>
              <a:t> </a:t>
            </a:r>
            <a:r>
              <a:rPr lang="en-GB" sz="2100" dirty="0">
                <a:gradFill>
                  <a:gsLst>
                    <a:gs pos="1250">
                      <a:schemeClr val="tx1"/>
                    </a:gs>
                    <a:gs pos="100000">
                      <a:schemeClr val="tx1"/>
                    </a:gs>
                  </a:gsLst>
                  <a:lin ang="5400000" scaled="0"/>
                </a:gradFill>
                <a:latin typeface="+mn-lt"/>
              </a:rPr>
              <a:t>deployed TLS 1.3 on edge servers (Mar’17)</a:t>
            </a:r>
          </a:p>
        </p:txBody>
      </p:sp>
      <p:graphicFrame>
        <p:nvGraphicFramePr>
          <p:cNvPr id="6" name="Table 5"/>
          <p:cNvGraphicFramePr>
            <a:graphicFrameLocks noGrp="1"/>
          </p:cNvGraphicFramePr>
          <p:nvPr>
            <p:extLst/>
          </p:nvPr>
        </p:nvGraphicFramePr>
        <p:xfrm>
          <a:off x="6329010" y="2182200"/>
          <a:ext cx="4806734" cy="1360678"/>
        </p:xfrm>
        <a:graphic>
          <a:graphicData uri="http://schemas.openxmlformats.org/drawingml/2006/table">
            <a:tbl>
              <a:tblPr firstRow="1" bandRow="1">
                <a:tableStyleId>{5C22544A-7EE6-4342-B048-85BDC9FD1C3A}</a:tableStyleId>
              </a:tblPr>
              <a:tblGrid>
                <a:gridCol w="3107524">
                  <a:extLst>
                    <a:ext uri="{9D8B030D-6E8A-4147-A177-3AD203B41FA5}">
                      <a16:colId xmlns:a16="http://schemas.microsoft.com/office/drawing/2014/main" val="94524252"/>
                    </a:ext>
                  </a:extLst>
                </a:gridCol>
                <a:gridCol w="767791">
                  <a:extLst>
                    <a:ext uri="{9D8B030D-6E8A-4147-A177-3AD203B41FA5}">
                      <a16:colId xmlns:a16="http://schemas.microsoft.com/office/drawing/2014/main" val="1032559190"/>
                    </a:ext>
                  </a:extLst>
                </a:gridCol>
                <a:gridCol w="931419">
                  <a:extLst>
                    <a:ext uri="{9D8B030D-6E8A-4147-A177-3AD203B41FA5}">
                      <a16:colId xmlns:a16="http://schemas.microsoft.com/office/drawing/2014/main" val="621446889"/>
                    </a:ext>
                  </a:extLst>
                </a:gridCol>
              </a:tblGrid>
              <a:tr h="353335">
                <a:tc>
                  <a:txBody>
                    <a:bodyPr/>
                    <a:lstStyle/>
                    <a:p>
                      <a:r>
                        <a:rPr lang="en-GB" dirty="0"/>
                        <a:t>Metric (%</a:t>
                      </a:r>
                      <a:r>
                        <a:rPr lang="en-GB" baseline="0" dirty="0"/>
                        <a:t> of connections)</a:t>
                      </a:r>
                      <a:endParaRPr lang="en-GB" dirty="0"/>
                    </a:p>
                  </a:txBody>
                  <a:tcPr/>
                </a:tc>
                <a:tc>
                  <a:txBody>
                    <a:bodyPr/>
                    <a:lstStyle/>
                    <a:p>
                      <a:r>
                        <a:rPr lang="en-GB" dirty="0"/>
                        <a:t>50%</a:t>
                      </a:r>
                    </a:p>
                  </a:txBody>
                  <a:tcPr/>
                </a:tc>
                <a:tc>
                  <a:txBody>
                    <a:bodyPr/>
                    <a:lstStyle/>
                    <a:p>
                      <a:r>
                        <a:rPr lang="en-GB" dirty="0"/>
                        <a:t>75%</a:t>
                      </a:r>
                    </a:p>
                  </a:txBody>
                  <a:tcPr/>
                </a:tc>
                <a:extLst>
                  <a:ext uri="{0D108BD9-81ED-4DB2-BD59-A6C34878D82A}">
                    <a16:rowId xmlns:a16="http://schemas.microsoft.com/office/drawing/2014/main" val="439632573"/>
                  </a:ext>
                </a:extLst>
              </a:tr>
              <a:tr h="370840">
                <a:tc>
                  <a:txBody>
                    <a:bodyPr/>
                    <a:lstStyle/>
                    <a:p>
                      <a:r>
                        <a:rPr lang="en-GB" dirty="0"/>
                        <a:t>Connection Establishment</a:t>
                      </a:r>
                    </a:p>
                  </a:txBody>
                  <a:tcPr/>
                </a:tc>
                <a:tc>
                  <a:txBody>
                    <a:bodyPr/>
                    <a:lstStyle/>
                    <a:p>
                      <a:r>
                        <a:rPr lang="en-GB" dirty="0"/>
                        <a:t>-34%</a:t>
                      </a:r>
                    </a:p>
                  </a:txBody>
                  <a:tcPr/>
                </a:tc>
                <a:tc>
                  <a:txBody>
                    <a:bodyPr/>
                    <a:lstStyle/>
                    <a:p>
                      <a:r>
                        <a:rPr lang="en-GB" dirty="0"/>
                        <a:t>-41%</a:t>
                      </a:r>
                    </a:p>
                  </a:txBody>
                  <a:tcPr/>
                </a:tc>
                <a:extLst>
                  <a:ext uri="{0D108BD9-81ED-4DB2-BD59-A6C34878D82A}">
                    <a16:rowId xmlns:a16="http://schemas.microsoft.com/office/drawing/2014/main" val="3495574199"/>
                  </a:ext>
                </a:extLst>
              </a:tr>
              <a:tr h="370840">
                <a:tc>
                  <a:txBody>
                    <a:bodyPr/>
                    <a:lstStyle/>
                    <a:p>
                      <a:r>
                        <a:rPr lang="en-GB" dirty="0"/>
                        <a:t>Total</a:t>
                      </a:r>
                      <a:r>
                        <a:rPr lang="en-GB" baseline="0" dirty="0"/>
                        <a:t> request time</a:t>
                      </a:r>
                      <a:br>
                        <a:rPr lang="en-GB" baseline="0" dirty="0"/>
                      </a:br>
                      <a:r>
                        <a:rPr lang="en-GB" baseline="0" dirty="0"/>
                        <a:t>(new connection required)</a:t>
                      </a:r>
                      <a:endParaRPr lang="en-GB" dirty="0"/>
                    </a:p>
                  </a:txBody>
                  <a:tcPr/>
                </a:tc>
                <a:tc>
                  <a:txBody>
                    <a:bodyPr/>
                    <a:lstStyle/>
                    <a:p>
                      <a:r>
                        <a:rPr lang="en-GB" dirty="0"/>
                        <a:t>-8%</a:t>
                      </a:r>
                    </a:p>
                  </a:txBody>
                  <a:tcPr/>
                </a:tc>
                <a:tc>
                  <a:txBody>
                    <a:bodyPr/>
                    <a:lstStyle/>
                    <a:p>
                      <a:r>
                        <a:rPr lang="en-GB" dirty="0"/>
                        <a:t>-11%</a:t>
                      </a:r>
                    </a:p>
                  </a:txBody>
                  <a:tcPr/>
                </a:tc>
                <a:extLst>
                  <a:ext uri="{0D108BD9-81ED-4DB2-BD59-A6C34878D82A}">
                    <a16:rowId xmlns:a16="http://schemas.microsoft.com/office/drawing/2014/main" val="3659592964"/>
                  </a:ext>
                </a:extLst>
              </a:tr>
            </a:tbl>
          </a:graphicData>
        </a:graphic>
      </p:graphicFrame>
      <p:sp>
        <p:nvSpPr>
          <p:cNvPr id="13" name="Title 9"/>
          <p:cNvSpPr>
            <a:spLocks noGrp="1"/>
          </p:cNvSpPr>
          <p:nvPr>
            <p:ph type="title"/>
          </p:nvPr>
        </p:nvSpPr>
        <p:spPr>
          <a:xfrm>
            <a:off x="268928" y="142243"/>
            <a:ext cx="11655840" cy="899665"/>
          </a:xfrm>
        </p:spPr>
        <p:txBody>
          <a:bodyPr/>
          <a:lstStyle/>
          <a:p>
            <a:r>
              <a:rPr lang="en-GB" dirty="0"/>
              <a:t>Early Deployments</a:t>
            </a:r>
            <a:endParaRPr lang="en-GB" dirty="0">
              <a:solidFill>
                <a:schemeClr val="tx2">
                  <a:lumMod val="75000"/>
                </a:schemeClr>
              </a:solidFill>
            </a:endParaRPr>
          </a:p>
        </p:txBody>
      </p:sp>
    </p:spTree>
    <p:extLst>
      <p:ext uri="{BB962C8B-B14F-4D97-AF65-F5344CB8AC3E}">
        <p14:creationId xmlns:p14="http://schemas.microsoft.com/office/powerpoint/2010/main" val="288093294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9" y="-68993"/>
            <a:ext cx="12724331" cy="8933541"/>
          </a:xfrm>
          <a:prstGeom prst="rect">
            <a:avLst/>
          </a:prstGeom>
        </p:spPr>
      </p:pic>
      <p:sp>
        <p:nvSpPr>
          <p:cNvPr id="2" name="Title 1"/>
          <p:cNvSpPr>
            <a:spLocks noGrp="1"/>
          </p:cNvSpPr>
          <p:nvPr>
            <p:ph type="title"/>
          </p:nvPr>
        </p:nvSpPr>
        <p:spPr>
          <a:xfrm>
            <a:off x="235370" y="292351"/>
            <a:ext cx="8827001" cy="2757940"/>
          </a:xfrm>
        </p:spPr>
        <p:txBody>
          <a:bodyPr>
            <a:noAutofit/>
          </a:bodyPr>
          <a:lstStyle/>
          <a:p>
            <a:r>
              <a:rPr lang="en-US" sz="4400" dirty="0">
                <a:solidFill>
                  <a:schemeClr val="bg1"/>
                </a:solidFill>
              </a:rPr>
              <a:t>Building a </a:t>
            </a:r>
            <a:br>
              <a:rPr lang="en-US" sz="4400" dirty="0">
                <a:solidFill>
                  <a:schemeClr val="bg1"/>
                </a:solidFill>
              </a:rPr>
            </a:br>
            <a:r>
              <a:rPr lang="en-US" sz="4400" dirty="0">
                <a:solidFill>
                  <a:schemeClr val="bg1"/>
                </a:solidFill>
              </a:rPr>
              <a:t>High-Assurance</a:t>
            </a:r>
            <a:br>
              <a:rPr lang="en-US" sz="4400" dirty="0">
                <a:solidFill>
                  <a:schemeClr val="bg1"/>
                </a:solidFill>
              </a:rPr>
            </a:br>
            <a:r>
              <a:rPr lang="en-US" sz="4400" dirty="0">
                <a:solidFill>
                  <a:schemeClr val="bg1"/>
                </a:solidFill>
              </a:rPr>
              <a:t>Crypto Library in C</a:t>
            </a:r>
            <a:br>
              <a:rPr lang="en-US" sz="8000" dirty="0">
                <a:solidFill>
                  <a:schemeClr val="bg1"/>
                </a:solidFill>
              </a:rPr>
            </a:br>
            <a:r>
              <a:rPr lang="en-US" sz="4000" dirty="0">
                <a:solidFill>
                  <a:schemeClr val="bg1"/>
                </a:solidFill>
              </a:rPr>
              <a:t>(</a:t>
            </a:r>
            <a:r>
              <a:rPr lang="en-US" sz="4000" dirty="0" err="1">
                <a:solidFill>
                  <a:schemeClr val="bg1"/>
                </a:solidFill>
              </a:rPr>
              <a:t>KreMLin</a:t>
            </a:r>
            <a:r>
              <a:rPr lang="en-US" sz="4000" dirty="0">
                <a:solidFill>
                  <a:schemeClr val="bg1"/>
                </a:solidFill>
              </a:rPr>
              <a:t>, </a:t>
            </a:r>
            <a:r>
              <a:rPr lang="en-US" sz="4000" dirty="0" err="1">
                <a:solidFill>
                  <a:schemeClr val="bg1"/>
                </a:solidFill>
              </a:rPr>
              <a:t>Hacl</a:t>
            </a:r>
            <a:r>
              <a:rPr lang="en-US" sz="4000" dirty="0">
                <a:solidFill>
                  <a:schemeClr val="bg1"/>
                </a:solidFill>
              </a:rPr>
              <a:t>*)</a:t>
            </a:r>
            <a:endParaRPr lang="en-US" sz="8000" dirty="0">
              <a:solidFill>
                <a:schemeClr val="bg1"/>
              </a:solidFill>
            </a:endParaRPr>
          </a:p>
        </p:txBody>
      </p:sp>
      <p:grpSp>
        <p:nvGrpSpPr>
          <p:cNvPr id="17" name="Group 16">
            <a:extLst>
              <a:ext uri="{FF2B5EF4-FFF2-40B4-BE49-F238E27FC236}">
                <a16:creationId xmlns:a16="http://schemas.microsoft.com/office/drawing/2014/main" id="{DF618E3C-7E97-40B0-9911-8A0B3ADD0B7A}"/>
              </a:ext>
            </a:extLst>
          </p:cNvPr>
          <p:cNvGrpSpPr/>
          <p:nvPr/>
        </p:nvGrpSpPr>
        <p:grpSpPr>
          <a:xfrm>
            <a:off x="6769484" y="2618338"/>
            <a:ext cx="2865396" cy="2926880"/>
            <a:chOff x="5300977" y="3142912"/>
            <a:chExt cx="3354472" cy="3426451"/>
          </a:xfrm>
        </p:grpSpPr>
        <p:sp>
          <p:nvSpPr>
            <p:cNvPr id="19" name="Rounded Rectangle 5">
              <a:extLst>
                <a:ext uri="{FF2B5EF4-FFF2-40B4-BE49-F238E27FC236}">
                  <a16:creationId xmlns:a16="http://schemas.microsoft.com/office/drawing/2014/main" id="{B2518157-4B40-4CDC-A4F6-364038980406}"/>
                </a:ext>
              </a:extLst>
            </p:cNvPr>
            <p:cNvSpPr/>
            <p:nvPr/>
          </p:nvSpPr>
          <p:spPr>
            <a:xfrm>
              <a:off x="5300977" y="3142912"/>
              <a:ext cx="3354472" cy="3426451"/>
            </a:xfrm>
            <a:prstGeom prst="roundRect">
              <a:avLst/>
            </a:prstGeom>
            <a:solidFill>
              <a:schemeClr val="bg1"/>
            </a:solidFill>
            <a:ln w="28575" cap="flat" cmpd="sng" algn="ctr">
              <a:solidFill>
                <a:schemeClr val="accent3">
                  <a:lumMod val="50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0" name="Rectangle 19">
              <a:extLst>
                <a:ext uri="{FF2B5EF4-FFF2-40B4-BE49-F238E27FC236}">
                  <a16:creationId xmlns:a16="http://schemas.microsoft.com/office/drawing/2014/main" id="{D8BD41F4-CE42-4ADC-A819-D0AA5785EE0D}"/>
                </a:ext>
              </a:extLst>
            </p:cNvPr>
            <p:cNvSpPr/>
            <p:nvPr/>
          </p:nvSpPr>
          <p:spPr>
            <a:xfrm>
              <a:off x="5900552" y="4713775"/>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kern="0" dirty="0">
                  <a:solidFill>
                    <a:sysClr val="windowText" lastClr="000000"/>
                  </a:solidFill>
                  <a:latin typeface="Calibri" panose="020F0502020204030204"/>
                </a:rPr>
                <a:t>***</a:t>
              </a:r>
            </a:p>
          </p:txBody>
        </p:sp>
        <p:sp>
          <p:nvSpPr>
            <p:cNvPr id="21" name="Rectangle 20">
              <a:extLst>
                <a:ext uri="{FF2B5EF4-FFF2-40B4-BE49-F238E27FC236}">
                  <a16:creationId xmlns:a16="http://schemas.microsoft.com/office/drawing/2014/main" id="{BDDA81B7-E88E-4766-A133-B14FBA16411C}"/>
                </a:ext>
              </a:extLst>
            </p:cNvPr>
            <p:cNvSpPr/>
            <p:nvPr/>
          </p:nvSpPr>
          <p:spPr>
            <a:xfrm>
              <a:off x="6991137" y="4285735"/>
              <a:ext cx="1243914" cy="381085"/>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TLS</a:t>
              </a:r>
            </a:p>
          </p:txBody>
        </p:sp>
        <p:sp>
          <p:nvSpPr>
            <p:cNvPr id="22" name="Rectangle 21">
              <a:extLst>
                <a:ext uri="{FF2B5EF4-FFF2-40B4-BE49-F238E27FC236}">
                  <a16:creationId xmlns:a16="http://schemas.microsoft.com/office/drawing/2014/main" id="{A991B8F3-7F7E-41BD-8351-38D281A3D8B3}"/>
                </a:ext>
              </a:extLst>
            </p:cNvPr>
            <p:cNvSpPr/>
            <p:nvPr/>
          </p:nvSpPr>
          <p:spPr>
            <a:xfrm>
              <a:off x="5638706" y="3763377"/>
              <a:ext cx="716692"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X.509</a:t>
              </a:r>
            </a:p>
          </p:txBody>
        </p:sp>
        <p:sp>
          <p:nvSpPr>
            <p:cNvPr id="23" name="Rectangle 22">
              <a:extLst>
                <a:ext uri="{FF2B5EF4-FFF2-40B4-BE49-F238E27FC236}">
                  <a16:creationId xmlns:a16="http://schemas.microsoft.com/office/drawing/2014/main" id="{18B3E36E-39F1-47CD-81EC-19E03C263A45}"/>
                </a:ext>
              </a:extLst>
            </p:cNvPr>
            <p:cNvSpPr/>
            <p:nvPr/>
          </p:nvSpPr>
          <p:spPr>
            <a:xfrm>
              <a:off x="6357964" y="3224337"/>
              <a:ext cx="124391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HTTPS</a:t>
              </a:r>
            </a:p>
          </p:txBody>
        </p:sp>
        <p:sp>
          <p:nvSpPr>
            <p:cNvPr id="24" name="Rectangle 23">
              <a:extLst>
                <a:ext uri="{FF2B5EF4-FFF2-40B4-BE49-F238E27FC236}">
                  <a16:creationId xmlns:a16="http://schemas.microsoft.com/office/drawing/2014/main" id="{E8113864-5680-4F06-A86B-429EBE7731B6}"/>
                </a:ext>
              </a:extLst>
            </p:cNvPr>
            <p:cNvSpPr/>
            <p:nvPr/>
          </p:nvSpPr>
          <p:spPr>
            <a:xfrm>
              <a:off x="5546254" y="5016929"/>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RSA</a:t>
              </a:r>
            </a:p>
          </p:txBody>
        </p:sp>
        <p:sp>
          <p:nvSpPr>
            <p:cNvPr id="25" name="Rectangle 24">
              <a:extLst>
                <a:ext uri="{FF2B5EF4-FFF2-40B4-BE49-F238E27FC236}">
                  <a16:creationId xmlns:a16="http://schemas.microsoft.com/office/drawing/2014/main" id="{7D5781DD-06F6-4B21-B68C-0CBB892B74F3}"/>
                </a:ext>
              </a:extLst>
            </p:cNvPr>
            <p:cNvSpPr/>
            <p:nvPr/>
          </p:nvSpPr>
          <p:spPr>
            <a:xfrm>
              <a:off x="6318131" y="5016929"/>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SHA</a:t>
              </a:r>
            </a:p>
          </p:txBody>
        </p:sp>
        <p:sp>
          <p:nvSpPr>
            <p:cNvPr id="26" name="Rectangle 25">
              <a:extLst>
                <a:ext uri="{FF2B5EF4-FFF2-40B4-BE49-F238E27FC236}">
                  <a16:creationId xmlns:a16="http://schemas.microsoft.com/office/drawing/2014/main" id="{81354E56-E333-4B18-A7D7-AEE477AA1AC4}"/>
                </a:ext>
              </a:extLst>
            </p:cNvPr>
            <p:cNvSpPr/>
            <p:nvPr/>
          </p:nvSpPr>
          <p:spPr>
            <a:xfrm>
              <a:off x="5680968" y="5333363"/>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ECDH</a:t>
              </a:r>
            </a:p>
          </p:txBody>
        </p:sp>
        <p:sp>
          <p:nvSpPr>
            <p:cNvPr id="27" name="TextBox 26">
              <a:extLst>
                <a:ext uri="{FF2B5EF4-FFF2-40B4-BE49-F238E27FC236}">
                  <a16:creationId xmlns:a16="http://schemas.microsoft.com/office/drawing/2014/main" id="{34A71E09-38DB-4903-9C20-0D10EC9825F6}"/>
                </a:ext>
              </a:extLst>
            </p:cNvPr>
            <p:cNvSpPr txBox="1"/>
            <p:nvPr/>
          </p:nvSpPr>
          <p:spPr>
            <a:xfrm>
              <a:off x="5806552" y="6082180"/>
              <a:ext cx="2545858" cy="369332"/>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r>
                <a:rPr lang="en-US" sz="1400" dirty="0"/>
                <a:t>Network buffers</a:t>
              </a:r>
            </a:p>
          </p:txBody>
        </p:sp>
        <p:cxnSp>
          <p:nvCxnSpPr>
            <p:cNvPr id="28" name="Straight Arrow Connector 27">
              <a:extLst>
                <a:ext uri="{FF2B5EF4-FFF2-40B4-BE49-F238E27FC236}">
                  <a16:creationId xmlns:a16="http://schemas.microsoft.com/office/drawing/2014/main" id="{86E0F35A-4C5D-460A-A45E-A40A5DA7ED61}"/>
                </a:ext>
              </a:extLst>
            </p:cNvPr>
            <p:cNvCxnSpPr/>
            <p:nvPr/>
          </p:nvCxnSpPr>
          <p:spPr>
            <a:xfrm>
              <a:off x="7989057" y="4666820"/>
              <a:ext cx="0" cy="1415360"/>
            </a:xfrm>
            <a:prstGeom prst="straightConnector1">
              <a:avLst/>
            </a:prstGeom>
            <a:noFill/>
            <a:ln w="28575" cap="flat" cmpd="sng" algn="ctr">
              <a:solidFill>
                <a:schemeClr val="tx1"/>
              </a:solidFill>
              <a:prstDash val="solid"/>
              <a:miter lim="800000"/>
              <a:tailEnd type="triangle"/>
            </a:ln>
            <a:effectLst/>
          </p:spPr>
        </p:cxnSp>
        <p:sp>
          <p:nvSpPr>
            <p:cNvPr id="29" name="TextBox 28">
              <a:extLst>
                <a:ext uri="{FF2B5EF4-FFF2-40B4-BE49-F238E27FC236}">
                  <a16:creationId xmlns:a16="http://schemas.microsoft.com/office/drawing/2014/main" id="{03A1D991-9FA5-4231-BC2D-66C30DC5D621}"/>
                </a:ext>
              </a:extLst>
            </p:cNvPr>
            <p:cNvSpPr txBox="1"/>
            <p:nvPr/>
          </p:nvSpPr>
          <p:spPr>
            <a:xfrm>
              <a:off x="5498686" y="5671793"/>
              <a:ext cx="1874033" cy="324278"/>
            </a:xfrm>
            <a:prstGeom prst="rect">
              <a:avLst/>
            </a:prstGeom>
            <a:noFill/>
          </p:spPr>
          <p:txBody>
            <a:bodyPr wrap="square" rtlCol="0">
              <a:spAutoFit/>
            </a:bodyPr>
            <a:lstStyle/>
            <a:p>
              <a:pPr>
                <a:defRPr/>
              </a:pPr>
              <a:r>
                <a:rPr lang="en-US" sz="1200" kern="0" dirty="0">
                  <a:solidFill>
                    <a:prstClr val="black"/>
                  </a:solidFill>
                </a:rPr>
                <a:t>Crypto Algorithms</a:t>
              </a:r>
            </a:p>
          </p:txBody>
        </p:sp>
        <p:sp>
          <p:nvSpPr>
            <p:cNvPr id="30" name="Rectangle 29">
              <a:extLst>
                <a:ext uri="{FF2B5EF4-FFF2-40B4-BE49-F238E27FC236}">
                  <a16:creationId xmlns:a16="http://schemas.microsoft.com/office/drawing/2014/main" id="{0AE00C76-4C70-4081-A160-7DF3FA165C8C}"/>
                </a:ext>
              </a:extLst>
            </p:cNvPr>
            <p:cNvSpPr/>
            <p:nvPr/>
          </p:nvSpPr>
          <p:spPr>
            <a:xfrm>
              <a:off x="6456099" y="5333363"/>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4Q</a:t>
              </a:r>
            </a:p>
          </p:txBody>
        </p:sp>
        <p:cxnSp>
          <p:nvCxnSpPr>
            <p:cNvPr id="31" name="Elbow Connector 17">
              <a:extLst>
                <a:ext uri="{FF2B5EF4-FFF2-40B4-BE49-F238E27FC236}">
                  <a16:creationId xmlns:a16="http://schemas.microsoft.com/office/drawing/2014/main" id="{434059A9-8BE3-426F-90B5-01238A03C6C3}"/>
                </a:ext>
              </a:extLst>
            </p:cNvPr>
            <p:cNvCxnSpPr>
              <a:endCxn id="30" idx="3"/>
            </p:cNvCxnSpPr>
            <p:nvPr/>
          </p:nvCxnSpPr>
          <p:spPr>
            <a:xfrm rot="5400000">
              <a:off x="6827643" y="4997433"/>
              <a:ext cx="875688" cy="214462"/>
            </a:xfrm>
            <a:prstGeom prst="bentConnector2">
              <a:avLst/>
            </a:prstGeom>
            <a:noFill/>
            <a:ln w="28575" cap="flat" cmpd="sng" algn="ctr">
              <a:solidFill>
                <a:schemeClr val="tx1"/>
              </a:solidFill>
              <a:prstDash val="solid"/>
              <a:miter lim="800000"/>
              <a:tailEnd type="triangle"/>
            </a:ln>
            <a:effectLst/>
          </p:spPr>
        </p:cxnSp>
        <p:cxnSp>
          <p:nvCxnSpPr>
            <p:cNvPr id="32" name="Straight Arrow Connector 31">
              <a:extLst>
                <a:ext uri="{FF2B5EF4-FFF2-40B4-BE49-F238E27FC236}">
                  <a16:creationId xmlns:a16="http://schemas.microsoft.com/office/drawing/2014/main" id="{4C67414E-8F7F-4215-9C0A-C54A726F4F5D}"/>
                </a:ext>
              </a:extLst>
            </p:cNvPr>
            <p:cNvCxnSpPr>
              <a:stCxn id="25" idx="3"/>
            </p:cNvCxnSpPr>
            <p:nvPr/>
          </p:nvCxnSpPr>
          <p:spPr>
            <a:xfrm flipV="1">
              <a:off x="7020288" y="5226073"/>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33" name="Elbow Connector 19">
              <a:extLst>
                <a:ext uri="{FF2B5EF4-FFF2-40B4-BE49-F238E27FC236}">
                  <a16:creationId xmlns:a16="http://schemas.microsoft.com/office/drawing/2014/main" id="{02E6986F-5766-4BD9-8D3B-25D1513ACFCC}"/>
                </a:ext>
              </a:extLst>
            </p:cNvPr>
            <p:cNvCxnSpPr>
              <a:stCxn id="23" idx="1"/>
              <a:endCxn id="22" idx="0"/>
            </p:cNvCxnSpPr>
            <p:nvPr/>
          </p:nvCxnSpPr>
          <p:spPr>
            <a:xfrm rot="10800000" flipV="1">
              <a:off x="5997052" y="3438521"/>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34" name="Elbow Connector 20">
              <a:extLst>
                <a:ext uri="{FF2B5EF4-FFF2-40B4-BE49-F238E27FC236}">
                  <a16:creationId xmlns:a16="http://schemas.microsoft.com/office/drawing/2014/main" id="{E414C469-ACB0-4AF9-A92F-CECF547FC1A1}"/>
                </a:ext>
              </a:extLst>
            </p:cNvPr>
            <p:cNvCxnSpPr>
              <a:stCxn id="22" idx="2"/>
              <a:endCxn id="21" idx="1"/>
            </p:cNvCxnSpPr>
            <p:nvPr/>
          </p:nvCxnSpPr>
          <p:spPr>
            <a:xfrm rot="16200000" flipH="1">
              <a:off x="6351828" y="3836968"/>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35" name="Rectangle 34">
              <a:extLst>
                <a:ext uri="{FF2B5EF4-FFF2-40B4-BE49-F238E27FC236}">
                  <a16:creationId xmlns:a16="http://schemas.microsoft.com/office/drawing/2014/main" id="{31A040E0-0AD4-4017-BDA8-9C8376CDE6A5}"/>
                </a:ext>
              </a:extLst>
            </p:cNvPr>
            <p:cNvSpPr/>
            <p:nvPr/>
          </p:nvSpPr>
          <p:spPr>
            <a:xfrm>
              <a:off x="6602709" y="3758337"/>
              <a:ext cx="74677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ASN.1</a:t>
              </a:r>
            </a:p>
          </p:txBody>
        </p:sp>
        <p:cxnSp>
          <p:nvCxnSpPr>
            <p:cNvPr id="36" name="Straight Arrow Connector 35">
              <a:extLst>
                <a:ext uri="{FF2B5EF4-FFF2-40B4-BE49-F238E27FC236}">
                  <a16:creationId xmlns:a16="http://schemas.microsoft.com/office/drawing/2014/main" id="{C69A3A1B-5497-4E46-BFC1-300488FA6B4E}"/>
                </a:ext>
              </a:extLst>
            </p:cNvPr>
            <p:cNvCxnSpPr/>
            <p:nvPr/>
          </p:nvCxnSpPr>
          <p:spPr>
            <a:xfrm flipV="1">
              <a:off x="6355398" y="3989366"/>
              <a:ext cx="247311" cy="5040"/>
            </a:xfrm>
            <a:prstGeom prst="straightConnector1">
              <a:avLst/>
            </a:prstGeom>
            <a:noFill/>
            <a:ln w="28575" cap="flat" cmpd="sng" algn="ctr">
              <a:solidFill>
                <a:schemeClr val="tx1"/>
              </a:solidFill>
              <a:prstDash val="solid"/>
              <a:miter lim="800000"/>
              <a:tailEnd type="triangle"/>
            </a:ln>
            <a:effectLst/>
          </p:spPr>
        </p:cxnSp>
        <p:cxnSp>
          <p:nvCxnSpPr>
            <p:cNvPr id="37" name="Straight Arrow Connector 36">
              <a:extLst>
                <a:ext uri="{FF2B5EF4-FFF2-40B4-BE49-F238E27FC236}">
                  <a16:creationId xmlns:a16="http://schemas.microsoft.com/office/drawing/2014/main" id="{BEF6BA2C-80F6-46FF-A766-3DA1E263B8F7}"/>
                </a:ext>
              </a:extLst>
            </p:cNvPr>
            <p:cNvCxnSpPr/>
            <p:nvPr/>
          </p:nvCxnSpPr>
          <p:spPr>
            <a:xfrm>
              <a:off x="5806552" y="4186705"/>
              <a:ext cx="0" cy="830224"/>
            </a:xfrm>
            <a:prstGeom prst="straightConnector1">
              <a:avLst/>
            </a:prstGeom>
            <a:noFill/>
            <a:ln w="28575" cap="flat" cmpd="sng" algn="ctr">
              <a:solidFill>
                <a:schemeClr val="tx1"/>
              </a:solidFill>
              <a:prstDash val="solid"/>
              <a:miter lim="800000"/>
              <a:tailEnd type="triangle"/>
            </a:ln>
            <a:effectLst/>
          </p:spPr>
        </p:cxnSp>
        <p:cxnSp>
          <p:nvCxnSpPr>
            <p:cNvPr id="38" name="Elbow Connector 24">
              <a:extLst>
                <a:ext uri="{FF2B5EF4-FFF2-40B4-BE49-F238E27FC236}">
                  <a16:creationId xmlns:a16="http://schemas.microsoft.com/office/drawing/2014/main" id="{955E4CA9-FB99-448C-BBED-D73DD75F45BB}"/>
                </a:ext>
              </a:extLst>
            </p:cNvPr>
            <p:cNvCxnSpPr>
              <a:stCxn id="23" idx="3"/>
            </p:cNvCxnSpPr>
            <p:nvPr/>
          </p:nvCxnSpPr>
          <p:spPr>
            <a:xfrm>
              <a:off x="7601878" y="3438521"/>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grpSp>
    </p:spTree>
    <p:extLst>
      <p:ext uri="{BB962C8B-B14F-4D97-AF65-F5344CB8AC3E}">
        <p14:creationId xmlns:p14="http://schemas.microsoft.com/office/powerpoint/2010/main" val="6446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Efficient crypto requires a lot of customizations</a:t>
            </a:r>
          </a:p>
        </p:txBody>
      </p:sp>
      <mc:AlternateContent xmlns:mc="http://schemas.openxmlformats.org/markup-compatibility/2006" xmlns:a14="http://schemas.microsoft.com/office/drawing/2010/main">
        <mc:Choice Requires="a14">
          <p:sp>
            <p:nvSpPr>
              <p:cNvPr id="5" name="Text Placeholder 4"/>
              <p:cNvSpPr>
                <a:spLocks noGrp="1"/>
              </p:cNvSpPr>
              <p:nvPr>
                <p:ph type="body" sz="quarter" idx="10"/>
              </p:nvPr>
            </p:nvSpPr>
            <p:spPr>
              <a:xfrm>
                <a:off x="497839" y="1189177"/>
                <a:ext cx="11653523" cy="4607095"/>
              </a:xfrm>
            </p:spPr>
            <p:txBody>
              <a:bodyPr/>
              <a:lstStyle/>
              <a:p>
                <a:r>
                  <a:rPr lang="en-GB" sz="2800" dirty="0">
                    <a:solidFill>
                      <a:srgbClr val="00B0F0"/>
                    </a:solidFill>
                  </a:rPr>
                  <a:t>Poly1305: Uses the</a:t>
                </a:r>
                <a14:m>
                  <m:oMath xmlns:m="http://schemas.openxmlformats.org/officeDocument/2006/math">
                    <m:r>
                      <a:rPr lang="en-GB" sz="2800" i="1" dirty="0">
                        <a:solidFill>
                          <a:srgbClr val="00B0F0"/>
                        </a:solidFill>
                        <a:latin typeface="Cambria Math" charset="0"/>
                      </a:rPr>
                      <m:t> </m:t>
                    </m:r>
                  </m:oMath>
                </a14:m>
                <a:r>
                  <a:rPr lang="en-GB" sz="2800" dirty="0">
                    <a:solidFill>
                      <a:srgbClr val="00B0F0"/>
                    </a:solidFill>
                  </a:rPr>
                  <a:t>prime field with </a:t>
                </a:r>
                <a14:m>
                  <m:oMath xmlns:m="http://schemas.openxmlformats.org/officeDocument/2006/math">
                    <m:sSup>
                      <m:sSupPr>
                        <m:ctrlPr>
                          <a:rPr lang="fr-FR" sz="2800" i="1">
                            <a:solidFill>
                              <a:srgbClr val="00B0F0"/>
                            </a:solidFill>
                            <a:latin typeface="Cambria Math" panose="02040503050406030204" pitchFamily="18" charset="0"/>
                          </a:rPr>
                        </m:ctrlPr>
                      </m:sSupPr>
                      <m:e>
                        <m:r>
                          <a:rPr lang="fr-FR" sz="2800" i="1">
                            <a:solidFill>
                              <a:srgbClr val="00B0F0"/>
                            </a:solidFill>
                            <a:latin typeface="Cambria Math" charset="0"/>
                          </a:rPr>
                          <m:t>𝑝</m:t>
                        </m:r>
                        <m:r>
                          <a:rPr lang="fr-FR" sz="2800" i="1">
                            <a:solidFill>
                              <a:srgbClr val="00B0F0"/>
                            </a:solidFill>
                            <a:latin typeface="Cambria Math" charset="0"/>
                          </a:rPr>
                          <m:t>= 2</m:t>
                        </m:r>
                      </m:e>
                      <m:sup>
                        <m:r>
                          <a:rPr lang="fr-FR" sz="2800" i="1">
                            <a:solidFill>
                              <a:srgbClr val="00B0F0"/>
                            </a:solidFill>
                            <a:latin typeface="Cambria Math" charset="0"/>
                          </a:rPr>
                          <m:t>130</m:t>
                        </m:r>
                      </m:sup>
                    </m:sSup>
                    <m:r>
                      <a:rPr lang="fr-FR" sz="2800" i="1">
                        <a:solidFill>
                          <a:srgbClr val="00B0F0"/>
                        </a:solidFill>
                        <a:latin typeface="Cambria Math" charset="0"/>
                      </a:rPr>
                      <m:t>−5</m:t>
                    </m:r>
                  </m:oMath>
                </a14:m>
                <a:endParaRPr lang="en-GB" sz="2800" dirty="0">
                  <a:solidFill>
                    <a:srgbClr val="00B0F0"/>
                  </a:solidFill>
                </a:endParaRPr>
              </a:p>
              <a:p>
                <a:pPr lvl="2"/>
                <a:r>
                  <a:rPr lang="en-GB" dirty="0"/>
                  <a:t>Need 130 bits to represent a number</a:t>
                </a:r>
              </a:p>
              <a:p>
                <a:pPr lvl="2"/>
                <a:r>
                  <a:rPr lang="en-GB" dirty="0"/>
                  <a:t>Efficient implementations require custom </a:t>
                </a:r>
                <a:r>
                  <a:rPr lang="en-GB" dirty="0" err="1"/>
                  <a:t>bignum</a:t>
                </a:r>
                <a:r>
                  <a:rPr lang="en-GB" dirty="0"/>
                  <a:t> libraries to delay carries</a:t>
                </a:r>
              </a:p>
              <a:p>
                <a:pPr lvl="2"/>
                <a:r>
                  <a:rPr lang="en-GB" dirty="0"/>
                  <a:t>On X86: use 5 32-bit words, but using only 26 bits in each word</a:t>
                </a:r>
              </a:p>
              <a:p>
                <a:pPr lvl="2"/>
                <a:r>
                  <a:rPr lang="en-GB" dirty="0"/>
                  <a:t>On X64: use 3 64-bit words, but using only </a:t>
                </a:r>
                <a:r>
                  <a:rPr lang="en-GB" dirty="0">
                    <a:solidFill>
                      <a:schemeClr val="tx1"/>
                    </a:solidFill>
                  </a:rPr>
                  <a:t>44 bits in each word</a:t>
                </a:r>
              </a:p>
              <a:p>
                <a:r>
                  <a:rPr lang="en-GB" sz="2800" dirty="0">
                    <a:solidFill>
                      <a:srgbClr val="00B0F0"/>
                    </a:solidFill>
                  </a:rPr>
                  <a:t>Curve25519: Uses the</a:t>
                </a:r>
                <a14:m>
                  <m:oMath xmlns:m="http://schemas.openxmlformats.org/officeDocument/2006/math">
                    <m:r>
                      <a:rPr lang="en-GB" sz="2800" i="1" dirty="0">
                        <a:solidFill>
                          <a:srgbClr val="00B0F0"/>
                        </a:solidFill>
                        <a:latin typeface="Cambria Math" charset="0"/>
                      </a:rPr>
                      <m:t> </m:t>
                    </m:r>
                  </m:oMath>
                </a14:m>
                <a:r>
                  <a:rPr lang="en-GB" sz="2800" dirty="0">
                    <a:solidFill>
                      <a:srgbClr val="00B0F0"/>
                    </a:solidFill>
                  </a:rPr>
                  <a:t>prime field with </a:t>
                </a:r>
                <a14:m>
                  <m:oMath xmlns:m="http://schemas.openxmlformats.org/officeDocument/2006/math">
                    <m:sSup>
                      <m:sSupPr>
                        <m:ctrlPr>
                          <a:rPr lang="fr-FR" sz="2800" i="1">
                            <a:solidFill>
                              <a:srgbClr val="00B0F0"/>
                            </a:solidFill>
                            <a:latin typeface="Cambria Math" panose="02040503050406030204" pitchFamily="18" charset="0"/>
                          </a:rPr>
                        </m:ctrlPr>
                      </m:sSupPr>
                      <m:e>
                        <m:r>
                          <a:rPr lang="fr-FR" sz="2800" i="1">
                            <a:solidFill>
                              <a:srgbClr val="00B0F0"/>
                            </a:solidFill>
                            <a:latin typeface="Cambria Math" charset="0"/>
                          </a:rPr>
                          <m:t>𝑝</m:t>
                        </m:r>
                        <m:r>
                          <a:rPr lang="fr-FR" sz="2800" i="1">
                            <a:solidFill>
                              <a:srgbClr val="00B0F0"/>
                            </a:solidFill>
                            <a:latin typeface="Cambria Math" charset="0"/>
                          </a:rPr>
                          <m:t>= 2</m:t>
                        </m:r>
                      </m:e>
                      <m:sup>
                        <m:r>
                          <a:rPr lang="en-US" sz="2800" b="0" i="1" smtClean="0">
                            <a:solidFill>
                              <a:srgbClr val="00B0F0"/>
                            </a:solidFill>
                            <a:latin typeface="Cambria Math" panose="02040503050406030204" pitchFamily="18" charset="0"/>
                          </a:rPr>
                          <m:t>255</m:t>
                        </m:r>
                      </m:sup>
                    </m:sSup>
                    <m:r>
                      <a:rPr lang="fr-FR" sz="2800" i="1">
                        <a:solidFill>
                          <a:srgbClr val="00B0F0"/>
                        </a:solidFill>
                        <a:latin typeface="Cambria Math" charset="0"/>
                      </a:rPr>
                      <m:t>−</m:t>
                    </m:r>
                    <m:r>
                      <a:rPr lang="en-US" sz="2800" b="0" i="1" smtClean="0">
                        <a:solidFill>
                          <a:srgbClr val="00B0F0"/>
                        </a:solidFill>
                        <a:latin typeface="Cambria Math" panose="02040503050406030204" pitchFamily="18" charset="0"/>
                      </a:rPr>
                      <m:t>19</m:t>
                    </m:r>
                  </m:oMath>
                </a14:m>
                <a:endParaRPr lang="en-US" sz="2800" b="0" dirty="0">
                  <a:solidFill>
                    <a:srgbClr val="00B0F0"/>
                  </a:solidFill>
                </a:endParaRPr>
              </a:p>
              <a:p>
                <a:pPr lvl="2"/>
                <a:r>
                  <a:rPr lang="en-GB" dirty="0"/>
                  <a:t>On X64: use 5 64-bit words, but using only 51 bits per word</a:t>
                </a:r>
                <a:endParaRPr lang="en-GB" sz="2800" dirty="0">
                  <a:solidFill>
                    <a:srgbClr val="00B0F0"/>
                  </a:solidFill>
                </a:endParaRPr>
              </a:p>
              <a:p>
                <a:endParaRPr lang="en-GB" sz="2800" dirty="0">
                  <a:solidFill>
                    <a:srgbClr val="00B0F0"/>
                  </a:solidFill>
                </a:endParaRPr>
              </a:p>
              <a:p>
                <a:r>
                  <a:rPr lang="en-GB" sz="2800" dirty="0">
                    <a:solidFill>
                      <a:srgbClr val="00B0F0"/>
                    </a:solidFill>
                  </a:rPr>
                  <a:t>OpenSSL has 12 unverified </a:t>
                </a:r>
                <a:r>
                  <a:rPr lang="en-GB" sz="2800" dirty="0" err="1">
                    <a:solidFill>
                      <a:srgbClr val="00B0F0"/>
                    </a:solidFill>
                  </a:rPr>
                  <a:t>bignum</a:t>
                </a:r>
                <a:r>
                  <a:rPr lang="en-GB" sz="2800" dirty="0">
                    <a:solidFill>
                      <a:srgbClr val="00B0F0"/>
                    </a:solidFill>
                  </a:rPr>
                  <a:t> libraries optimized for each case</a:t>
                </a:r>
              </a:p>
              <a:p>
                <a:r>
                  <a:rPr lang="en-GB" sz="2800" dirty="0">
                    <a:solidFill>
                      <a:srgbClr val="00B0F0"/>
                    </a:solidFill>
                  </a:rPr>
                  <a:t>	Windows only has generic </a:t>
                </a:r>
                <a:r>
                  <a:rPr lang="en-GB" sz="2800" dirty="0" err="1">
                    <a:solidFill>
                      <a:srgbClr val="00B0F0"/>
                    </a:solidFill>
                  </a:rPr>
                  <a:t>bignum</a:t>
                </a:r>
                <a:r>
                  <a:rPr lang="en-GB" sz="2800" dirty="0">
                    <a:solidFill>
                      <a:srgbClr val="00B0F0"/>
                    </a:solidFill>
                  </a:rPr>
                  <a:t> libraries (5x slower)</a:t>
                </a:r>
              </a:p>
              <a:p>
                <a:endParaRPr lang="en-GB" sz="2800" dirty="0">
                  <a:solidFill>
                    <a:srgbClr val="00B0F0"/>
                  </a:solidFill>
                </a:endParaRPr>
              </a:p>
            </p:txBody>
          </p:sp>
        </mc:Choice>
        <mc:Fallback xmlns="">
          <p:sp>
            <p:nvSpPr>
              <p:cNvPr id="5" name="Text Placeholder 4"/>
              <p:cNvSpPr>
                <a:spLocks noGrp="1" noRot="1" noChangeAspect="1" noMove="1" noResize="1" noEditPoints="1" noAdjustHandles="1" noChangeArrowheads="1" noChangeShapeType="1" noTextEdit="1"/>
              </p:cNvSpPr>
              <p:nvPr>
                <p:ph type="body" sz="quarter" idx="10"/>
              </p:nvPr>
            </p:nvSpPr>
            <p:spPr>
              <a:xfrm>
                <a:off x="497839" y="1189177"/>
                <a:ext cx="11653523" cy="4607095"/>
              </a:xfrm>
              <a:blipFill>
                <a:blip r:embed="rId3"/>
                <a:stretch>
                  <a:fillRect l="-544" t="-1102"/>
                </a:stretch>
              </a:blipFill>
            </p:spPr>
            <p:txBody>
              <a:bodyPr/>
              <a:lstStyle/>
              <a:p>
                <a:r>
                  <a:rPr lang="en-US">
                    <a:noFill/>
                  </a:rPr>
                  <a:t> </a:t>
                </a:r>
              </a:p>
            </p:txBody>
          </p:sp>
        </mc:Fallback>
      </mc:AlternateContent>
    </p:spTree>
    <p:extLst>
      <p:ext uri="{BB962C8B-B14F-4D97-AF65-F5344CB8AC3E}">
        <p14:creationId xmlns:p14="http://schemas.microsoft.com/office/powerpoint/2010/main" val="136514756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57261" y="115605"/>
            <a:ext cx="11705439" cy="1097995"/>
          </a:xfrm>
        </p:spPr>
        <p:txBody>
          <a:bodyPr>
            <a:normAutofit/>
          </a:bodyPr>
          <a:lstStyle/>
          <a:p>
            <a:r>
              <a:rPr lang="en-IN" sz="4400" dirty="0">
                <a:solidFill>
                  <a:srgbClr val="000000"/>
                </a:solidFill>
                <a:latin typeface="Calibri Light" charset="0"/>
                <a:ea typeface="Calibri Light" charset="0"/>
                <a:cs typeface="Calibri Light" charset="0"/>
              </a:rPr>
              <a:t>Many bugs in Curve25519 implementations</a:t>
            </a:r>
            <a:br>
              <a:rPr lang="en-IN" sz="4400" dirty="0">
                <a:solidFill>
                  <a:srgbClr val="000000"/>
                </a:solidFill>
                <a:latin typeface="Calibri Light" charset="0"/>
                <a:ea typeface="Calibri Light" charset="0"/>
                <a:cs typeface="Calibri Light" charset="0"/>
              </a:rPr>
            </a:br>
            <a:r>
              <a:rPr lang="en-IN" sz="2200" dirty="0">
                <a:solidFill>
                  <a:srgbClr val="000000"/>
                </a:solidFill>
                <a:latin typeface="Calibri Light" charset="0"/>
                <a:ea typeface="Calibri Light" charset="0"/>
                <a:cs typeface="Calibri Light" charset="0"/>
              </a:rPr>
              <a:t>(C and assembly)</a:t>
            </a:r>
            <a:endParaRPr lang="en-IN" sz="3100" dirty="0">
              <a:solidFill>
                <a:srgbClr val="00B0F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0498"/>
            <a:ext cx="9488557" cy="461654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555" y="2118621"/>
            <a:ext cx="4018346" cy="473937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0772" y="847483"/>
            <a:ext cx="5523914" cy="3931920"/>
          </a:xfrm>
          <a:prstGeom prst="rect">
            <a:avLst/>
          </a:prstGeom>
        </p:spPr>
      </p:pic>
      <p:sp>
        <p:nvSpPr>
          <p:cNvPr id="5" name="TextBox 4"/>
          <p:cNvSpPr txBox="1"/>
          <p:nvPr/>
        </p:nvSpPr>
        <p:spPr>
          <a:xfrm>
            <a:off x="1491176" y="4968240"/>
            <a:ext cx="2831544"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Segoe UI"/>
                <a:ea typeface="+mn-ea"/>
                <a:cs typeface="+mn-cs"/>
              </a:rPr>
              <a:t>Curve25519-donna</a:t>
            </a:r>
          </a:p>
        </p:txBody>
      </p:sp>
      <p:sp>
        <p:nvSpPr>
          <p:cNvPr id="8" name="TextBox 7"/>
          <p:cNvSpPr txBox="1"/>
          <p:nvPr/>
        </p:nvSpPr>
        <p:spPr>
          <a:xfrm>
            <a:off x="6949731" y="5059292"/>
            <a:ext cx="1713674"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Segoe UI"/>
                <a:ea typeface="+mn-ea"/>
                <a:cs typeface="+mn-cs"/>
              </a:rPr>
              <a:t>TweetNaCl</a:t>
            </a:r>
            <a:endParaRPr kumimoji="0" lang="en-US" sz="2400" b="0" i="0" u="none" strike="noStrike" kern="1200" cap="none" spc="0" normalizeH="0" baseline="0" noProof="0" dirty="0">
              <a:ln>
                <a:noFill/>
              </a:ln>
              <a:solidFill>
                <a:srgbClr val="FF0000"/>
              </a:solidFill>
              <a:effectLst/>
              <a:uLnTx/>
              <a:uFillTx/>
              <a:latin typeface="Segoe UI"/>
              <a:ea typeface="+mn-ea"/>
              <a:cs typeface="+mn-cs"/>
            </a:endParaRPr>
          </a:p>
        </p:txBody>
      </p:sp>
      <p:sp>
        <p:nvSpPr>
          <p:cNvPr id="9" name="TextBox 8"/>
          <p:cNvSpPr txBox="1"/>
          <p:nvPr/>
        </p:nvSpPr>
        <p:spPr>
          <a:xfrm>
            <a:off x="10249026" y="1392067"/>
            <a:ext cx="1717458"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Segoe UI"/>
                <a:ea typeface="+mn-ea"/>
                <a:cs typeface="+mn-cs"/>
              </a:rPr>
              <a:t>NaCl</a:t>
            </a:r>
            <a:r>
              <a:rPr kumimoji="0" lang="en-US" sz="2400" b="0" i="0" u="none" strike="noStrike" kern="1200" cap="none" spc="0" normalizeH="0" baseline="0" noProof="0" dirty="0">
                <a:ln>
                  <a:noFill/>
                </a:ln>
                <a:solidFill>
                  <a:srgbClr val="FF0000"/>
                </a:solidFill>
                <a:effectLst/>
                <a:uLnTx/>
                <a:uFillTx/>
                <a:latin typeface="Segoe UI"/>
                <a:ea typeface="+mn-ea"/>
                <a:cs typeface="+mn-cs"/>
              </a:rPr>
              <a:t> (</a:t>
            </a:r>
            <a:r>
              <a:rPr kumimoji="0" lang="en-US" sz="2400" b="0" i="0" u="none" strike="noStrike" kern="1200" cap="none" spc="0" normalizeH="0" baseline="0" noProof="0" dirty="0" err="1">
                <a:ln>
                  <a:noFill/>
                </a:ln>
                <a:solidFill>
                  <a:srgbClr val="FF0000"/>
                </a:solidFill>
                <a:effectLst/>
                <a:uLnTx/>
                <a:uFillTx/>
                <a:latin typeface="Segoe UI"/>
                <a:ea typeface="+mn-ea"/>
                <a:cs typeface="+mn-cs"/>
              </a:rPr>
              <a:t>asm</a:t>
            </a:r>
            <a:r>
              <a:rPr kumimoji="0" lang="en-US" sz="2400" b="0" i="0" u="none" strike="noStrike" kern="1200" cap="none" spc="0" normalizeH="0" baseline="0" noProof="0" dirty="0">
                <a:ln>
                  <a:noFill/>
                </a:ln>
                <a:solidFill>
                  <a:srgbClr val="FF0000"/>
                </a:solidFill>
                <a:effectLst/>
                <a:uLnTx/>
                <a:uFillTx/>
                <a:latin typeface="Segoe UI"/>
                <a:ea typeface="+mn-ea"/>
                <a:cs typeface="+mn-cs"/>
              </a:rPr>
              <a:t>)</a:t>
            </a:r>
          </a:p>
        </p:txBody>
      </p:sp>
    </p:spTree>
    <p:extLst>
      <p:ext uri="{BB962C8B-B14F-4D97-AF65-F5344CB8AC3E}">
        <p14:creationId xmlns:p14="http://schemas.microsoft.com/office/powerpoint/2010/main" val="171363098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261" y="115605"/>
            <a:ext cx="11705439" cy="1560795"/>
          </a:xfrm>
        </p:spPr>
        <p:txBody>
          <a:bodyPr>
            <a:normAutofit/>
          </a:bodyPr>
          <a:lstStyle/>
          <a:p>
            <a:r>
              <a:rPr lang="en-IN" dirty="0">
                <a:solidFill>
                  <a:srgbClr val="00B0F0"/>
                </a:solidFill>
              </a:rPr>
              <a:t>3 Bugs in OpenSSL implementation</a:t>
            </a:r>
            <a:br>
              <a:rPr lang="en-IN" dirty="0">
                <a:solidFill>
                  <a:srgbClr val="00B0F0"/>
                </a:solidFill>
              </a:rPr>
            </a:br>
            <a:r>
              <a:rPr lang="en-IN" dirty="0">
                <a:solidFill>
                  <a:srgbClr val="00B0F0"/>
                </a:solidFill>
              </a:rPr>
              <a:t>of Poly1305 last year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extBox 7"/>
          <p:cNvSpPr txBox="1"/>
          <p:nvPr/>
        </p:nvSpPr>
        <p:spPr>
          <a:xfrm>
            <a:off x="5048657" y="1896898"/>
            <a:ext cx="8852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Calibri"/>
                <a:ea typeface="+mn-ea"/>
                <a:cs typeface="+mn-cs"/>
              </a:rPr>
              <a:t>Low*</a:t>
            </a:r>
          </a:p>
        </p:txBody>
      </p:sp>
      <p:pic>
        <p:nvPicPr>
          <p:cNvPr id="7" name="Picture 6"/>
          <p:cNvPicPr>
            <a:picLocks noChangeAspect="1"/>
          </p:cNvPicPr>
          <p:nvPr/>
        </p:nvPicPr>
        <p:blipFill>
          <a:blip r:embed="rId3"/>
          <a:stretch>
            <a:fillRect/>
          </a:stretch>
        </p:blipFill>
        <p:spPr>
          <a:xfrm>
            <a:off x="448627" y="2633970"/>
            <a:ext cx="8277225" cy="2600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2061856" y="3450888"/>
            <a:ext cx="7487309" cy="3127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5392349" y="2315695"/>
            <a:ext cx="4543424" cy="4411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383892" y="2942419"/>
            <a:ext cx="10898433" cy="3493264"/>
          </a:xfrm>
          <a:prstGeom prst="rect">
            <a:avLst/>
          </a:prstGeom>
          <a:solidFill>
            <a:schemeClr val="bg1"/>
          </a:solidFill>
          <a:ln w="57150">
            <a:solidFill>
              <a:srgbClr val="000000"/>
            </a:solidFill>
          </a:ln>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“These produce wrong results. The first example does so only on 32 bit,</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 the other three also on 64 bit.”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“I believe this affects both the SSE2 and AVX2 code. It does seem to be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 dependent on this input pattern.”</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“I'm probably going to write something to generate random inputs and stress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a:ea typeface="+mn-ea"/>
                <a:cs typeface="+mn-cs"/>
              </a:rPr>
              <a:t> all your other poly1305 code paths against a reference implementation.”</a:t>
            </a:r>
          </a:p>
        </p:txBody>
      </p:sp>
    </p:spTree>
    <p:extLst>
      <p:ext uri="{BB962C8B-B14F-4D97-AF65-F5344CB8AC3E}">
        <p14:creationId xmlns:p14="http://schemas.microsoft.com/office/powerpoint/2010/main" val="419331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8630-B693-4934-9E3D-86AB364D0434}"/>
              </a:ext>
            </a:extLst>
          </p:cNvPr>
          <p:cNvSpPr>
            <a:spLocks noGrp="1"/>
          </p:cNvSpPr>
          <p:nvPr>
            <p:ph type="title"/>
          </p:nvPr>
        </p:nvSpPr>
        <p:spPr>
          <a:xfrm>
            <a:off x="1850207" y="-157335"/>
            <a:ext cx="7886700" cy="1325563"/>
          </a:xfrm>
        </p:spPr>
        <p:txBody>
          <a:bodyPr/>
          <a:lstStyle/>
          <a:p>
            <a:r>
              <a:rPr lang="en-US" dirty="0"/>
              <a:t>OpenSSL SHA</a:t>
            </a:r>
          </a:p>
        </p:txBody>
      </p:sp>
      <p:pic>
        <p:nvPicPr>
          <p:cNvPr id="3" name="Picture 2">
            <a:extLst>
              <a:ext uri="{FF2B5EF4-FFF2-40B4-BE49-F238E27FC236}">
                <a16:creationId xmlns:a16="http://schemas.microsoft.com/office/drawing/2014/main" id="{27D321C3-9A91-4F69-8B70-6C6C20DC1318}"/>
              </a:ext>
            </a:extLst>
          </p:cNvPr>
          <p:cNvPicPr>
            <a:picLocks noChangeAspect="1"/>
          </p:cNvPicPr>
          <p:nvPr/>
        </p:nvPicPr>
        <p:blipFill>
          <a:blip r:embed="rId3"/>
          <a:stretch>
            <a:fillRect/>
          </a:stretch>
        </p:blipFill>
        <p:spPr>
          <a:xfrm>
            <a:off x="1613517" y="758887"/>
            <a:ext cx="5586377" cy="6613696"/>
          </a:xfrm>
          <a:prstGeom prst="rect">
            <a:avLst/>
          </a:prstGeom>
        </p:spPr>
      </p:pic>
      <p:sp>
        <p:nvSpPr>
          <p:cNvPr id="5" name="TextBox 4">
            <a:extLst>
              <a:ext uri="{FF2B5EF4-FFF2-40B4-BE49-F238E27FC236}">
                <a16:creationId xmlns:a16="http://schemas.microsoft.com/office/drawing/2014/main" id="{69B2BE1F-FC92-4BAE-89BD-F84C378556E6}"/>
              </a:ext>
            </a:extLst>
          </p:cNvPr>
          <p:cNvSpPr txBox="1"/>
          <p:nvPr/>
        </p:nvSpPr>
        <p:spPr>
          <a:xfrm>
            <a:off x="7337504" y="182280"/>
            <a:ext cx="3462453" cy="646331"/>
          </a:xfrm>
          <a:prstGeom prst="rect">
            <a:avLst/>
          </a:prstGeom>
          <a:noFill/>
        </p:spPr>
        <p:txBody>
          <a:bodyPr wrap="square" rtlCol="0">
            <a:spAutoFit/>
          </a:bodyPr>
          <a:lstStyle/>
          <a:p>
            <a:r>
              <a:rPr lang="en-US" dirty="0"/>
              <a:t>Meta-programming assembly implementations of SHA with </a:t>
            </a:r>
            <a:r>
              <a:rPr lang="en-US" dirty="0" err="1"/>
              <a:t>perl</a:t>
            </a:r>
            <a:endParaRPr lang="en-US" dirty="0"/>
          </a:p>
        </p:txBody>
      </p:sp>
    </p:spTree>
    <p:extLst>
      <p:ext uri="{BB962C8B-B14F-4D97-AF65-F5344CB8AC3E}">
        <p14:creationId xmlns:p14="http://schemas.microsoft.com/office/powerpoint/2010/main" val="3970779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Our general methodology</a:t>
            </a:r>
            <a:br>
              <a:rPr lang="en-US" dirty="0"/>
            </a:br>
            <a:r>
              <a:rPr lang="en-US" dirty="0"/>
              <a:t>High-level proofs for low-level code</a:t>
            </a:r>
          </a:p>
        </p:txBody>
      </p:sp>
      <p:sp>
        <p:nvSpPr>
          <p:cNvPr id="3" name="Text Placeholder 2"/>
          <p:cNvSpPr>
            <a:spLocks noGrp="1"/>
          </p:cNvSpPr>
          <p:nvPr>
            <p:ph type="body" sz="quarter" idx="10"/>
          </p:nvPr>
        </p:nvSpPr>
        <p:spPr>
          <a:xfrm>
            <a:off x="269239" y="1685363"/>
            <a:ext cx="11653523" cy="4601324"/>
          </a:xfrm>
        </p:spPr>
        <p:txBody>
          <a:bodyPr/>
          <a:lstStyle/>
          <a:p>
            <a:r>
              <a:rPr lang="en-US" dirty="0">
                <a:solidFill>
                  <a:schemeClr val="tx2"/>
                </a:solidFill>
              </a:rPr>
              <a:t>Program libraries at a high-level of genericity</a:t>
            </a:r>
          </a:p>
          <a:p>
            <a:endParaRPr lang="en-US" dirty="0">
              <a:solidFill>
                <a:schemeClr val="tx2"/>
              </a:solidFill>
            </a:endParaRPr>
          </a:p>
          <a:p>
            <a:r>
              <a:rPr lang="en-US" dirty="0">
                <a:solidFill>
                  <a:schemeClr val="tx2"/>
                </a:solidFill>
              </a:rPr>
              <a:t>Verify them once and for all</a:t>
            </a:r>
          </a:p>
          <a:p>
            <a:pPr marL="571500" indent="-571500">
              <a:buFont typeface="Arial" panose="020B0604020202020204" pitchFamily="34" charset="0"/>
              <a:buChar char="•"/>
            </a:pPr>
            <a:r>
              <a:rPr lang="en-US" sz="2400" dirty="0">
                <a:solidFill>
                  <a:schemeClr val="tx2"/>
                </a:solidFill>
              </a:rPr>
              <a:t>Cryptographically secure</a:t>
            </a:r>
          </a:p>
          <a:p>
            <a:pPr marL="571500" indent="-571500">
              <a:buFont typeface="Arial" panose="020B0604020202020204" pitchFamily="34" charset="0"/>
              <a:buChar char="•"/>
            </a:pPr>
            <a:r>
              <a:rPr lang="en-US" sz="2400" dirty="0">
                <a:solidFill>
                  <a:schemeClr val="tx2"/>
                </a:solidFill>
              </a:rPr>
              <a:t>Functionally correct</a:t>
            </a:r>
          </a:p>
          <a:p>
            <a:pPr marL="571500" indent="-571500">
              <a:buFont typeface="Arial" panose="020B0604020202020204" pitchFamily="34" charset="0"/>
              <a:buChar char="•"/>
            </a:pPr>
            <a:r>
              <a:rPr lang="en-US" sz="2400" dirty="0">
                <a:solidFill>
                  <a:schemeClr val="tx2"/>
                </a:solidFill>
              </a:rPr>
              <a:t>Side-channel resistant</a:t>
            </a:r>
          </a:p>
          <a:p>
            <a:pPr marL="571500" indent="-571500">
              <a:buFont typeface="Arial" panose="020B0604020202020204" pitchFamily="34" charset="0"/>
              <a:buChar char="•"/>
            </a:pPr>
            <a:endParaRPr lang="en-US" dirty="0">
              <a:solidFill>
                <a:schemeClr val="tx2"/>
              </a:solidFill>
            </a:endParaRPr>
          </a:p>
          <a:p>
            <a:r>
              <a:rPr lang="en-US" dirty="0">
                <a:solidFill>
                  <a:schemeClr val="tx2"/>
                </a:solidFill>
              </a:rPr>
              <a:t>Extract multiple efficient low-level implementations</a:t>
            </a:r>
          </a:p>
        </p:txBody>
      </p:sp>
    </p:spTree>
    <p:extLst>
      <p:ext uri="{BB962C8B-B14F-4D97-AF65-F5344CB8AC3E}">
        <p14:creationId xmlns:p14="http://schemas.microsoft.com/office/powerpoint/2010/main" val="284586316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2" descr="F*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1064" y="2319441"/>
            <a:ext cx="1130972" cy="1130972"/>
          </a:xfrm>
          <a:prstGeom prst="rect">
            <a:avLst/>
          </a:prstGeom>
          <a:ln w="28575" cap="sq">
            <a:noFill/>
            <a:miter lim="800000"/>
          </a:ln>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19477" y="1419868"/>
            <a:ext cx="277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Segoe UI"/>
                <a:ea typeface="+mn-ea"/>
                <a:cs typeface="+mn-cs"/>
              </a:rPr>
              <a:t>F*: A general purpose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Segoe UI"/>
                <a:ea typeface="+mn-ea"/>
                <a:cs typeface="+mn-cs"/>
              </a:rPr>
              <a:t>pro</a:t>
            </a:r>
            <a:r>
              <a:rPr kumimoji="0" lang="en-US" sz="1800" b="1" i="0" u="none" strike="noStrike" kern="0" cap="none" spc="0" normalizeH="0" baseline="0" noProof="0" dirty="0" err="1">
                <a:ln>
                  <a:noFill/>
                </a:ln>
                <a:solidFill>
                  <a:sysClr val="windowText" lastClr="000000"/>
                </a:solidFill>
                <a:effectLst/>
                <a:uLnTx/>
                <a:uFillTx/>
                <a:latin typeface="Segoe UI"/>
                <a:ea typeface="+mn-ea"/>
                <a:cs typeface="+mn-cs"/>
              </a:rPr>
              <a:t>gramming</a:t>
            </a:r>
            <a:r>
              <a:rPr kumimoji="0" lang="en-US" sz="1800" b="1" i="0" u="none" strike="noStrike" kern="0" cap="none" spc="0" normalizeH="0" baseline="0" noProof="0" dirty="0">
                <a:ln>
                  <a:noFill/>
                </a:ln>
                <a:solidFill>
                  <a:sysClr val="windowText" lastClr="000000"/>
                </a:solidFill>
                <a:effectLst/>
                <a:uLnTx/>
                <a:uFillTx/>
                <a:latin typeface="Segoe UI"/>
                <a:ea typeface="+mn-ea"/>
                <a:cs typeface="+mn-cs"/>
              </a:rPr>
              <a:t>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Segoe UI"/>
                <a:ea typeface="+mn-ea"/>
                <a:cs typeface="+mn-cs"/>
              </a:rPr>
              <a:t>and verification tool</a:t>
            </a:r>
          </a:p>
        </p:txBody>
      </p:sp>
      <p:sp>
        <p:nvSpPr>
          <p:cNvPr id="38" name="Rectangle 37">
            <a:extLst>
              <a:ext uri="{FF2B5EF4-FFF2-40B4-BE49-F238E27FC236}">
                <a16:creationId xmlns:a16="http://schemas.microsoft.com/office/drawing/2014/main" id="{1BABBFC8-7B18-4646-AAAA-395BA3CBA341}"/>
              </a:ext>
            </a:extLst>
          </p:cNvPr>
          <p:cNvSpPr/>
          <p:nvPr/>
        </p:nvSpPr>
        <p:spPr bwMode="auto">
          <a:xfrm>
            <a:off x="1175308" y="4203670"/>
            <a:ext cx="1586320" cy="648357"/>
          </a:xfrm>
          <a:prstGeom prst="rect">
            <a:avLst/>
          </a:prstGeom>
          <a:noFill/>
          <a:ln w="28575">
            <a:solidFill>
              <a:srgbClr val="C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525051"/>
                </a:solidFill>
                <a:effectLst/>
                <a:uLnTx/>
                <a:uFillTx/>
                <a:latin typeface="Calibri" panose="020F0502020204030204"/>
                <a:ea typeface="+mn-ea"/>
                <a:cs typeface="+mn-cs"/>
              </a:rPr>
              <a:t>kreMLin</a:t>
            </a:r>
            <a:endParaRPr kumimoji="0" lang="en-US" sz="2800" b="1" i="0" u="none" strike="noStrike" kern="0" cap="none" spc="0" normalizeH="0" baseline="0" noProof="0" dirty="0">
              <a:ln>
                <a:noFill/>
              </a:ln>
              <a:solidFill>
                <a:srgbClr val="525051"/>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AAAED48-1601-482F-B6C0-361E1884DBCA}"/>
              </a:ext>
            </a:extLst>
          </p:cNvPr>
          <p:cNvSpPr/>
          <p:nvPr/>
        </p:nvSpPr>
        <p:spPr bwMode="auto">
          <a:xfrm>
            <a:off x="1281813" y="5350519"/>
            <a:ext cx="1388754" cy="73019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C</a:t>
            </a:r>
          </a:p>
        </p:txBody>
      </p:sp>
      <p:sp>
        <p:nvSpPr>
          <p:cNvPr id="41" name="Rectangle 40">
            <a:extLst>
              <a:ext uri="{FF2B5EF4-FFF2-40B4-BE49-F238E27FC236}">
                <a16:creationId xmlns:a16="http://schemas.microsoft.com/office/drawing/2014/main" id="{E0FC4695-5235-4DEC-97ED-BF1F55782A13}"/>
              </a:ext>
            </a:extLst>
          </p:cNvPr>
          <p:cNvSpPr/>
          <p:nvPr/>
        </p:nvSpPr>
        <p:spPr bwMode="auto">
          <a:xfrm>
            <a:off x="5831833" y="5491585"/>
            <a:ext cx="921004" cy="448056"/>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rPr>
              <a:t>.</a:t>
            </a:r>
            <a:r>
              <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mn-ea"/>
                <a:cs typeface="+mn-cs"/>
              </a:rPr>
              <a:t>dll</a:t>
            </a:r>
            <a:r>
              <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Calibri" panose="020F0502020204030204"/>
                <a:ea typeface="+mn-ea"/>
                <a:cs typeface="+mn-cs"/>
              </a:rPr>
              <a:t>/.so</a:t>
            </a:r>
          </a:p>
        </p:txBody>
      </p:sp>
      <p:cxnSp>
        <p:nvCxnSpPr>
          <p:cNvPr id="42" name="Straight Arrow Connector 41">
            <a:extLst>
              <a:ext uri="{FF2B5EF4-FFF2-40B4-BE49-F238E27FC236}">
                <a16:creationId xmlns:a16="http://schemas.microsoft.com/office/drawing/2014/main" id="{DFD8FA7A-BECB-40E5-8A44-0F6BA0492CD4}"/>
              </a:ext>
            </a:extLst>
          </p:cNvPr>
          <p:cNvCxnSpPr>
            <a:stCxn id="38" idx="2"/>
            <a:endCxn id="39" idx="0"/>
          </p:cNvCxnSpPr>
          <p:nvPr/>
        </p:nvCxnSpPr>
        <p:spPr>
          <a:xfrm>
            <a:off x="1968468" y="4852027"/>
            <a:ext cx="7722" cy="498492"/>
          </a:xfrm>
          <a:prstGeom prst="straightConnector1">
            <a:avLst/>
          </a:prstGeom>
          <a:ln w="57150">
            <a:headEnd type="none"/>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CB74B9FD-AD01-49FA-95FA-EB787683417F}"/>
              </a:ext>
            </a:extLst>
          </p:cNvPr>
          <p:cNvCxnSpPr>
            <a:cxnSpLocks/>
            <a:stCxn id="39" idx="3"/>
            <a:endCxn id="45" idx="1"/>
          </p:cNvCxnSpPr>
          <p:nvPr/>
        </p:nvCxnSpPr>
        <p:spPr>
          <a:xfrm>
            <a:off x="2670567" y="5715614"/>
            <a:ext cx="843352" cy="0"/>
          </a:xfrm>
          <a:prstGeom prst="straightConnector1">
            <a:avLst/>
          </a:prstGeom>
          <a:ln w="57150">
            <a:headEnd type="none"/>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AE4D4CAD-B1DE-4390-A16A-A68FDB439642}"/>
              </a:ext>
            </a:extLst>
          </p:cNvPr>
          <p:cNvCxnSpPr>
            <a:cxnSpLocks/>
            <a:stCxn id="73" idx="2"/>
            <a:endCxn id="38" idx="0"/>
          </p:cNvCxnSpPr>
          <p:nvPr/>
        </p:nvCxnSpPr>
        <p:spPr>
          <a:xfrm>
            <a:off x="1956550" y="3450413"/>
            <a:ext cx="11918" cy="753257"/>
          </a:xfrm>
          <a:prstGeom prst="straightConnector1">
            <a:avLst/>
          </a:prstGeom>
          <a:ln w="57150">
            <a:headEnd type="none"/>
            <a:tailEnd type="triangle"/>
          </a:ln>
        </p:spPr>
        <p:style>
          <a:lnRef idx="1">
            <a:schemeClr val="dk1"/>
          </a:lnRef>
          <a:fillRef idx="0">
            <a:schemeClr val="dk1"/>
          </a:fillRef>
          <a:effectRef idx="0">
            <a:schemeClr val="dk1"/>
          </a:effectRef>
          <a:fontRef idx="minor">
            <a:schemeClr val="tx1"/>
          </a:fontRef>
        </p:style>
      </p:cxnSp>
      <p:sp>
        <p:nvSpPr>
          <p:cNvPr id="45" name="Rectangle 44">
            <a:extLst>
              <a:ext uri="{FF2B5EF4-FFF2-40B4-BE49-F238E27FC236}">
                <a16:creationId xmlns:a16="http://schemas.microsoft.com/office/drawing/2014/main" id="{8A85BA35-B252-4909-B15F-41CA2CCBC6F9}"/>
              </a:ext>
            </a:extLst>
          </p:cNvPr>
          <p:cNvSpPr/>
          <p:nvPr/>
        </p:nvSpPr>
        <p:spPr bwMode="auto">
          <a:xfrm>
            <a:off x="3513919" y="5256127"/>
            <a:ext cx="1546760" cy="918973"/>
          </a:xfrm>
          <a:prstGeom prst="rect">
            <a:avLst/>
          </a:prstGeom>
          <a:solidFill>
            <a:schemeClr val="tx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Clang, </a:t>
            </a:r>
            <a:r>
              <a:rPr kumimoji="0" lang="en-US" sz="2200" b="1"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mn-ea"/>
                <a:cs typeface="+mn-cs"/>
              </a:rPr>
              <a:t>gcc</a:t>
            </a:r>
            <a:r>
              <a:rPr kumimoji="0" lang="en-US" sz="22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mn-ea"/>
                <a:cs typeface="+mn-cs"/>
              </a:rPr>
              <a:t>Msvc</a:t>
            </a:r>
            <a:r>
              <a:rPr kumimoji="0" lang="en-US" sz="22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 …</a:t>
            </a:r>
          </a:p>
        </p:txBody>
      </p:sp>
      <p:sp>
        <p:nvSpPr>
          <p:cNvPr id="47" name="TextBox 46">
            <a:extLst>
              <a:ext uri="{FF2B5EF4-FFF2-40B4-BE49-F238E27FC236}">
                <a16:creationId xmlns:a16="http://schemas.microsoft.com/office/drawing/2014/main" id="{1B937AE3-5619-4EF1-B640-E75C318963A7}"/>
              </a:ext>
            </a:extLst>
          </p:cNvPr>
          <p:cNvSpPr txBox="1"/>
          <p:nvPr/>
        </p:nvSpPr>
        <p:spPr>
          <a:xfrm>
            <a:off x="2761628" y="4373004"/>
            <a:ext cx="6322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Segoe UI"/>
                <a:ea typeface="+mn-ea"/>
                <a:cs typeface="+mn-cs"/>
              </a:rPr>
              <a:t>Compiler from (a subset of) F* to C</a:t>
            </a:r>
          </a:p>
        </p:txBody>
      </p:sp>
      <p:cxnSp>
        <p:nvCxnSpPr>
          <p:cNvPr id="51" name="Straight Arrow Connector 50">
            <a:extLst>
              <a:ext uri="{FF2B5EF4-FFF2-40B4-BE49-F238E27FC236}">
                <a16:creationId xmlns:a16="http://schemas.microsoft.com/office/drawing/2014/main" id="{D3C1732A-C798-4582-A38C-4911642AAD72}"/>
              </a:ext>
            </a:extLst>
          </p:cNvPr>
          <p:cNvCxnSpPr>
            <a:cxnSpLocks/>
            <a:stCxn id="45" idx="3"/>
            <a:endCxn id="41" idx="1"/>
          </p:cNvCxnSpPr>
          <p:nvPr/>
        </p:nvCxnSpPr>
        <p:spPr>
          <a:xfrm flipV="1">
            <a:off x="5060679" y="5715613"/>
            <a:ext cx="771154" cy="1"/>
          </a:xfrm>
          <a:prstGeom prst="straightConnector1">
            <a:avLst/>
          </a:prstGeom>
          <a:ln w="57150">
            <a:headEnd type="none"/>
            <a:tailEnd type="triangle"/>
          </a:ln>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92C562E0-7645-4040-AD97-AA985C8F4901}"/>
              </a:ext>
            </a:extLst>
          </p:cNvPr>
          <p:cNvSpPr/>
          <p:nvPr/>
        </p:nvSpPr>
        <p:spPr bwMode="auto">
          <a:xfrm>
            <a:off x="4970766" y="6000108"/>
            <a:ext cx="45719" cy="4571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3" name="Group 2">
            <a:extLst>
              <a:ext uri="{FF2B5EF4-FFF2-40B4-BE49-F238E27FC236}">
                <a16:creationId xmlns:a16="http://schemas.microsoft.com/office/drawing/2014/main" id="{D5149BCA-1054-4319-82D3-B7EC365648F3}"/>
              </a:ext>
            </a:extLst>
          </p:cNvPr>
          <p:cNvGrpSpPr/>
          <p:nvPr/>
        </p:nvGrpSpPr>
        <p:grpSpPr>
          <a:xfrm>
            <a:off x="2617987" y="1246162"/>
            <a:ext cx="9489305" cy="4918330"/>
            <a:chOff x="2617987" y="1246162"/>
            <a:chExt cx="9489305" cy="4918330"/>
          </a:xfrm>
        </p:grpSpPr>
        <p:cxnSp>
          <p:nvCxnSpPr>
            <p:cNvPr id="83" name="Straight Arrow Connector 82">
              <a:extLst>
                <a:ext uri="{FF2B5EF4-FFF2-40B4-BE49-F238E27FC236}">
                  <a16:creationId xmlns:a16="http://schemas.microsoft.com/office/drawing/2014/main" id="{3307C8C7-EF60-4286-BC76-FA6E2FBF917A}"/>
                </a:ext>
              </a:extLst>
            </p:cNvPr>
            <p:cNvCxnSpPr>
              <a:cxnSpLocks/>
              <a:stCxn id="80" idx="2"/>
              <a:endCxn id="87" idx="0"/>
            </p:cNvCxnSpPr>
            <p:nvPr/>
          </p:nvCxnSpPr>
          <p:spPr>
            <a:xfrm flipH="1">
              <a:off x="9996712" y="3623756"/>
              <a:ext cx="1" cy="1621763"/>
            </a:xfrm>
            <a:prstGeom prst="straightConnector1">
              <a:avLst/>
            </a:prstGeom>
            <a:ln w="57150">
              <a:headEnd type="none"/>
              <a:tailEnd type="triangle"/>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5C32210F-C81A-430E-9D0F-B2A443F38427}"/>
                </a:ext>
              </a:extLst>
            </p:cNvPr>
            <p:cNvGrpSpPr/>
            <p:nvPr/>
          </p:nvGrpSpPr>
          <p:grpSpPr>
            <a:xfrm>
              <a:off x="2617987" y="1246162"/>
              <a:ext cx="9489305" cy="4918330"/>
              <a:chOff x="2617987" y="1246162"/>
              <a:chExt cx="9489305" cy="4918330"/>
            </a:xfrm>
          </p:grpSpPr>
          <p:sp>
            <p:nvSpPr>
              <p:cNvPr id="75" name="TextBox 74">
                <a:extLst>
                  <a:ext uri="{FF2B5EF4-FFF2-40B4-BE49-F238E27FC236}">
                    <a16:creationId xmlns:a16="http://schemas.microsoft.com/office/drawing/2014/main" id="{93AC6209-8031-4A30-8F27-F4C8B35FB9C7}"/>
                  </a:ext>
                </a:extLst>
              </p:cNvPr>
              <p:cNvSpPr txBox="1"/>
              <p:nvPr/>
            </p:nvSpPr>
            <p:spPr>
              <a:xfrm>
                <a:off x="8714938" y="2275511"/>
                <a:ext cx="2466556"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prstClr val="white"/>
                      </a:solidFill>
                      <a:prstDash val="solid"/>
                    </a:ln>
                    <a:solidFill>
                      <a:srgbClr val="3B608C"/>
                    </a:solidFill>
                    <a:effectLst>
                      <a:outerShdw blurRad="12700" dist="38100" dir="2700000" algn="tl" rotWithShape="0">
                        <a:srgbClr val="4BACC6">
                          <a:lumMod val="60000"/>
                          <a:lumOff val="40000"/>
                        </a:srgbClr>
                      </a:outerShdw>
                    </a:effectLst>
                    <a:uLnTx/>
                    <a:uFillTx/>
                    <a:latin typeface="Calibri"/>
                    <a:ea typeface="+mn-ea"/>
                    <a:cs typeface="+mn-cs"/>
                  </a:rPr>
                  <a:t>Vale</a:t>
                </a:r>
              </a:p>
            </p:txBody>
          </p:sp>
          <p:sp>
            <p:nvSpPr>
              <p:cNvPr id="76" name="Arrow: Down 75">
                <a:extLst>
                  <a:ext uri="{FF2B5EF4-FFF2-40B4-BE49-F238E27FC236}">
                    <a16:creationId xmlns:a16="http://schemas.microsoft.com/office/drawing/2014/main" id="{F9EBDBB6-FD1D-4F5D-8D00-B6E2D88649FF}"/>
                  </a:ext>
                </a:extLst>
              </p:cNvPr>
              <p:cNvSpPr/>
              <p:nvPr/>
            </p:nvSpPr>
            <p:spPr>
              <a:xfrm rot="5400000">
                <a:off x="5502865" y="-493487"/>
                <a:ext cx="275625" cy="6045382"/>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819E9319-8FBF-45FD-92EB-52AE6626B123}"/>
                  </a:ext>
                </a:extLst>
              </p:cNvPr>
              <p:cNvSpPr txBox="1"/>
              <p:nvPr/>
            </p:nvSpPr>
            <p:spPr>
              <a:xfrm>
                <a:off x="8714938" y="1246162"/>
                <a:ext cx="33923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Segoe UI"/>
                    <a:ea typeface="+mn-ea"/>
                    <a:cs typeface="+mn-cs"/>
                  </a:rPr>
                  <a:t>Vale: A special purpose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Segoe UI"/>
                    <a:ea typeface="+mn-ea"/>
                    <a:cs typeface="+mn-cs"/>
                  </a:rPr>
                  <a:t>language and tool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Segoe UI"/>
                    <a:ea typeface="+mn-ea"/>
                    <a:cs typeface="+mn-cs"/>
                  </a:rPr>
                  <a:t>verified assembly language</a:t>
                </a: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46" name="TextBox 45">
                <a:extLst>
                  <a:ext uri="{FF2B5EF4-FFF2-40B4-BE49-F238E27FC236}">
                    <a16:creationId xmlns:a16="http://schemas.microsoft.com/office/drawing/2014/main" id="{54378CEA-9D81-46DB-A69F-F4073382A0FE}"/>
                  </a:ext>
                </a:extLst>
              </p:cNvPr>
              <p:cNvSpPr txBox="1"/>
              <p:nvPr/>
            </p:nvSpPr>
            <p:spPr>
              <a:xfrm>
                <a:off x="4213429" y="2085519"/>
                <a:ext cx="2959657"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Translated to F* for proof</a:t>
                </a:r>
              </a:p>
            </p:txBody>
          </p:sp>
          <p:sp>
            <p:nvSpPr>
              <p:cNvPr id="80" name="Rectangle 79">
                <a:extLst>
                  <a:ext uri="{FF2B5EF4-FFF2-40B4-BE49-F238E27FC236}">
                    <a16:creationId xmlns:a16="http://schemas.microsoft.com/office/drawing/2014/main" id="{AB312296-4D42-4DF0-9BE3-03BC20C823DB}"/>
                  </a:ext>
                </a:extLst>
              </p:cNvPr>
              <p:cNvSpPr/>
              <p:nvPr/>
            </p:nvSpPr>
            <p:spPr bwMode="auto">
              <a:xfrm>
                <a:off x="9084160" y="3013226"/>
                <a:ext cx="1825105" cy="61053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As</a:t>
                </a:r>
                <a:r>
                  <a:rPr kumimoji="0" lang="en-US" sz="2800" b="1"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mn-ea"/>
                    <a:cs typeface="+mn-cs"/>
                  </a:rPr>
                  <a:t>sembly</a:t>
                </a:r>
                <a:endParaRPr kumimoji="0" lang="en-US" sz="28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85" name="Arrow: Down 84">
                <a:extLst>
                  <a:ext uri="{FF2B5EF4-FFF2-40B4-BE49-F238E27FC236}">
                    <a16:creationId xmlns:a16="http://schemas.microsoft.com/office/drawing/2014/main" id="{27AE5B5A-625F-4122-AD8F-9467F126B0B7}"/>
                  </a:ext>
                </a:extLst>
              </p:cNvPr>
              <p:cNvSpPr/>
              <p:nvPr/>
            </p:nvSpPr>
            <p:spPr>
              <a:xfrm rot="16200000">
                <a:off x="5555446" y="264533"/>
                <a:ext cx="275625" cy="604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383FCA7F-5B4C-4BD1-85E5-A47B3FE92447}"/>
                  </a:ext>
                </a:extLst>
              </p:cNvPr>
              <p:cNvSpPr txBox="1"/>
              <p:nvPr/>
            </p:nvSpPr>
            <p:spPr>
              <a:xfrm>
                <a:off x="4089521" y="3269588"/>
                <a:ext cx="3758009"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Emitted by F* for execution</a:t>
                </a:r>
              </a:p>
            </p:txBody>
          </p:sp>
          <p:sp>
            <p:nvSpPr>
              <p:cNvPr id="87" name="Rectangle 86">
                <a:extLst>
                  <a:ext uri="{FF2B5EF4-FFF2-40B4-BE49-F238E27FC236}">
                    <a16:creationId xmlns:a16="http://schemas.microsoft.com/office/drawing/2014/main" id="{1B1B9D56-023D-40C2-8C82-00379AA9C679}"/>
                  </a:ext>
                </a:extLst>
              </p:cNvPr>
              <p:cNvSpPr/>
              <p:nvPr/>
            </p:nvSpPr>
            <p:spPr bwMode="auto">
              <a:xfrm>
                <a:off x="9223332" y="5245519"/>
                <a:ext cx="1546760" cy="918973"/>
              </a:xfrm>
              <a:prstGeom prst="rect">
                <a:avLst/>
              </a:prstGeom>
              <a:solidFill>
                <a:schemeClr val="tx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mn-ea"/>
                    <a:cs typeface="+mn-cs"/>
                  </a:rPr>
                  <a:t>gcc</a:t>
                </a:r>
                <a:r>
                  <a:rPr kumimoji="0" lang="en-US" sz="22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mn-ea"/>
                    <a:cs typeface="+mn-cs"/>
                  </a:rPr>
                  <a:t>masm</a:t>
                </a:r>
                <a:r>
                  <a:rPr kumimoji="0" lang="en-US" sz="22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 …</a:t>
                </a:r>
              </a:p>
            </p:txBody>
          </p:sp>
          <p:cxnSp>
            <p:nvCxnSpPr>
              <p:cNvPr id="88" name="Straight Arrow Connector 87">
                <a:extLst>
                  <a:ext uri="{FF2B5EF4-FFF2-40B4-BE49-F238E27FC236}">
                    <a16:creationId xmlns:a16="http://schemas.microsoft.com/office/drawing/2014/main" id="{6A254F74-9F5A-4BB6-928A-E68456216530}"/>
                  </a:ext>
                </a:extLst>
              </p:cNvPr>
              <p:cNvCxnSpPr>
                <a:cxnSpLocks/>
                <a:stCxn id="87" idx="1"/>
                <a:endCxn id="41" idx="3"/>
              </p:cNvCxnSpPr>
              <p:nvPr/>
            </p:nvCxnSpPr>
            <p:spPr>
              <a:xfrm flipH="1">
                <a:off x="6752837" y="5705006"/>
                <a:ext cx="2470495" cy="10607"/>
              </a:xfrm>
              <a:prstGeom prst="straightConnector1">
                <a:avLst/>
              </a:prstGeom>
              <a:ln w="57150">
                <a:headEnd type="none"/>
                <a:tailEnd type="triangle"/>
              </a:ln>
            </p:spPr>
            <p:style>
              <a:lnRef idx="1">
                <a:schemeClr val="dk1"/>
              </a:lnRef>
              <a:fillRef idx="0">
                <a:schemeClr val="dk1"/>
              </a:fillRef>
              <a:effectRef idx="0">
                <a:schemeClr val="dk1"/>
              </a:effectRef>
              <a:fontRef idx="minor">
                <a:schemeClr val="tx1"/>
              </a:fontRef>
            </p:style>
          </p:cxnSp>
        </p:grpSp>
      </p:grpSp>
      <p:pic>
        <p:nvPicPr>
          <p:cNvPr id="102" name="Picture 101">
            <a:extLst>
              <a:ext uri="{FF2B5EF4-FFF2-40B4-BE49-F238E27FC236}">
                <a16:creationId xmlns:a16="http://schemas.microsoft.com/office/drawing/2014/main" id="{4E6160E4-AA77-4993-9F7D-70C063E18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48" y="2860286"/>
            <a:ext cx="747166" cy="429973"/>
          </a:xfrm>
          <a:prstGeom prst="rect">
            <a:avLst/>
          </a:prstGeom>
          <a:ln w="28575" cap="sq">
            <a:solidFill>
              <a:srgbClr val="000000"/>
            </a:solidFill>
            <a:miter lim="800000"/>
          </a:ln>
          <a:effectLst>
            <a:outerShdw blurRad="57150" dist="50800" dir="2700000" algn="tl" rotWithShape="0">
              <a:srgbClr val="000000">
                <a:alpha val="40000"/>
              </a:srgbClr>
            </a:outerShdw>
          </a:effectLst>
        </p:spPr>
      </p:pic>
      <p:cxnSp>
        <p:nvCxnSpPr>
          <p:cNvPr id="103" name="Straight Arrow Connector 102">
            <a:extLst>
              <a:ext uri="{FF2B5EF4-FFF2-40B4-BE49-F238E27FC236}">
                <a16:creationId xmlns:a16="http://schemas.microsoft.com/office/drawing/2014/main" id="{8AA06245-D75A-4FE4-A220-C5AC495F384E}"/>
              </a:ext>
            </a:extLst>
          </p:cNvPr>
          <p:cNvCxnSpPr>
            <a:cxnSpLocks/>
            <a:stCxn id="102" idx="3"/>
          </p:cNvCxnSpPr>
          <p:nvPr/>
        </p:nvCxnSpPr>
        <p:spPr>
          <a:xfrm>
            <a:off x="1295114" y="3075273"/>
            <a:ext cx="368210" cy="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sp>
        <p:nvSpPr>
          <p:cNvPr id="1032" name="TextBox 1031">
            <a:extLst>
              <a:ext uri="{FF2B5EF4-FFF2-40B4-BE49-F238E27FC236}">
                <a16:creationId xmlns:a16="http://schemas.microsoft.com/office/drawing/2014/main" id="{CCAC74A8-4228-43D1-9376-680396899E4D}"/>
              </a:ext>
            </a:extLst>
          </p:cNvPr>
          <p:cNvSpPr txBox="1"/>
          <p:nvPr/>
        </p:nvSpPr>
        <p:spPr>
          <a:xfrm>
            <a:off x="1281813" y="298195"/>
            <a:ext cx="9411587" cy="7940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00BCF2"/>
                </a:solidFill>
                <a:effectLst/>
                <a:uLnTx/>
                <a:uFillTx/>
                <a:latin typeface="Segoe UI Light"/>
                <a:ea typeface="+mn-ea"/>
                <a:cs typeface="+mn-cs"/>
              </a:rPr>
              <a:t>Programming and verification tools of Everest</a:t>
            </a:r>
          </a:p>
        </p:txBody>
      </p:sp>
    </p:spTree>
    <p:extLst>
      <p:ext uri="{BB962C8B-B14F-4D97-AF65-F5344CB8AC3E}">
        <p14:creationId xmlns:p14="http://schemas.microsoft.com/office/powerpoint/2010/main" val="2549411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Low*, a subset of F* </a:t>
            </a:r>
            <a:br>
              <a:rPr lang="en-US" b="1" dirty="0"/>
            </a:br>
            <a:r>
              <a:rPr lang="en-US" b="1" dirty="0"/>
              <a:t>for verified C-style programming</a:t>
            </a:r>
          </a:p>
        </p:txBody>
      </p:sp>
      <p:pic>
        <p:nvPicPr>
          <p:cNvPr id="4" name="Content Placeholder 3"/>
          <p:cNvPicPr>
            <a:picLocks noGrp="1" noChangeAspect="1"/>
          </p:cNvPicPr>
          <p:nvPr>
            <p:ph idx="1"/>
          </p:nvPr>
        </p:nvPicPr>
        <p:blipFill rotWithShape="1">
          <a:blip r:embed="rId3"/>
          <a:srcRect t="-16111" b="16111"/>
          <a:stretch/>
        </p:blipFill>
        <p:spPr>
          <a:xfrm>
            <a:off x="485452" y="2793075"/>
            <a:ext cx="12091198" cy="3107439"/>
          </a:xfrm>
          <a:prstGeom prst="rect">
            <a:avLst/>
          </a:prstGeom>
          <a:noFill/>
        </p:spPr>
      </p:pic>
      <p:sp>
        <p:nvSpPr>
          <p:cNvPr id="5" name="TextBox 4"/>
          <p:cNvSpPr txBox="1"/>
          <p:nvPr/>
        </p:nvSpPr>
        <p:spPr>
          <a:xfrm>
            <a:off x="326062" y="1827231"/>
            <a:ext cx="11563716" cy="1477328"/>
          </a:xfrm>
          <a:prstGeom prst="rect">
            <a:avLst/>
          </a:prstGeom>
          <a:noFill/>
        </p:spPr>
        <p:txBody>
          <a:bodyPr wrap="square" rtlCol="0">
            <a:spAutoFit/>
          </a:bodyPr>
          <a:lstStyle/>
          <a:p>
            <a:r>
              <a:rPr lang="en-US" dirty="0"/>
              <a:t>And to support compilation to C, in nearly 1-1 correspondence, for auditability of our generated code</a:t>
            </a:r>
          </a:p>
          <a:p>
            <a:endParaRPr lang="en-US" dirty="0"/>
          </a:p>
          <a:p>
            <a:r>
              <a:rPr lang="en-US" dirty="0"/>
              <a:t>Designed to allow manipulating a C-like view of memory</a:t>
            </a:r>
          </a:p>
          <a:p>
            <a:endParaRPr lang="en-US" dirty="0"/>
          </a:p>
          <a:p>
            <a:endParaRPr lang="en-US" dirty="0"/>
          </a:p>
        </p:txBody>
      </p:sp>
      <p:sp>
        <p:nvSpPr>
          <p:cNvPr id="6" name="Rectangle 5"/>
          <p:cNvSpPr/>
          <p:nvPr/>
        </p:nvSpPr>
        <p:spPr bwMode="auto">
          <a:xfrm>
            <a:off x="312279" y="3318074"/>
            <a:ext cx="7595120" cy="2582440"/>
          </a:xfrm>
          <a:prstGeom prst="rect">
            <a:avLst/>
          </a:prstGeom>
          <a:solidFill>
            <a:schemeClr val="accent1">
              <a:alpha val="13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extBox 8"/>
          <p:cNvSpPr txBox="1"/>
          <p:nvPr/>
        </p:nvSpPr>
        <p:spPr>
          <a:xfrm>
            <a:off x="3303050" y="2718648"/>
            <a:ext cx="1225421"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Low*</a:t>
            </a:r>
          </a:p>
        </p:txBody>
      </p:sp>
      <p:sp>
        <p:nvSpPr>
          <p:cNvPr id="10" name="TextBox 9"/>
          <p:cNvSpPr txBox="1"/>
          <p:nvPr/>
        </p:nvSpPr>
        <p:spPr>
          <a:xfrm>
            <a:off x="9533553" y="2629963"/>
            <a:ext cx="538066"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C</a:t>
            </a:r>
          </a:p>
        </p:txBody>
      </p:sp>
      <p:sp>
        <p:nvSpPr>
          <p:cNvPr id="3" name="Arrow: Right 2"/>
          <p:cNvSpPr/>
          <p:nvPr/>
        </p:nvSpPr>
        <p:spPr bwMode="auto">
          <a:xfrm>
            <a:off x="6933128" y="2823437"/>
            <a:ext cx="1948543" cy="391886"/>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COMPILED</a:t>
            </a:r>
          </a:p>
        </p:txBody>
      </p:sp>
      <p:sp>
        <p:nvSpPr>
          <p:cNvPr id="11" name="Rectangle 10"/>
          <p:cNvSpPr/>
          <p:nvPr/>
        </p:nvSpPr>
        <p:spPr bwMode="auto">
          <a:xfrm>
            <a:off x="7907399" y="3325062"/>
            <a:ext cx="4732952" cy="2582440"/>
          </a:xfrm>
          <a:prstGeom prst="rect">
            <a:avLst/>
          </a:prstGeom>
          <a:solidFill>
            <a:schemeClr val="accent5">
              <a:lumMod val="60000"/>
              <a:lumOff val="40000"/>
              <a:alpha val="13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TextBox 7"/>
          <p:cNvSpPr txBox="1"/>
          <p:nvPr/>
        </p:nvSpPr>
        <p:spPr>
          <a:xfrm>
            <a:off x="5475202" y="4876657"/>
            <a:ext cx="2068285"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a:solidFill>
                  <a:srgbClr val="FF0000"/>
                </a:solidFill>
              </a:rPr>
              <a:t>Pointer arithmetic</a:t>
            </a:r>
          </a:p>
        </p:txBody>
      </p:sp>
      <p:sp>
        <p:nvSpPr>
          <p:cNvPr id="16" name="TextBox 15"/>
          <p:cNvSpPr txBox="1"/>
          <p:nvPr/>
        </p:nvSpPr>
        <p:spPr>
          <a:xfrm>
            <a:off x="5475202" y="4650783"/>
            <a:ext cx="1789873"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a:solidFill>
                  <a:srgbClr val="FF0000"/>
                </a:solidFill>
              </a:rPr>
              <a:t>Stack allocation</a:t>
            </a:r>
          </a:p>
        </p:txBody>
      </p:sp>
      <p:cxnSp>
        <p:nvCxnSpPr>
          <p:cNvPr id="13" name="Straight Arrow Connector 12"/>
          <p:cNvCxnSpPr/>
          <p:nvPr/>
        </p:nvCxnSpPr>
        <p:spPr>
          <a:xfrm flipV="1">
            <a:off x="7114382" y="4878259"/>
            <a:ext cx="1287210" cy="738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114382" y="5116475"/>
            <a:ext cx="1287210" cy="388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auto">
          <a:xfrm>
            <a:off x="7856676" y="3299395"/>
            <a:ext cx="4859180" cy="2631481"/>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9" name="Rectangle 28"/>
          <p:cNvSpPr/>
          <p:nvPr/>
        </p:nvSpPr>
        <p:spPr bwMode="auto">
          <a:xfrm>
            <a:off x="1251471" y="4103349"/>
            <a:ext cx="5562986" cy="413657"/>
          </a:xfrm>
          <a:prstGeom prst="rect">
            <a:avLst/>
          </a:prstGeom>
          <a:noFill/>
          <a:ln>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2" name="TextBox 31"/>
          <p:cNvSpPr txBox="1"/>
          <p:nvPr/>
        </p:nvSpPr>
        <p:spPr>
          <a:xfrm>
            <a:off x="6674434" y="3983538"/>
            <a:ext cx="1406138" cy="760208"/>
          </a:xfrm>
          <a:prstGeom prst="rect">
            <a:avLst/>
          </a:prstGeom>
          <a:noFill/>
        </p:spPr>
        <p:txBody>
          <a:bodyPr wrap="square" lIns="182880" tIns="146304" rIns="182880" bIns="146304" rtlCol="0">
            <a:spAutoFit/>
          </a:bodyPr>
          <a:lstStyle/>
          <a:p>
            <a:pPr>
              <a:lnSpc>
                <a:spcPct val="90000"/>
              </a:lnSpc>
              <a:spcAft>
                <a:spcPts val="600"/>
              </a:spcAft>
            </a:pPr>
            <a:r>
              <a:rPr lang="en-US" sz="1400" dirty="0">
                <a:solidFill>
                  <a:srgbClr val="FF0000"/>
                </a:solidFill>
              </a:rPr>
              <a:t>Erased </a:t>
            </a:r>
          </a:p>
          <a:p>
            <a:pPr>
              <a:lnSpc>
                <a:spcPct val="90000"/>
              </a:lnSpc>
              <a:spcAft>
                <a:spcPts val="600"/>
              </a:spcAft>
            </a:pPr>
            <a:r>
              <a:rPr lang="en-US" sz="1400" dirty="0">
                <a:solidFill>
                  <a:srgbClr val="FF0000"/>
                </a:solidFill>
              </a:rPr>
              <a:t>specification</a:t>
            </a:r>
          </a:p>
        </p:txBody>
      </p:sp>
      <p:sp>
        <p:nvSpPr>
          <p:cNvPr id="17" name="TextBox 16">
            <a:extLst>
              <a:ext uri="{FF2B5EF4-FFF2-40B4-BE49-F238E27FC236}">
                <a16:creationId xmlns:a16="http://schemas.microsoft.com/office/drawing/2014/main" id="{AC3BA7CD-746D-4CE9-8EE6-F722B065A3D1}"/>
              </a:ext>
            </a:extLst>
          </p:cNvPr>
          <p:cNvSpPr txBox="1"/>
          <p:nvPr/>
        </p:nvSpPr>
        <p:spPr>
          <a:xfrm>
            <a:off x="694082" y="6332474"/>
            <a:ext cx="5402766" cy="544765"/>
          </a:xfrm>
          <a:prstGeom prst="rect">
            <a:avLst/>
          </a:prstGeom>
          <a:noFill/>
        </p:spPr>
        <p:txBody>
          <a:bodyPr wrap="square" lIns="182880" tIns="146304" rIns="182880" bIns="146304" rtlCol="0">
            <a:spAutoFit/>
          </a:bodyPr>
          <a:lstStyle/>
          <a:p>
            <a:pPr>
              <a:lnSpc>
                <a:spcPct val="90000"/>
              </a:lnSpc>
              <a:spcAft>
                <a:spcPts val="600"/>
              </a:spcAft>
            </a:pPr>
            <a:r>
              <a:rPr lang="en-US" i="1" dirty="0">
                <a:solidFill>
                  <a:srgbClr val="7030A0"/>
                </a:solidFill>
              </a:rPr>
              <a:t>ICFP 2017</a:t>
            </a:r>
          </a:p>
        </p:txBody>
      </p:sp>
    </p:spTree>
    <p:extLst>
      <p:ext uri="{BB962C8B-B14F-4D97-AF65-F5344CB8AC3E}">
        <p14:creationId xmlns:p14="http://schemas.microsoft.com/office/powerpoint/2010/main" val="380929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8" grpId="0"/>
      <p:bldP spid="16" grpId="0"/>
      <p:bldP spid="21" grpId="0" animBg="1"/>
      <p:bldP spid="29" grpId="0" animBg="1"/>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42" y="-63305"/>
            <a:ext cx="12304542" cy="6921305"/>
          </a:xfrm>
          <a:prstGeom prst="rect">
            <a:avLst/>
          </a:prstGeom>
        </p:spPr>
      </p:pic>
      <p:grpSp>
        <p:nvGrpSpPr>
          <p:cNvPr id="3" name="Group 2">
            <a:extLst>
              <a:ext uri="{FF2B5EF4-FFF2-40B4-BE49-F238E27FC236}">
                <a16:creationId xmlns:a16="http://schemas.microsoft.com/office/drawing/2014/main" id="{60777A54-564D-4EF1-9613-2F8AB7E9E4BC}"/>
              </a:ext>
            </a:extLst>
          </p:cNvPr>
          <p:cNvGrpSpPr/>
          <p:nvPr/>
        </p:nvGrpSpPr>
        <p:grpSpPr>
          <a:xfrm>
            <a:off x="104965" y="71000"/>
            <a:ext cx="11729496" cy="6151833"/>
            <a:chOff x="233204" y="115605"/>
            <a:chExt cx="11729496" cy="6151833"/>
          </a:xfrm>
        </p:grpSpPr>
        <p:sp>
          <p:nvSpPr>
            <p:cNvPr id="5" name="Title 1">
              <a:extLst>
                <a:ext uri="{FF2B5EF4-FFF2-40B4-BE49-F238E27FC236}">
                  <a16:creationId xmlns:a16="http://schemas.microsoft.com/office/drawing/2014/main" id="{E0DB7554-5559-44D2-9031-A455BC246B7A}"/>
                </a:ext>
              </a:extLst>
            </p:cNvPr>
            <p:cNvSpPr txBox="1">
              <a:spLocks/>
            </p:cNvSpPr>
            <p:nvPr/>
          </p:nvSpPr>
          <p:spPr>
            <a:xfrm>
              <a:off x="257261" y="115605"/>
              <a:ext cx="11705439" cy="1560795"/>
            </a:xfrm>
            <a:prstGeom prst="rect">
              <a:avLst/>
            </a:prstGeom>
            <a:noFill/>
          </p:spPr>
          <p:txBody>
            <a:bodyPr vert="horz" wrap="square" lIns="146304" tIns="91440" rIns="146304" bIns="91440" rtlCol="0" anchor="t">
              <a:normAutofit lnSpcReduction="10000"/>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IN" dirty="0">
                  <a:solidFill>
                    <a:srgbClr val="00B0F0"/>
                  </a:solidFill>
                </a:rPr>
                <a:t>Finally, trust a simple top-level mathematical spec</a:t>
              </a:r>
            </a:p>
          </p:txBody>
        </p:sp>
        <p:sp>
          <p:nvSpPr>
            <p:cNvPr id="6" name="TextBox 5">
              <a:extLst>
                <a:ext uri="{FF2B5EF4-FFF2-40B4-BE49-F238E27FC236}">
                  <a16:creationId xmlns:a16="http://schemas.microsoft.com/office/drawing/2014/main" id="{12ADA598-AC47-444F-AE7A-07C5AD55C5C8}"/>
                </a:ext>
              </a:extLst>
            </p:cNvPr>
            <p:cNvSpPr txBox="1"/>
            <p:nvPr/>
          </p:nvSpPr>
          <p:spPr>
            <a:xfrm>
              <a:off x="233204" y="4697778"/>
              <a:ext cx="11401339" cy="156966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IN" sz="2400" b="0" i="0" u="none" strike="noStrike" kern="1200" cap="none" spc="0" normalizeH="0" baseline="0" noProof="0" dirty="0">
                <a:ln>
                  <a:noFill/>
                </a:ln>
                <a:solidFill>
                  <a:prstClr val="black"/>
                </a:solidFill>
                <a:effectLst/>
                <a:uLnTx/>
                <a:uFillTx/>
                <a:latin typeface="Calibri"/>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IN" sz="2400" b="0" i="0" u="none" strike="noStrike" kern="1200" cap="none" spc="0" normalizeH="0" baseline="0" noProof="0" dirty="0">
                  <a:ln>
                    <a:noFill/>
                  </a:ln>
                  <a:solidFill>
                    <a:srgbClr val="00B0F0"/>
                  </a:solidFill>
                  <a:effectLst/>
                  <a:uLnTx/>
                  <a:uFillTx/>
                  <a:latin typeface="Calibri"/>
                  <a:ea typeface="+mn-ea"/>
                  <a:cs typeface="+mn-cs"/>
                </a:rPr>
                <a:t>Functional correctness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IN" sz="2400" b="0" i="0" u="none" strike="noStrike" kern="1200" cap="none" spc="0" normalizeH="0" baseline="0" noProof="0" dirty="0">
                  <a:ln>
                    <a:noFill/>
                  </a:ln>
                  <a:solidFill>
                    <a:srgbClr val="00B0F0"/>
                  </a:solidFill>
                  <a:effectLst/>
                  <a:uLnTx/>
                  <a:uFillTx/>
                  <a:latin typeface="Calibri"/>
                  <a:ea typeface="+mn-ea"/>
                  <a:cs typeface="+mn-cs"/>
                </a:rPr>
                <a:t>Side-channel resistance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IN" sz="2400" b="0" i="0" u="none" strike="noStrike" kern="1200" cap="none" spc="0" normalizeH="0" baseline="0" noProof="0" dirty="0">
                  <a:ln>
                    <a:noFill/>
                  </a:ln>
                  <a:solidFill>
                    <a:srgbClr val="00B0F0"/>
                  </a:solidFill>
                  <a:effectLst/>
                  <a:uLnTx/>
                  <a:uFillTx/>
                  <a:latin typeface="Calibri"/>
                  <a:ea typeface="+mn-ea"/>
                  <a:cs typeface="+mn-cs"/>
                </a:rPr>
                <a:t>Cryptographic security</a:t>
              </a:r>
            </a:p>
          </p:txBody>
        </p:sp>
        <p:pic>
          <p:nvPicPr>
            <p:cNvPr id="7" name="Picture 6">
              <a:extLst>
                <a:ext uri="{FF2B5EF4-FFF2-40B4-BE49-F238E27FC236}">
                  <a16:creationId xmlns:a16="http://schemas.microsoft.com/office/drawing/2014/main" id="{1B4E2811-660D-462D-9E01-02D3CB5B9AF2}"/>
                </a:ext>
              </a:extLst>
            </p:cNvPr>
            <p:cNvPicPr>
              <a:picLocks noChangeAspect="1"/>
            </p:cNvPicPr>
            <p:nvPr/>
          </p:nvPicPr>
          <p:blipFill>
            <a:blip r:embed="rId3"/>
            <a:stretch>
              <a:fillRect/>
            </a:stretch>
          </p:blipFill>
          <p:spPr>
            <a:xfrm>
              <a:off x="5267346" y="1478507"/>
              <a:ext cx="5828741" cy="4264635"/>
            </a:xfrm>
            <a:prstGeom prst="rect">
              <a:avLst/>
            </a:prstGeom>
          </p:spPr>
        </p:pic>
      </p:grpSp>
    </p:spTree>
    <p:extLst>
      <p:ext uri="{BB962C8B-B14F-4D97-AF65-F5344CB8AC3E}">
        <p14:creationId xmlns:p14="http://schemas.microsoft.com/office/powerpoint/2010/main" val="2598960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The HTTPS Ecosystem is complex</a:t>
            </a:r>
          </a:p>
        </p:txBody>
      </p:sp>
      <p:sp>
        <p:nvSpPr>
          <p:cNvPr id="4" name="Slide Number Placeholder 3"/>
          <p:cNvSpPr>
            <a:spLocks noGrp="1"/>
          </p:cNvSpPr>
          <p:nvPr>
            <p:ph type="sldNum" sz="quarter" idx="4294967295"/>
          </p:nvPr>
        </p:nvSpPr>
        <p:spPr>
          <a:xfrm>
            <a:off x="9347200" y="6356350"/>
            <a:ext cx="2844800" cy="365125"/>
          </a:xfrm>
          <a:prstGeom prst="rect">
            <a:avLst/>
          </a:prstGeom>
        </p:spPr>
        <p:txBody>
          <a:bodyPr/>
          <a:lstStyle/>
          <a:p>
            <a:fld id="{B6F15528-21DE-4FAA-801E-634DDDAF4B2B}" type="slidenum">
              <a:rPr lang="en-US" sz="1800" kern="0">
                <a:solidFill>
                  <a:sysClr val="windowText" lastClr="000000"/>
                </a:solidFill>
              </a:rPr>
              <a:pPr/>
              <a:t>4</a:t>
            </a:fld>
            <a:endParaRPr lang="en-US" sz="1800" kern="0">
              <a:solidFill>
                <a:sysClr val="windowText" lastClr="000000"/>
              </a:solidFill>
            </a:endParaRPr>
          </a:p>
        </p:txBody>
      </p:sp>
      <p:sp>
        <p:nvSpPr>
          <p:cNvPr id="17" name="Rectangle 16"/>
          <p:cNvSpPr/>
          <p:nvPr/>
        </p:nvSpPr>
        <p:spPr>
          <a:xfrm>
            <a:off x="6758070" y="4288537"/>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a:t>
            </a:r>
          </a:p>
        </p:txBody>
      </p:sp>
      <p:sp>
        <p:nvSpPr>
          <p:cNvPr id="18" name="Rectangle 17"/>
          <p:cNvSpPr/>
          <p:nvPr/>
        </p:nvSpPr>
        <p:spPr>
          <a:xfrm>
            <a:off x="7848654" y="3860497"/>
            <a:ext cx="1243914" cy="381085"/>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TLS</a:t>
            </a:r>
          </a:p>
        </p:txBody>
      </p:sp>
      <p:sp>
        <p:nvSpPr>
          <p:cNvPr id="19" name="Rectangle 18"/>
          <p:cNvSpPr/>
          <p:nvPr/>
        </p:nvSpPr>
        <p:spPr>
          <a:xfrm>
            <a:off x="6496223" y="3338138"/>
            <a:ext cx="716692"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X.509</a:t>
            </a:r>
            <a:endParaRPr lang="en-US" kern="0" dirty="0">
              <a:solidFill>
                <a:sysClr val="windowText" lastClr="000000"/>
              </a:solidFill>
            </a:endParaRPr>
          </a:p>
        </p:txBody>
      </p:sp>
      <p:sp>
        <p:nvSpPr>
          <p:cNvPr id="20" name="Rectangle 19"/>
          <p:cNvSpPr/>
          <p:nvPr/>
        </p:nvSpPr>
        <p:spPr>
          <a:xfrm>
            <a:off x="7215481" y="2799098"/>
            <a:ext cx="1243914"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HTTPS</a:t>
            </a:r>
          </a:p>
        </p:txBody>
      </p:sp>
      <p:sp>
        <p:nvSpPr>
          <p:cNvPr id="21" name="Rectangle 20"/>
          <p:cNvSpPr/>
          <p:nvPr/>
        </p:nvSpPr>
        <p:spPr>
          <a:xfrm>
            <a:off x="6403772"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RSA</a:t>
            </a:r>
          </a:p>
        </p:txBody>
      </p:sp>
      <p:sp>
        <p:nvSpPr>
          <p:cNvPr id="22" name="Rectangle 21"/>
          <p:cNvSpPr/>
          <p:nvPr/>
        </p:nvSpPr>
        <p:spPr>
          <a:xfrm>
            <a:off x="7175649"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SHA</a:t>
            </a:r>
          </a:p>
        </p:txBody>
      </p:sp>
      <p:sp>
        <p:nvSpPr>
          <p:cNvPr id="23" name="Rectangle 22"/>
          <p:cNvSpPr/>
          <p:nvPr/>
        </p:nvSpPr>
        <p:spPr>
          <a:xfrm>
            <a:off x="6538486"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ECDH</a:t>
            </a:r>
            <a:endParaRPr lang="en-US" kern="0" dirty="0">
              <a:solidFill>
                <a:sysClr val="windowText" lastClr="000000"/>
              </a:solidFill>
            </a:endParaRPr>
          </a:p>
        </p:txBody>
      </p:sp>
      <p:sp>
        <p:nvSpPr>
          <p:cNvPr id="24" name="TextBox 23"/>
          <p:cNvSpPr txBox="1"/>
          <p:nvPr/>
        </p:nvSpPr>
        <p:spPr>
          <a:xfrm>
            <a:off x="6664069" y="5656941"/>
            <a:ext cx="2545858" cy="369332"/>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r>
              <a:rPr lang="en-US" dirty="0">
                <a:latin typeface="+mn-lt"/>
              </a:rPr>
              <a:t>Network buffers</a:t>
            </a:r>
          </a:p>
        </p:txBody>
      </p:sp>
      <p:cxnSp>
        <p:nvCxnSpPr>
          <p:cNvPr id="25" name="Straight Arrow Connector 24"/>
          <p:cNvCxnSpPr/>
          <p:nvPr/>
        </p:nvCxnSpPr>
        <p:spPr>
          <a:xfrm>
            <a:off x="8846574" y="4241581"/>
            <a:ext cx="0" cy="1415360"/>
          </a:xfrm>
          <a:prstGeom prst="straightConnector1">
            <a:avLst/>
          </a:prstGeom>
          <a:noFill/>
          <a:ln w="28575" cap="flat" cmpd="sng" algn="ctr">
            <a:solidFill>
              <a:schemeClr val="tx1"/>
            </a:solidFill>
            <a:prstDash val="solid"/>
            <a:miter lim="800000"/>
            <a:tailEnd type="triangle"/>
          </a:ln>
          <a:effectLst/>
        </p:spPr>
      </p:cxnSp>
      <p:sp>
        <p:nvSpPr>
          <p:cNvPr id="26" name="TextBox 25"/>
          <p:cNvSpPr txBox="1"/>
          <p:nvPr/>
        </p:nvSpPr>
        <p:spPr>
          <a:xfrm>
            <a:off x="6158494" y="6335634"/>
            <a:ext cx="3559810" cy="369332"/>
          </a:xfrm>
          <a:prstGeom prst="rect">
            <a:avLst/>
          </a:prstGeom>
          <a:solidFill>
            <a:srgbClr val="E7E6E6"/>
          </a:solidFill>
        </p:spPr>
        <p:txBody>
          <a:bodyPr wrap="square" rtlCol="0">
            <a:spAutoFit/>
          </a:bodyPr>
          <a:lstStyle/>
          <a:p>
            <a:pPr algn="ctr">
              <a:defRPr/>
            </a:pPr>
            <a:r>
              <a:rPr lang="en-US" kern="0" dirty="0">
                <a:solidFill>
                  <a:prstClr val="black"/>
                </a:solidFill>
              </a:rPr>
              <a:t>Untrusted network (TCP, UDP, …)</a:t>
            </a:r>
          </a:p>
        </p:txBody>
      </p:sp>
      <p:cxnSp>
        <p:nvCxnSpPr>
          <p:cNvPr id="27" name="Straight Arrow Connector 26"/>
          <p:cNvCxnSpPr/>
          <p:nvPr/>
        </p:nvCxnSpPr>
        <p:spPr>
          <a:xfrm>
            <a:off x="7936998" y="6021343"/>
            <a:ext cx="0" cy="299246"/>
          </a:xfrm>
          <a:prstGeom prst="straightConnector1">
            <a:avLst/>
          </a:prstGeom>
          <a:noFill/>
          <a:ln w="28575" cap="flat" cmpd="sng" algn="ctr">
            <a:solidFill>
              <a:schemeClr val="tx1"/>
            </a:solidFill>
            <a:prstDash val="solid"/>
            <a:miter lim="800000"/>
            <a:tailEnd type="triangle"/>
          </a:ln>
          <a:effectLst/>
        </p:spPr>
      </p:cxnSp>
      <p:sp>
        <p:nvSpPr>
          <p:cNvPr id="28" name="TextBox 27"/>
          <p:cNvSpPr txBox="1"/>
          <p:nvPr/>
        </p:nvSpPr>
        <p:spPr>
          <a:xfrm>
            <a:off x="6356203" y="5246554"/>
            <a:ext cx="1874033" cy="276999"/>
          </a:xfrm>
          <a:prstGeom prst="rect">
            <a:avLst/>
          </a:prstGeom>
          <a:noFill/>
        </p:spPr>
        <p:txBody>
          <a:bodyPr wrap="square" rtlCol="0">
            <a:spAutoFit/>
          </a:bodyPr>
          <a:lstStyle/>
          <a:p>
            <a:pPr>
              <a:defRPr/>
            </a:pPr>
            <a:r>
              <a:rPr lang="en-US" sz="1200" kern="0" dirty="0">
                <a:solidFill>
                  <a:prstClr val="black"/>
                </a:solidFill>
              </a:rPr>
              <a:t>Crypto Algorithms</a:t>
            </a:r>
          </a:p>
        </p:txBody>
      </p:sp>
      <p:sp>
        <p:nvSpPr>
          <p:cNvPr id="29" name="Rectangle 28"/>
          <p:cNvSpPr/>
          <p:nvPr/>
        </p:nvSpPr>
        <p:spPr>
          <a:xfrm>
            <a:off x="7313617"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4Q</a:t>
            </a:r>
          </a:p>
        </p:txBody>
      </p:sp>
      <p:sp>
        <p:nvSpPr>
          <p:cNvPr id="30" name="Rounded Rectangle 29"/>
          <p:cNvSpPr/>
          <p:nvPr/>
        </p:nvSpPr>
        <p:spPr>
          <a:xfrm>
            <a:off x="6158494" y="2717674"/>
            <a:ext cx="3354472" cy="3426451"/>
          </a:xfrm>
          <a:prstGeom prst="roundRect">
            <a:avLst/>
          </a:prstGeom>
          <a:noFill/>
          <a:ln w="28575"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endParaRPr>
          </a:p>
        </p:txBody>
      </p:sp>
      <p:sp>
        <p:nvSpPr>
          <p:cNvPr id="31" name="TextBox 30"/>
          <p:cNvSpPr txBox="1"/>
          <p:nvPr/>
        </p:nvSpPr>
        <p:spPr>
          <a:xfrm>
            <a:off x="6158494" y="1405424"/>
            <a:ext cx="3559810" cy="369332"/>
          </a:xfrm>
          <a:prstGeom prst="rect">
            <a:avLst/>
          </a:prstGeom>
          <a:solidFill>
            <a:srgbClr val="4472C4">
              <a:lumMod val="20000"/>
              <a:lumOff val="80000"/>
            </a:srgbClr>
          </a:solidFill>
          <a:ln w="6350" cap="flat" cmpd="sng" algn="ctr">
            <a:solidFill>
              <a:srgbClr val="5B9BD5"/>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prstClr val="black"/>
                </a:solidFill>
                <a:effectLst/>
                <a:uLnTx/>
                <a:uFillTx/>
                <a:latin typeface="Calibri" panose="020F0502020204030204"/>
              </a:defRPr>
            </a:lvl1pPr>
          </a:lstStyle>
          <a:p>
            <a:r>
              <a:rPr lang="en-GB" dirty="0">
                <a:latin typeface="+mn-lt"/>
              </a:rPr>
              <a:t>Services &amp; Applications</a:t>
            </a:r>
          </a:p>
        </p:txBody>
      </p:sp>
      <p:cxnSp>
        <p:nvCxnSpPr>
          <p:cNvPr id="32" name="Elbow Connector 31"/>
          <p:cNvCxnSpPr>
            <a:endCxn id="29" idx="3"/>
          </p:cNvCxnSpPr>
          <p:nvPr/>
        </p:nvCxnSpPr>
        <p:spPr>
          <a:xfrm rot="5400000">
            <a:off x="7685160" y="4572194"/>
            <a:ext cx="875688" cy="214462"/>
          </a:xfrm>
          <a:prstGeom prst="bentConnector2">
            <a:avLst/>
          </a:prstGeom>
          <a:noFill/>
          <a:ln w="28575" cap="flat" cmpd="sng" algn="ctr">
            <a:solidFill>
              <a:schemeClr val="tx1"/>
            </a:solidFill>
            <a:prstDash val="solid"/>
            <a:miter lim="800000"/>
            <a:tailEnd type="triangle"/>
          </a:ln>
          <a:effectLst/>
        </p:spPr>
      </p:cxnSp>
      <p:cxnSp>
        <p:nvCxnSpPr>
          <p:cNvPr id="33" name="Straight Arrow Connector 32"/>
          <p:cNvCxnSpPr>
            <a:stCxn id="22" idx="3"/>
          </p:cNvCxnSpPr>
          <p:nvPr/>
        </p:nvCxnSpPr>
        <p:spPr>
          <a:xfrm flipV="1">
            <a:off x="7877805" y="4800835"/>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34" name="Elbow Connector 33"/>
          <p:cNvCxnSpPr>
            <a:stCxn id="20" idx="1"/>
            <a:endCxn id="19" idx="0"/>
          </p:cNvCxnSpPr>
          <p:nvPr/>
        </p:nvCxnSpPr>
        <p:spPr>
          <a:xfrm rot="10800000" flipV="1">
            <a:off x="6854569" y="3013282"/>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35" name="Elbow Connector 34"/>
          <p:cNvCxnSpPr>
            <a:stCxn id="19" idx="2"/>
            <a:endCxn id="18" idx="1"/>
          </p:cNvCxnSpPr>
          <p:nvPr/>
        </p:nvCxnSpPr>
        <p:spPr>
          <a:xfrm rot="16200000" flipH="1">
            <a:off x="7209346" y="3411730"/>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36" name="Rectangle 35"/>
          <p:cNvSpPr/>
          <p:nvPr/>
        </p:nvSpPr>
        <p:spPr>
          <a:xfrm>
            <a:off x="7460226" y="3333098"/>
            <a:ext cx="746774"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ASN.1</a:t>
            </a:r>
          </a:p>
        </p:txBody>
      </p:sp>
      <p:cxnSp>
        <p:nvCxnSpPr>
          <p:cNvPr id="37" name="Straight Arrow Connector 36"/>
          <p:cNvCxnSpPr/>
          <p:nvPr/>
        </p:nvCxnSpPr>
        <p:spPr>
          <a:xfrm flipV="1">
            <a:off x="7212916" y="3564127"/>
            <a:ext cx="247311" cy="5040"/>
          </a:xfrm>
          <a:prstGeom prst="straightConnector1">
            <a:avLst/>
          </a:prstGeom>
          <a:noFill/>
          <a:ln w="28575" cap="flat" cmpd="sng" algn="ctr">
            <a:solidFill>
              <a:schemeClr val="tx1"/>
            </a:solidFill>
            <a:prstDash val="solid"/>
            <a:miter lim="800000"/>
            <a:tailEnd type="triangle"/>
          </a:ln>
          <a:effectLst/>
        </p:spPr>
      </p:cxnSp>
      <p:sp>
        <p:nvSpPr>
          <p:cNvPr id="38" name="TextBox 37"/>
          <p:cNvSpPr txBox="1"/>
          <p:nvPr/>
        </p:nvSpPr>
        <p:spPr>
          <a:xfrm>
            <a:off x="4631493" y="3224117"/>
            <a:ext cx="1347828" cy="646331"/>
          </a:xfrm>
          <a:prstGeom prst="rect">
            <a:avLst/>
          </a:prstGeom>
          <a:noFill/>
          <a:ln>
            <a:solidFill>
              <a:sysClr val="windowText" lastClr="000000"/>
            </a:solidFill>
          </a:ln>
        </p:spPr>
        <p:txBody>
          <a:bodyPr wrap="square" rtlCol="0">
            <a:spAutoFit/>
          </a:bodyPr>
          <a:lstStyle/>
          <a:p>
            <a:pPr algn="ctr">
              <a:defRPr/>
            </a:pPr>
            <a:r>
              <a:rPr lang="en-US" sz="1600" kern="0" dirty="0">
                <a:solidFill>
                  <a:prstClr val="black"/>
                </a:solidFill>
              </a:rPr>
              <a:t>Certification</a:t>
            </a:r>
            <a:r>
              <a:rPr lang="en-US" kern="0" dirty="0">
                <a:solidFill>
                  <a:prstClr val="black"/>
                </a:solidFill>
              </a:rPr>
              <a:t> Authority</a:t>
            </a:r>
          </a:p>
        </p:txBody>
      </p:sp>
      <p:cxnSp>
        <p:nvCxnSpPr>
          <p:cNvPr id="39" name="Straight Arrow Connector 38"/>
          <p:cNvCxnSpPr>
            <a:stCxn id="38" idx="3"/>
            <a:endCxn id="19" idx="1"/>
          </p:cNvCxnSpPr>
          <p:nvPr/>
        </p:nvCxnSpPr>
        <p:spPr>
          <a:xfrm>
            <a:off x="5979321" y="3547282"/>
            <a:ext cx="516902" cy="5040"/>
          </a:xfrm>
          <a:prstGeom prst="straightConnector1">
            <a:avLst/>
          </a:prstGeom>
          <a:noFill/>
          <a:ln w="28575" cap="flat" cmpd="sng" algn="ctr">
            <a:solidFill>
              <a:sysClr val="windowText" lastClr="000000"/>
            </a:solidFill>
            <a:prstDash val="sysDot"/>
            <a:miter lim="800000"/>
            <a:tailEnd type="triangle"/>
          </a:ln>
          <a:effectLst/>
        </p:spPr>
      </p:cxnSp>
      <p:cxnSp>
        <p:nvCxnSpPr>
          <p:cNvPr id="40" name="Straight Arrow Connector 39"/>
          <p:cNvCxnSpPr/>
          <p:nvPr/>
        </p:nvCxnSpPr>
        <p:spPr>
          <a:xfrm>
            <a:off x="6664069" y="3761466"/>
            <a:ext cx="0" cy="830224"/>
          </a:xfrm>
          <a:prstGeom prst="straightConnector1">
            <a:avLst/>
          </a:prstGeom>
          <a:noFill/>
          <a:ln w="28575" cap="flat" cmpd="sng" algn="ctr">
            <a:solidFill>
              <a:schemeClr val="tx1"/>
            </a:solidFill>
            <a:prstDash val="solid"/>
            <a:miter lim="800000"/>
            <a:tailEnd type="triangle"/>
          </a:ln>
          <a:effectLst/>
        </p:spPr>
      </p:cxnSp>
      <p:sp>
        <p:nvSpPr>
          <p:cNvPr id="41" name="Oval 40"/>
          <p:cNvSpPr/>
          <p:nvPr/>
        </p:nvSpPr>
        <p:spPr>
          <a:xfrm>
            <a:off x="8461890"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dirty="0">
                <a:solidFill>
                  <a:prstClr val="black"/>
                </a:solidFill>
              </a:rPr>
              <a:t>Servers</a:t>
            </a:r>
          </a:p>
        </p:txBody>
      </p:sp>
      <p:sp>
        <p:nvSpPr>
          <p:cNvPr id="42" name="Oval 41"/>
          <p:cNvSpPr/>
          <p:nvPr/>
        </p:nvSpPr>
        <p:spPr>
          <a:xfrm>
            <a:off x="5338184"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dirty="0">
                <a:solidFill>
                  <a:prstClr val="black"/>
                </a:solidFill>
              </a:rPr>
              <a:t>Clients</a:t>
            </a:r>
          </a:p>
        </p:txBody>
      </p:sp>
      <p:sp>
        <p:nvSpPr>
          <p:cNvPr id="43" name="TextBox 42"/>
          <p:cNvSpPr txBox="1"/>
          <p:nvPr/>
        </p:nvSpPr>
        <p:spPr>
          <a:xfrm>
            <a:off x="5969303"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cURL</a:t>
            </a:r>
            <a:endParaRPr lang="en-US" sz="1600" kern="0" dirty="0">
              <a:solidFill>
                <a:prstClr val="black"/>
              </a:solidFill>
            </a:endParaRPr>
          </a:p>
        </p:txBody>
      </p:sp>
      <p:sp>
        <p:nvSpPr>
          <p:cNvPr id="44" name="TextBox 43"/>
          <p:cNvSpPr txBox="1"/>
          <p:nvPr/>
        </p:nvSpPr>
        <p:spPr>
          <a:xfrm>
            <a:off x="6661251" y="1918745"/>
            <a:ext cx="873748"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WebKit</a:t>
            </a:r>
            <a:endParaRPr lang="en-US" sz="1600" kern="0" dirty="0">
              <a:solidFill>
                <a:prstClr val="black"/>
              </a:solidFill>
            </a:endParaRPr>
          </a:p>
        </p:txBody>
      </p:sp>
      <p:sp>
        <p:nvSpPr>
          <p:cNvPr id="45" name="TextBox 44"/>
          <p:cNvSpPr txBox="1"/>
          <p:nvPr/>
        </p:nvSpPr>
        <p:spPr>
          <a:xfrm>
            <a:off x="8424570" y="1922694"/>
            <a:ext cx="46166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IIS</a:t>
            </a:r>
          </a:p>
        </p:txBody>
      </p:sp>
      <p:sp>
        <p:nvSpPr>
          <p:cNvPr id="46" name="TextBox 45"/>
          <p:cNvSpPr txBox="1"/>
          <p:nvPr/>
        </p:nvSpPr>
        <p:spPr>
          <a:xfrm>
            <a:off x="8926429" y="1915946"/>
            <a:ext cx="905721"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Apache</a:t>
            </a:r>
          </a:p>
        </p:txBody>
      </p:sp>
      <p:sp>
        <p:nvSpPr>
          <p:cNvPr id="47" name="TextBox 46"/>
          <p:cNvSpPr txBox="1"/>
          <p:nvPr/>
        </p:nvSpPr>
        <p:spPr>
          <a:xfrm>
            <a:off x="7614291" y="1914918"/>
            <a:ext cx="732295"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Skype</a:t>
            </a:r>
          </a:p>
        </p:txBody>
      </p:sp>
      <p:sp>
        <p:nvSpPr>
          <p:cNvPr id="48" name="TextBox 47"/>
          <p:cNvSpPr txBox="1"/>
          <p:nvPr/>
        </p:nvSpPr>
        <p:spPr>
          <a:xfrm>
            <a:off x="9870542" y="1915946"/>
            <a:ext cx="765372"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Nginx</a:t>
            </a:r>
          </a:p>
        </p:txBody>
      </p:sp>
      <p:sp>
        <p:nvSpPr>
          <p:cNvPr id="49" name="TextBox 48"/>
          <p:cNvSpPr txBox="1"/>
          <p:nvPr/>
        </p:nvSpPr>
        <p:spPr>
          <a:xfrm>
            <a:off x="5283434"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Edge</a:t>
            </a:r>
          </a:p>
        </p:txBody>
      </p:sp>
      <p:cxnSp>
        <p:nvCxnSpPr>
          <p:cNvPr id="50" name="Elbow Connector 49"/>
          <p:cNvCxnSpPr>
            <a:stCxn id="20" idx="3"/>
          </p:cNvCxnSpPr>
          <p:nvPr/>
        </p:nvCxnSpPr>
        <p:spPr>
          <a:xfrm>
            <a:off x="8459395" y="3013282"/>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spTree>
    <p:extLst>
      <p:ext uri="{BB962C8B-B14F-4D97-AF65-F5344CB8AC3E}">
        <p14:creationId xmlns:p14="http://schemas.microsoft.com/office/powerpoint/2010/main" val="2587417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98A0E-EFBA-CD43-8D0B-548C83024DE7}"/>
              </a:ext>
            </a:extLst>
          </p:cNvPr>
          <p:cNvSpPr>
            <a:spLocks noGrp="1"/>
          </p:cNvSpPr>
          <p:nvPr>
            <p:ph type="title"/>
          </p:nvPr>
        </p:nvSpPr>
        <p:spPr/>
        <p:txBody>
          <a:bodyPr/>
          <a:lstStyle/>
          <a:p>
            <a:endParaRPr lang="en-US"/>
          </a:p>
        </p:txBody>
      </p:sp>
      <p:pic>
        <p:nvPicPr>
          <p:cNvPr id="13" name="Content Placeholder 12">
            <a:extLst>
              <a:ext uri="{FF2B5EF4-FFF2-40B4-BE49-F238E27FC236}">
                <a16:creationId xmlns:a16="http://schemas.microsoft.com/office/drawing/2014/main" id="{A8AB7868-5738-1049-9E0C-7E2016433D3B}"/>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304143" y="291104"/>
            <a:ext cx="9084039" cy="6806774"/>
          </a:xfrm>
        </p:spPr>
      </p:pic>
    </p:spTree>
    <p:extLst>
      <p:ext uri="{BB962C8B-B14F-4D97-AF65-F5344CB8AC3E}">
        <p14:creationId xmlns:p14="http://schemas.microsoft.com/office/powerpoint/2010/main" val="146011467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6EB49-5107-314E-AB40-7289BAF19CD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A37971-3B5D-9947-A521-1F52DD6ACB5B}"/>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289154" y="113558"/>
            <a:ext cx="9338872" cy="6997723"/>
          </a:xfrm>
        </p:spPr>
      </p:pic>
    </p:spTree>
    <p:extLst>
      <p:ext uri="{BB962C8B-B14F-4D97-AF65-F5344CB8AC3E}">
        <p14:creationId xmlns:p14="http://schemas.microsoft.com/office/powerpoint/2010/main" val="331267816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1E2-8E3A-964E-A1FD-C31FCBDE1BE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925B945-BBC5-5A49-B36B-C9351A799140}"/>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109273" y="0"/>
            <a:ext cx="9533744" cy="7143743"/>
          </a:xfrm>
        </p:spPr>
      </p:pic>
    </p:spTree>
    <p:extLst>
      <p:ext uri="{BB962C8B-B14F-4D97-AF65-F5344CB8AC3E}">
        <p14:creationId xmlns:p14="http://schemas.microsoft.com/office/powerpoint/2010/main" val="156900644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47D8-330A-7642-842F-2AF6204B03A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800350E-E4CD-6F44-ABFF-1DA3146ECC1D}"/>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419917" y="113558"/>
            <a:ext cx="9353862" cy="7008955"/>
          </a:xfrm>
        </p:spPr>
      </p:pic>
    </p:spTree>
    <p:extLst>
      <p:ext uri="{BB962C8B-B14F-4D97-AF65-F5344CB8AC3E}">
        <p14:creationId xmlns:p14="http://schemas.microsoft.com/office/powerpoint/2010/main" val="391659542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261" y="115605"/>
            <a:ext cx="11705439" cy="1560795"/>
          </a:xfrm>
        </p:spPr>
        <p:txBody>
          <a:bodyPr>
            <a:normAutofit fontScale="90000"/>
          </a:bodyPr>
          <a:lstStyle/>
          <a:p>
            <a:r>
              <a:rPr lang="en-IN" dirty="0">
                <a:solidFill>
                  <a:srgbClr val="00B0F0"/>
                </a:solidFill>
              </a:rPr>
              <a:t>Performance: High Assurance Crypto Library in Low*</a:t>
            </a:r>
            <a:br>
              <a:rPr lang="en-IN" dirty="0">
                <a:solidFill>
                  <a:srgbClr val="00B0F0"/>
                </a:solidFill>
              </a:rPr>
            </a:br>
            <a:r>
              <a:rPr lang="en-IN" sz="2400" dirty="0">
                <a:solidFill>
                  <a:srgbClr val="00B0F0"/>
                </a:solidFill>
              </a:rPr>
              <a:t>(aka HACL*)</a:t>
            </a:r>
            <a:endParaRPr lang="en-IN" dirty="0">
              <a:solidFill>
                <a:srgbClr val="00B0F0"/>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extBox 7"/>
          <p:cNvSpPr txBox="1"/>
          <p:nvPr/>
        </p:nvSpPr>
        <p:spPr>
          <a:xfrm>
            <a:off x="5048657" y="1896898"/>
            <a:ext cx="8852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Calibri"/>
                <a:ea typeface="+mn-ea"/>
                <a:cs typeface="+mn-cs"/>
              </a:rPr>
              <a:t>Low*</a:t>
            </a:r>
          </a:p>
        </p:txBody>
      </p:sp>
      <p:pic>
        <p:nvPicPr>
          <p:cNvPr id="9" name="Picture 8"/>
          <p:cNvPicPr>
            <a:picLocks noChangeAspect="1"/>
          </p:cNvPicPr>
          <p:nvPr/>
        </p:nvPicPr>
        <p:blipFill>
          <a:blip r:embed="rId3"/>
          <a:stretch>
            <a:fillRect/>
          </a:stretch>
        </p:blipFill>
        <p:spPr>
          <a:xfrm>
            <a:off x="257261" y="1603381"/>
            <a:ext cx="5599141" cy="4621513"/>
          </a:xfrm>
          <a:prstGeom prst="rect">
            <a:avLst/>
          </a:prstGeom>
        </p:spPr>
      </p:pic>
      <p:sp>
        <p:nvSpPr>
          <p:cNvPr id="10" name="TextBox 9"/>
          <p:cNvSpPr txBox="1"/>
          <p:nvPr/>
        </p:nvSpPr>
        <p:spPr>
          <a:xfrm>
            <a:off x="5856402" y="1100328"/>
            <a:ext cx="5788343"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Several complete TLS </a:t>
            </a:r>
            <a:r>
              <a:rPr kumimoji="0" lang="en-IN" sz="2400" b="0" i="0" u="none" strike="noStrike" kern="1200" cap="none" spc="0" normalizeH="0" baseline="0" noProof="0" dirty="0" err="1">
                <a:ln>
                  <a:noFill/>
                </a:ln>
                <a:solidFill>
                  <a:prstClr val="black"/>
                </a:solidFill>
                <a:effectLst/>
                <a:uLnTx/>
                <a:uFillTx/>
                <a:latin typeface="Calibri"/>
                <a:ea typeface="+mn-ea"/>
                <a:cs typeface="+mn-cs"/>
              </a:rPr>
              <a:t>ciphersuites</a:t>
            </a:r>
            <a:endParaRPr kumimoji="0" lang="en-IN"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1" u="none" strike="noStrike" kern="1200" cap="none" spc="0" normalizeH="0" baseline="0" noProof="0" dirty="0">
                <a:ln>
                  <a:noFill/>
                </a:ln>
                <a:solidFill>
                  <a:prstClr val="black"/>
                </a:solidFill>
                <a:effectLst/>
                <a:uLnTx/>
                <a:uFillTx/>
                <a:latin typeface="Calibri"/>
                <a:ea typeface="+mn-ea"/>
                <a:cs typeface="+mn-cs"/>
              </a:rPr>
              <a:t>Verification can scale up!</a:t>
            </a:r>
          </a:p>
        </p:txBody>
      </p:sp>
      <p:grpSp>
        <p:nvGrpSpPr>
          <p:cNvPr id="17" name="Group 16"/>
          <p:cNvGrpSpPr/>
          <p:nvPr/>
        </p:nvGrpSpPr>
        <p:grpSpPr>
          <a:xfrm>
            <a:off x="6109980" y="2020889"/>
            <a:ext cx="4622091" cy="3960682"/>
            <a:chOff x="6109980" y="2020889"/>
            <a:chExt cx="4622091" cy="3960682"/>
          </a:xfrm>
        </p:grpSpPr>
        <p:pic>
          <p:nvPicPr>
            <p:cNvPr id="3" name="Picture 2"/>
            <p:cNvPicPr>
              <a:picLocks noChangeAspect="1"/>
            </p:cNvPicPr>
            <p:nvPr/>
          </p:nvPicPr>
          <p:blipFill>
            <a:blip r:embed="rId4"/>
            <a:stretch>
              <a:fillRect/>
            </a:stretch>
          </p:blipFill>
          <p:spPr>
            <a:xfrm>
              <a:off x="6542149" y="2020889"/>
              <a:ext cx="3617851" cy="3736048"/>
            </a:xfrm>
            <a:prstGeom prst="rect">
              <a:avLst/>
            </a:prstGeom>
          </p:spPr>
        </p:pic>
        <p:sp>
          <p:nvSpPr>
            <p:cNvPr id="11" name="TextBox 10"/>
            <p:cNvSpPr txBox="1"/>
            <p:nvPr/>
          </p:nvSpPr>
          <p:spPr>
            <a:xfrm>
              <a:off x="6109980" y="5150574"/>
              <a:ext cx="4622091" cy="830997"/>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With performance as good as or better than hand-written C</a:t>
              </a:r>
              <a:endParaRPr kumimoji="0" lang="en-IN" sz="2400" b="0" i="1"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TextBox 5"/>
          <p:cNvSpPr txBox="1"/>
          <p:nvPr/>
        </p:nvSpPr>
        <p:spPr>
          <a:xfrm>
            <a:off x="10289922" y="3821117"/>
            <a:ext cx="16697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cycles/ECDH</a:t>
            </a:r>
          </a:p>
        </p:txBody>
      </p:sp>
      <p:grpSp>
        <p:nvGrpSpPr>
          <p:cNvPr id="16" name="Group 15"/>
          <p:cNvGrpSpPr/>
          <p:nvPr/>
        </p:nvGrpSpPr>
        <p:grpSpPr>
          <a:xfrm>
            <a:off x="2473124" y="2897787"/>
            <a:ext cx="7718242" cy="1244051"/>
            <a:chOff x="2473124" y="2897787"/>
            <a:chExt cx="7718242" cy="1244051"/>
          </a:xfrm>
        </p:grpSpPr>
        <p:sp>
          <p:nvSpPr>
            <p:cNvPr id="12" name="Rectangle: Rounded Corners 11"/>
            <p:cNvSpPr/>
            <p:nvPr/>
          </p:nvSpPr>
          <p:spPr>
            <a:xfrm>
              <a:off x="6412228" y="3869730"/>
              <a:ext cx="3779138" cy="27210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2473124" y="2897787"/>
              <a:ext cx="3460750" cy="92333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Verification enables using 64x64 bit multiplications, without fear of getting it wrong</a:t>
              </a:r>
            </a:p>
          </p:txBody>
        </p:sp>
        <p:cxnSp>
          <p:nvCxnSpPr>
            <p:cNvPr id="15" name="Connector: Curved 14"/>
            <p:cNvCxnSpPr/>
            <p:nvPr/>
          </p:nvCxnSpPr>
          <p:spPr>
            <a:xfrm rot="16200000" flipH="1">
              <a:off x="5119565" y="2905052"/>
              <a:ext cx="320720" cy="215285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3FFAA78-07C3-4455-8A1C-5333497C648F}"/>
              </a:ext>
            </a:extLst>
          </p:cNvPr>
          <p:cNvSpPr txBox="1"/>
          <p:nvPr/>
        </p:nvSpPr>
        <p:spPr>
          <a:xfrm>
            <a:off x="7923955" y="5750072"/>
            <a:ext cx="3954478" cy="1037207"/>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rgbClr val="C00000"/>
                </a:solidFill>
              </a:rPr>
              <a:t>But, still slower than best </a:t>
            </a:r>
          </a:p>
          <a:p>
            <a:pPr>
              <a:lnSpc>
                <a:spcPct val="90000"/>
              </a:lnSpc>
              <a:spcAft>
                <a:spcPts val="600"/>
              </a:spcAft>
            </a:pPr>
            <a:r>
              <a:rPr lang="en-US" sz="2400" dirty="0">
                <a:solidFill>
                  <a:srgbClr val="C00000"/>
                </a:solidFill>
              </a:rPr>
              <a:t>assembly implementations</a:t>
            </a:r>
          </a:p>
        </p:txBody>
      </p:sp>
    </p:spTree>
    <p:extLst>
      <p:ext uri="{BB962C8B-B14F-4D97-AF65-F5344CB8AC3E}">
        <p14:creationId xmlns:p14="http://schemas.microsoft.com/office/powerpoint/2010/main" val="176383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084F-701A-7E40-85B5-2D0800A318A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CD87DC1-5EFB-B84D-9506-0C54B7B00E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1515" y="0"/>
            <a:ext cx="9188970" cy="6885399"/>
          </a:xfrm>
        </p:spPr>
      </p:pic>
    </p:spTree>
    <p:extLst>
      <p:ext uri="{BB962C8B-B14F-4D97-AF65-F5344CB8AC3E}">
        <p14:creationId xmlns:p14="http://schemas.microsoft.com/office/powerpoint/2010/main" val="3954599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A8B3-49F4-5046-9B16-1A08CA3742F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9D2B953-B5E3-094A-8047-CC9BEA92C9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61565"/>
            <a:ext cx="9055308" cy="6785245"/>
          </a:xfrm>
        </p:spPr>
      </p:pic>
    </p:spTree>
    <p:extLst>
      <p:ext uri="{BB962C8B-B14F-4D97-AF65-F5344CB8AC3E}">
        <p14:creationId xmlns:p14="http://schemas.microsoft.com/office/powerpoint/2010/main" val="94074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8630-B693-4934-9E3D-86AB364D0434}"/>
              </a:ext>
            </a:extLst>
          </p:cNvPr>
          <p:cNvSpPr>
            <a:spLocks noGrp="1"/>
          </p:cNvSpPr>
          <p:nvPr>
            <p:ph type="title"/>
          </p:nvPr>
        </p:nvSpPr>
        <p:spPr>
          <a:xfrm>
            <a:off x="1855783" y="-302301"/>
            <a:ext cx="7886700" cy="1325563"/>
          </a:xfrm>
        </p:spPr>
        <p:txBody>
          <a:bodyPr/>
          <a:lstStyle/>
          <a:p>
            <a:r>
              <a:rPr lang="en-US" dirty="0"/>
              <a:t>OpenSSL SHA and Vale SHA</a:t>
            </a:r>
          </a:p>
        </p:txBody>
      </p:sp>
      <p:pic>
        <p:nvPicPr>
          <p:cNvPr id="3" name="Picture 2">
            <a:extLst>
              <a:ext uri="{FF2B5EF4-FFF2-40B4-BE49-F238E27FC236}">
                <a16:creationId xmlns:a16="http://schemas.microsoft.com/office/drawing/2014/main" id="{27D321C3-9A91-4F69-8B70-6C6C20DC1318}"/>
              </a:ext>
            </a:extLst>
          </p:cNvPr>
          <p:cNvPicPr>
            <a:picLocks noChangeAspect="1"/>
          </p:cNvPicPr>
          <p:nvPr/>
        </p:nvPicPr>
        <p:blipFill>
          <a:blip r:embed="rId3"/>
          <a:stretch>
            <a:fillRect/>
          </a:stretch>
        </p:blipFill>
        <p:spPr>
          <a:xfrm>
            <a:off x="1613517" y="758887"/>
            <a:ext cx="5586377" cy="6613696"/>
          </a:xfrm>
          <a:prstGeom prst="rect">
            <a:avLst/>
          </a:prstGeom>
        </p:spPr>
      </p:pic>
      <p:sp>
        <p:nvSpPr>
          <p:cNvPr id="4" name="TextBox 3">
            <a:extLst>
              <a:ext uri="{FF2B5EF4-FFF2-40B4-BE49-F238E27FC236}">
                <a16:creationId xmlns:a16="http://schemas.microsoft.com/office/drawing/2014/main" id="{A43FA99D-2038-4680-AD21-1ECA83D74FAD}"/>
              </a:ext>
            </a:extLst>
          </p:cNvPr>
          <p:cNvSpPr txBox="1"/>
          <p:nvPr/>
        </p:nvSpPr>
        <p:spPr>
          <a:xfrm>
            <a:off x="5122662" y="601067"/>
            <a:ext cx="5512150" cy="6463308"/>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procedure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Body_00_15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(inline i:int,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operand a:uint32,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operand h:uint32)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inline if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&lt; 16)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inline if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15)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STR(t4,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const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(17*4), Public);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EORShift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(t0, e, 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RORShift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(Sigma1(1) - Sigma1(0)));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ADDWrap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a, 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EORShift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(t0, t0, 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RORShift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(Sigma1(2) - Sigma1(0)));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REV(t1, 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procedure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Body_00_15_Unroll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(inline i:int,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operand a:uint32,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operand h:uint32) …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inline if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&lt; 16)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Body_00_15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a, b, c, d, e, f, g, 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Body_00_15_Unroll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+ 1, …, </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h, a, b, c, d, e, f, 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7" name="Straight Connector 6">
            <a:extLst>
              <a:ext uri="{FF2B5EF4-FFF2-40B4-BE49-F238E27FC236}">
                <a16:creationId xmlns:a16="http://schemas.microsoft.com/office/drawing/2014/main" id="{B116FE83-8021-4A2E-82B9-2CC000FD4E3C}"/>
              </a:ext>
            </a:extLst>
          </p:cNvPr>
          <p:cNvCxnSpPr/>
          <p:nvPr/>
        </p:nvCxnSpPr>
        <p:spPr>
          <a:xfrm flipH="1">
            <a:off x="3038694" y="833512"/>
            <a:ext cx="212894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a:extLst>
              <a:ext uri="{FF2B5EF4-FFF2-40B4-BE49-F238E27FC236}">
                <a16:creationId xmlns:a16="http://schemas.microsoft.com/office/drawing/2014/main" id="{2EF9B6DA-DF94-458B-BD7D-384EBA6BFADE}"/>
              </a:ext>
            </a:extLst>
          </p:cNvPr>
          <p:cNvCxnSpPr>
            <a:cxnSpLocks/>
          </p:cNvCxnSpPr>
          <p:nvPr/>
        </p:nvCxnSpPr>
        <p:spPr>
          <a:xfrm flipH="1" flipV="1">
            <a:off x="3792551" y="1489647"/>
            <a:ext cx="1633354" cy="397869"/>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6483D5FB-6306-4CA2-83FC-51CDB29372E4}"/>
              </a:ext>
            </a:extLst>
          </p:cNvPr>
          <p:cNvCxnSpPr>
            <a:cxnSpLocks/>
          </p:cNvCxnSpPr>
          <p:nvPr/>
        </p:nvCxnSpPr>
        <p:spPr>
          <a:xfrm flipH="1">
            <a:off x="4609228" y="1091778"/>
            <a:ext cx="886994" cy="1"/>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3CC55208-2FB4-40F7-AF52-237F63097595}"/>
              </a:ext>
            </a:extLst>
          </p:cNvPr>
          <p:cNvCxnSpPr>
            <a:cxnSpLocks/>
          </p:cNvCxnSpPr>
          <p:nvPr/>
        </p:nvCxnSpPr>
        <p:spPr>
          <a:xfrm flipH="1" flipV="1">
            <a:off x="2759529" y="2122804"/>
            <a:ext cx="2806630" cy="46658"/>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86F458A5-A6D2-42D3-945A-E13A9758D337}"/>
              </a:ext>
            </a:extLst>
          </p:cNvPr>
          <p:cNvCxnSpPr>
            <a:cxnSpLocks/>
          </p:cNvCxnSpPr>
          <p:nvPr/>
        </p:nvCxnSpPr>
        <p:spPr>
          <a:xfrm flipH="1" flipV="1">
            <a:off x="3792551" y="2381069"/>
            <a:ext cx="2006582" cy="598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F5F971F9-F626-4AFC-B90B-36A821E3F0EA}"/>
              </a:ext>
            </a:extLst>
          </p:cNvPr>
          <p:cNvCxnSpPr>
            <a:cxnSpLocks/>
          </p:cNvCxnSpPr>
          <p:nvPr/>
        </p:nvCxnSpPr>
        <p:spPr>
          <a:xfrm flipH="1" flipV="1">
            <a:off x="5007429" y="2835819"/>
            <a:ext cx="605090" cy="142577"/>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A93BA66C-3E49-4595-9FBF-1322CEF68675}"/>
              </a:ext>
            </a:extLst>
          </p:cNvPr>
          <p:cNvCxnSpPr>
            <a:cxnSpLocks/>
          </p:cNvCxnSpPr>
          <p:nvPr/>
        </p:nvCxnSpPr>
        <p:spPr>
          <a:xfrm flipH="1" flipV="1">
            <a:off x="5052725" y="3031337"/>
            <a:ext cx="605090" cy="220096"/>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87652541-1CE8-4EBE-9F59-B280010C9B73}"/>
              </a:ext>
            </a:extLst>
          </p:cNvPr>
          <p:cNvCxnSpPr>
            <a:cxnSpLocks/>
          </p:cNvCxnSpPr>
          <p:nvPr/>
        </p:nvCxnSpPr>
        <p:spPr>
          <a:xfrm flipH="1" flipV="1">
            <a:off x="4898571" y="3251432"/>
            <a:ext cx="707882" cy="30164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a:extLst>
              <a:ext uri="{FF2B5EF4-FFF2-40B4-BE49-F238E27FC236}">
                <a16:creationId xmlns:a16="http://schemas.microsoft.com/office/drawing/2014/main" id="{A5216EA6-2949-49AA-AD5F-0F7CA0A33B21}"/>
              </a:ext>
            </a:extLst>
          </p:cNvPr>
          <p:cNvCxnSpPr>
            <a:cxnSpLocks/>
          </p:cNvCxnSpPr>
          <p:nvPr/>
        </p:nvCxnSpPr>
        <p:spPr>
          <a:xfrm flipH="1" flipV="1">
            <a:off x="3102429" y="3638904"/>
            <a:ext cx="2504024" cy="19428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441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46"/>
          <p:cNvSpPr/>
          <p:nvPr/>
        </p:nvSpPr>
        <p:spPr>
          <a:xfrm>
            <a:off x="688900" y="1364081"/>
            <a:ext cx="7620000" cy="5457372"/>
          </a:xfrm>
          <a:custGeom>
            <a:avLst/>
            <a:gdLst>
              <a:gd name="connsiteX0" fmla="*/ 0 w 7620000"/>
              <a:gd name="connsiteY0" fmla="*/ 0 h 5457372"/>
              <a:gd name="connsiteX1" fmla="*/ 0 w 7620000"/>
              <a:gd name="connsiteY1" fmla="*/ 5457372 h 5457372"/>
              <a:gd name="connsiteX2" fmla="*/ 7620000 w 7620000"/>
              <a:gd name="connsiteY2" fmla="*/ 5457372 h 5457372"/>
              <a:gd name="connsiteX3" fmla="*/ 7620000 w 7620000"/>
              <a:gd name="connsiteY3" fmla="*/ 3672114 h 5457372"/>
              <a:gd name="connsiteX4" fmla="*/ 4383315 w 7620000"/>
              <a:gd name="connsiteY4" fmla="*/ 3672114 h 5457372"/>
              <a:gd name="connsiteX5" fmla="*/ 4383315 w 7620000"/>
              <a:gd name="connsiteY5" fmla="*/ 2365829 h 5457372"/>
              <a:gd name="connsiteX6" fmla="*/ 2873829 w 7620000"/>
              <a:gd name="connsiteY6" fmla="*/ 2365829 h 5457372"/>
              <a:gd name="connsiteX7" fmla="*/ 2873829 w 7620000"/>
              <a:gd name="connsiteY7" fmla="*/ 29029 h 5457372"/>
              <a:gd name="connsiteX8" fmla="*/ 0 w 7620000"/>
              <a:gd name="connsiteY8" fmla="*/ 0 h 54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00" h="5457372">
                <a:moveTo>
                  <a:pt x="0" y="0"/>
                </a:moveTo>
                <a:lnTo>
                  <a:pt x="0" y="5457372"/>
                </a:lnTo>
                <a:lnTo>
                  <a:pt x="7620000" y="5457372"/>
                </a:lnTo>
                <a:lnTo>
                  <a:pt x="7620000" y="3672114"/>
                </a:lnTo>
                <a:lnTo>
                  <a:pt x="4383315" y="3672114"/>
                </a:lnTo>
                <a:lnTo>
                  <a:pt x="4383315" y="2365829"/>
                </a:lnTo>
                <a:lnTo>
                  <a:pt x="2873829" y="2365829"/>
                </a:lnTo>
                <a:lnTo>
                  <a:pt x="2873829" y="29029"/>
                </a:lnTo>
                <a:lnTo>
                  <a:pt x="0" y="0"/>
                </a:lnTo>
                <a:close/>
              </a:path>
            </a:pathLst>
          </a:cu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609599" y="208318"/>
            <a:ext cx="10726271" cy="1143000"/>
          </a:xfrm>
        </p:spPr>
        <p:txBody>
          <a:bodyPr>
            <a:normAutofit fontScale="90000"/>
          </a:bodyPr>
          <a:lstStyle/>
          <a:p>
            <a:r>
              <a:rPr lang="en-US" dirty="0"/>
              <a:t>Vale: extensible, assembly language verification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217" y="6310167"/>
            <a:ext cx="868837" cy="499991"/>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9" name="Picture 2" descr="F*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9265" y="5259513"/>
            <a:ext cx="988087" cy="988087"/>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739715" y="1388559"/>
            <a:ext cx="3291212" cy="5332917"/>
            <a:chOff x="110071" y="1388558"/>
            <a:chExt cx="3291212" cy="5332917"/>
          </a:xfrm>
        </p:grpSpPr>
        <p:sp>
          <p:nvSpPr>
            <p:cNvPr id="13" name="Rectangle 12"/>
            <p:cNvSpPr/>
            <p:nvPr/>
          </p:nvSpPr>
          <p:spPr>
            <a:xfrm>
              <a:off x="228603" y="1736471"/>
              <a:ext cx="2495655" cy="4985004"/>
            </a:xfrm>
            <a:prstGeom prst="rect">
              <a:avLst/>
            </a:prstGeom>
            <a:solidFill>
              <a:srgbClr val="DAE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110071" y="1388558"/>
              <a:ext cx="32912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00" normalizeH="0" baseline="0" noProof="0" dirty="0">
                  <a:ln>
                    <a:noFill/>
                  </a:ln>
                  <a:solidFill>
                    <a:srgbClr val="3B608C"/>
                  </a:solidFill>
                  <a:effectLst/>
                  <a:uLnTx/>
                  <a:uFillTx/>
                  <a:latin typeface="Calibri"/>
                  <a:ea typeface="+mn-ea"/>
                  <a:cs typeface="+mn-cs"/>
                </a:rPr>
                <a:t>machine model (F*</a:t>
              </a:r>
              <a:r>
                <a:rPr kumimoji="0" lang="en-US" sz="1800" b="0" i="0" u="none" strike="noStrike" kern="1200" cap="none" spc="0" normalizeH="0" baseline="0" noProof="0" dirty="0">
                  <a:ln>
                    <a:noFill/>
                  </a:ln>
                  <a:solidFill>
                    <a:srgbClr val="3B608C"/>
                  </a:solidFill>
                  <a:effectLst/>
                  <a:uLnTx/>
                  <a:uFillTx/>
                  <a:latin typeface="Calibri"/>
                  <a:ea typeface="+mn-ea"/>
                  <a:cs typeface="+mn-cs"/>
                </a:rPr>
                <a:t>)</a:t>
              </a:r>
            </a:p>
          </p:txBody>
        </p:sp>
        <p:sp>
          <p:nvSpPr>
            <p:cNvPr id="16" name="TextBox 15"/>
            <p:cNvSpPr txBox="1"/>
            <p:nvPr/>
          </p:nvSpPr>
          <p:spPr>
            <a:xfrm>
              <a:off x="401731" y="2084649"/>
              <a:ext cx="2060500" cy="1569660"/>
            </a:xfrm>
            <a:prstGeom prst="rect">
              <a:avLst/>
            </a:prstGeom>
            <a:solidFill>
              <a:schemeClr val="bg1"/>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type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reg</a:t>
              </a:r>
              <a:r>
                <a:rPr kumimoji="0" lang="en-US" sz="1600" b="0" i="0" u="none" strike="noStrike" kern="1200" cap="none" spc="0" normalizeH="0" baseline="0" noProof="0" dirty="0">
                  <a:ln>
                    <a:noFill/>
                  </a:ln>
                  <a:solidFill>
                    <a:prstClr val="black"/>
                  </a:solidFill>
                  <a:effectLst/>
                  <a:uLnTx/>
                  <a:uFillTx/>
                  <a:latin typeface="Calibri"/>
                  <a:ea typeface="+mn-ea"/>
                  <a:cs typeface="+mn-cs"/>
                </a:rPr>
                <a:t> = r0 | r1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type ins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Mov</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dst:reg</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src:reg</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Add(</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dst:reg</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src:reg</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Neg</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dst:reg</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TextBox 16"/>
            <p:cNvSpPr txBox="1"/>
            <p:nvPr/>
          </p:nvSpPr>
          <p:spPr>
            <a:xfrm>
              <a:off x="401731" y="1813621"/>
              <a:ext cx="16467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instructions</a:t>
              </a:r>
            </a:p>
          </p:txBody>
        </p:sp>
        <p:sp>
          <p:nvSpPr>
            <p:cNvPr id="18" name="TextBox 17"/>
            <p:cNvSpPr txBox="1"/>
            <p:nvPr/>
          </p:nvSpPr>
          <p:spPr>
            <a:xfrm>
              <a:off x="338930" y="3984330"/>
              <a:ext cx="2317592" cy="1077218"/>
            </a:xfrm>
            <a:prstGeom prst="rect">
              <a:avLst/>
            </a:prstGeom>
            <a:solidFill>
              <a:schemeClr val="bg1"/>
            </a:solidFill>
            <a:ln>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eval</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Mov</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dst</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src</a:t>
              </a:r>
              <a:r>
                <a:rPr kumimoji="0" lang="en-US" sz="1600" b="0" i="0" u="none" strike="noStrike" kern="1200" cap="none" spc="0" normalizeH="0" baseline="0" noProof="0" dirty="0">
                  <a:ln>
                    <a:noFill/>
                  </a:ln>
                  <a:solidFill>
                    <a:prstClr val="black"/>
                  </a:solidFill>
                  <a:effectLst/>
                  <a:uLnTx/>
                  <a:uFillTx/>
                  <a:latin typeface="Calibri"/>
                  <a:ea typeface="+mn-ea"/>
                  <a:cs typeface="+mn-cs"/>
                </a:rPr>
                <a:t>), …)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eval</a:t>
              </a:r>
              <a:r>
                <a:rPr kumimoji="0" lang="en-US" sz="1600" b="0" i="0" u="none" strike="noStrike" kern="1200" cap="none" spc="0" normalizeH="0" baseline="0" noProof="0" dirty="0">
                  <a:ln>
                    <a:noFill/>
                  </a:ln>
                  <a:solidFill>
                    <a:prstClr val="black"/>
                  </a:solidFill>
                  <a:effectLst/>
                  <a:uLnTx/>
                  <a:uFillTx/>
                  <a:latin typeface="Calibri"/>
                  <a:ea typeface="+mn-ea"/>
                  <a:cs typeface="+mn-cs"/>
                </a:rPr>
                <a:t>(Add(</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dst</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src</a:t>
              </a:r>
              <a:r>
                <a:rPr kumimoji="0" lang="en-US" sz="1600" b="0" i="0" u="none" strike="noStrike" kern="1200" cap="none" spc="0" normalizeH="0" baseline="0" noProof="0" dirty="0">
                  <a:ln>
                    <a:noFill/>
                  </a:ln>
                  <a:solidFill>
                    <a:prstClr val="black"/>
                  </a:solidFill>
                  <a:effectLst/>
                  <a:uLnTx/>
                  <a:uFillTx/>
                  <a:latin typeface="Calibri"/>
                  <a:ea typeface="+mn-ea"/>
                  <a:cs typeface="+mn-cs"/>
                </a:rPr>
                <a:t>), …)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eval</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Neg</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dst</a:t>
              </a:r>
              <a:r>
                <a:rPr kumimoji="0" lang="en-US" sz="1600" b="0" i="0" u="none" strike="noStrike" kern="1200" cap="none" spc="0" normalizeH="0" baseline="0" noProof="0" dirty="0">
                  <a:ln>
                    <a:noFill/>
                  </a:ln>
                  <a:solidFill>
                    <a:prstClr val="black"/>
                  </a:solidFill>
                  <a:effectLst/>
                  <a:uLnTx/>
                  <a:uFillTx/>
                  <a:latin typeface="Calibri"/>
                  <a:ea typeface="+mn-ea"/>
                  <a:cs typeface="+mn-cs"/>
                </a:rPr>
                <a:t>), …)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9" name="TextBox 18"/>
            <p:cNvSpPr txBox="1"/>
            <p:nvPr/>
          </p:nvSpPr>
          <p:spPr>
            <a:xfrm>
              <a:off x="401731" y="3717717"/>
              <a:ext cx="16467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semantics</a:t>
              </a:r>
            </a:p>
          </p:txBody>
        </p:sp>
        <p:sp>
          <p:nvSpPr>
            <p:cNvPr id="20" name="TextBox 19"/>
            <p:cNvSpPr txBox="1"/>
            <p:nvPr/>
          </p:nvSpPr>
          <p:spPr>
            <a:xfrm>
              <a:off x="321996" y="5457531"/>
              <a:ext cx="2317592" cy="1077218"/>
            </a:xfrm>
            <a:prstGeom prst="rect">
              <a:avLst/>
            </a:prstGeom>
            <a:solidFill>
              <a:schemeClr val="bg1"/>
            </a:solidFill>
            <a:ln>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print(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Mov</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dst</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src</a:t>
              </a:r>
              <a:r>
                <a:rPr kumimoji="0" lang="en-US" sz="1600" b="0" i="0" u="none" strike="noStrike" kern="1200" cap="none" spc="0" normalizeH="0" baseline="0" noProof="0" dirty="0">
                  <a:ln>
                    <a:noFill/>
                  </a:ln>
                  <a:solidFill>
                    <a:prstClr val="black"/>
                  </a:solidFill>
                  <a:effectLst/>
                  <a:uLnTx/>
                  <a:uFillTx/>
                  <a:latin typeface="Calibri"/>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mov</a:t>
              </a:r>
              <a:r>
                <a:rPr kumimoji="0" lang="en-US" sz="1600" b="0" i="0" u="none" strike="noStrike" kern="1200" cap="none" spc="0" normalizeH="0" baseline="0" noProof="0" dirty="0">
                  <a:ln>
                    <a:noFill/>
                  </a:ln>
                  <a:solidFill>
                    <a:prstClr val="black"/>
                  </a:solidFill>
                  <a:effectLst/>
                  <a:uLnTx/>
                  <a:uFillTx/>
                  <a:latin typeface="Calibri"/>
                  <a:ea typeface="+mn-ea"/>
                  <a:cs typeface="+mn-cs"/>
                </a:rPr>
                <a:t> “ +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dst</a:t>
              </a:r>
              <a:r>
                <a:rPr kumimoji="0" lang="en-US" sz="1600" b="0" i="0" u="none" strike="noStrike" kern="1200" cap="none" spc="0" normalizeH="0" baseline="0" noProof="0" dirty="0">
                  <a:ln>
                    <a:noFill/>
                  </a:ln>
                  <a:solidFill>
                    <a:prstClr val="black"/>
                  </a:solidFill>
                  <a:effectLst/>
                  <a:uLnTx/>
                  <a:uFillTx/>
                  <a:latin typeface="Calibri"/>
                  <a:ea typeface="+mn-ea"/>
                  <a:cs typeface="+mn-cs"/>
                </a:rPr>
                <a:t>) +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src</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print(Add(</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dst</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src</a:t>
              </a:r>
              <a:r>
                <a:rPr kumimoji="0" lang="en-US" sz="1600" b="0" i="0" u="none" strike="noStrike" kern="1200" cap="none" spc="0" normalizeH="0" baseline="0" noProof="0" dirty="0">
                  <a:ln>
                    <a:noFill/>
                  </a:ln>
                  <a:solidFill>
                    <a:prstClr val="black"/>
                  </a:solidFill>
                  <a:effectLst/>
                  <a:uLnTx/>
                  <a:uFillTx/>
                  <a:latin typeface="Calibri"/>
                  <a:ea typeface="+mn-ea"/>
                  <a:cs typeface="+mn-cs"/>
                </a:rPr>
                <a:t>), …)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1" name="TextBox 20"/>
            <p:cNvSpPr txBox="1"/>
            <p:nvPr/>
          </p:nvSpPr>
          <p:spPr>
            <a:xfrm>
              <a:off x="350043" y="5171313"/>
              <a:ext cx="16467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code generation</a:t>
              </a:r>
            </a:p>
          </p:txBody>
        </p:sp>
      </p:grpSp>
      <p:grpSp>
        <p:nvGrpSpPr>
          <p:cNvPr id="37" name="Group 36"/>
          <p:cNvGrpSpPr/>
          <p:nvPr/>
        </p:nvGrpSpPr>
        <p:grpSpPr>
          <a:xfrm>
            <a:off x="8254727" y="1386260"/>
            <a:ext cx="2494802" cy="4981549"/>
            <a:chOff x="6477000" y="1374800"/>
            <a:chExt cx="2494802" cy="4981549"/>
          </a:xfrm>
        </p:grpSpPr>
        <p:sp>
          <p:nvSpPr>
            <p:cNvPr id="12" name="Rectangle 11"/>
            <p:cNvSpPr/>
            <p:nvPr/>
          </p:nvSpPr>
          <p:spPr>
            <a:xfrm>
              <a:off x="6477000" y="1744132"/>
              <a:ext cx="2494802" cy="4612217"/>
            </a:xfrm>
            <a:prstGeom prst="rect">
              <a:avLst/>
            </a:prstGeom>
            <a:solidFill>
              <a:srgbClr val="DAE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7031974" y="1374800"/>
              <a:ext cx="17079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608C"/>
                  </a:solidFill>
                  <a:effectLst/>
                  <a:uLnTx/>
                  <a:uFillTx/>
                  <a:latin typeface="Calibri"/>
                  <a:ea typeface="+mn-ea"/>
                  <a:cs typeface="+mn-cs"/>
                </a:rPr>
                <a:t>Vale code</a:t>
              </a:r>
            </a:p>
          </p:txBody>
        </p:sp>
        <p:sp>
          <p:nvSpPr>
            <p:cNvPr id="22" name="TextBox 21"/>
            <p:cNvSpPr txBox="1"/>
            <p:nvPr/>
          </p:nvSpPr>
          <p:spPr>
            <a:xfrm>
              <a:off x="6607795" y="2084649"/>
              <a:ext cx="1723036" cy="1815882"/>
            </a:xfrm>
            <a:prstGeom prst="rect">
              <a:avLst/>
            </a:prstGeom>
            <a:solidFill>
              <a:schemeClr val="bg1"/>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procedure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mov</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requires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ensures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procedure add(…)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3" name="TextBox 22"/>
            <p:cNvSpPr txBox="1"/>
            <p:nvPr/>
          </p:nvSpPr>
          <p:spPr>
            <a:xfrm>
              <a:off x="6607795" y="1813621"/>
              <a:ext cx="19435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machine interface</a:t>
              </a:r>
            </a:p>
          </p:txBody>
        </p:sp>
        <p:sp>
          <p:nvSpPr>
            <p:cNvPr id="24" name="TextBox 23"/>
            <p:cNvSpPr txBox="1"/>
            <p:nvPr/>
          </p:nvSpPr>
          <p:spPr>
            <a:xfrm>
              <a:off x="6607795" y="4217002"/>
              <a:ext cx="2206951" cy="2062103"/>
            </a:xfrm>
            <a:prstGeom prst="rect">
              <a:avLst/>
            </a:prstGeom>
            <a:solidFill>
              <a:schemeClr val="bg1"/>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procedure quadruple(…)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requires 0 &lt;= r0 &lt; 2</a:t>
              </a:r>
              <a:r>
                <a:rPr kumimoji="0" lang="en-US" sz="1600" b="0" i="0" u="none" strike="noStrike" kern="1200" cap="none" spc="0" normalizeH="0" baseline="30000" noProof="0" dirty="0">
                  <a:ln>
                    <a:noFill/>
                  </a:ln>
                  <a:solidFill>
                    <a:prstClr val="black"/>
                  </a:solidFill>
                  <a:effectLst/>
                  <a:uLnTx/>
                  <a:uFillTx/>
                  <a:latin typeface="Calibri"/>
                  <a:ea typeface="+mn-ea"/>
                  <a:cs typeface="+mn-cs"/>
                </a:rPr>
                <a:t>30</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ensures r1 == r0 *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mov</a:t>
              </a:r>
              <a:r>
                <a:rPr kumimoji="0" lang="en-US" sz="1600" b="0" i="0" u="none" strike="noStrike" kern="1200" cap="none" spc="0" normalizeH="0" baseline="0" noProof="0" dirty="0">
                  <a:ln>
                    <a:noFill/>
                  </a:ln>
                  <a:solidFill>
                    <a:prstClr val="black"/>
                  </a:solidFill>
                  <a:effectLst/>
                  <a:uLnTx/>
                  <a:uFillTx/>
                  <a:latin typeface="Calibri"/>
                  <a:ea typeface="+mn-ea"/>
                  <a:cs typeface="+mn-cs"/>
                </a:rPr>
                <a:t>(r1, r0);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add(r1, r0);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add(r1, r1);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5" name="TextBox 24"/>
            <p:cNvSpPr txBox="1"/>
            <p:nvPr/>
          </p:nvSpPr>
          <p:spPr>
            <a:xfrm>
              <a:off x="6607795" y="3945974"/>
              <a:ext cx="19435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program</a:t>
              </a:r>
            </a:p>
          </p:txBody>
        </p:sp>
      </p:grpSp>
      <p:grpSp>
        <p:nvGrpSpPr>
          <p:cNvPr id="39" name="Group 38"/>
          <p:cNvGrpSpPr/>
          <p:nvPr/>
        </p:nvGrpSpPr>
        <p:grpSpPr>
          <a:xfrm>
            <a:off x="5125845" y="3434067"/>
            <a:ext cx="2897662" cy="1435681"/>
            <a:chOff x="3283244" y="3302218"/>
            <a:chExt cx="2897662" cy="1435681"/>
          </a:xfrm>
        </p:grpSpPr>
        <p:sp>
          <p:nvSpPr>
            <p:cNvPr id="26" name="TextBox 25"/>
            <p:cNvSpPr txBox="1"/>
            <p:nvPr/>
          </p:nvSpPr>
          <p:spPr>
            <a:xfrm>
              <a:off x="3283244" y="3901038"/>
              <a:ext cx="1249766" cy="830997"/>
            </a:xfrm>
            <a:prstGeom prst="rect">
              <a:avLst/>
            </a:prstGeom>
            <a:solidFill>
              <a:schemeClr val="bg1"/>
            </a:solidFill>
            <a:ln>
              <a:solidFill>
                <a:schemeClr val="tx1"/>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Mov</a:t>
              </a:r>
              <a:r>
                <a:rPr kumimoji="0" lang="en-US" sz="1600" b="0" i="0" u="none" strike="noStrike" kern="1200" cap="none" spc="0" normalizeH="0" baseline="0" noProof="0" dirty="0">
                  <a:ln>
                    <a:noFill/>
                  </a:ln>
                  <a:solidFill>
                    <a:prstClr val="black"/>
                  </a:solidFill>
                  <a:effectLst/>
                  <a:uLnTx/>
                  <a:uFillTx/>
                  <a:latin typeface="Calibri"/>
                  <a:ea typeface="+mn-ea"/>
                  <a:cs typeface="+mn-cs"/>
                </a:rPr>
                <a:t>(r1, r0),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Add(r1, r0),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Add(r1, r1)]</a:t>
              </a:r>
            </a:p>
          </p:txBody>
        </p:sp>
        <p:sp>
          <p:nvSpPr>
            <p:cNvPr id="27" name="TextBox 26"/>
            <p:cNvSpPr txBox="1"/>
            <p:nvPr/>
          </p:nvSpPr>
          <p:spPr>
            <a:xfrm>
              <a:off x="4646632" y="3906902"/>
              <a:ext cx="1534274" cy="830997"/>
            </a:xfrm>
            <a:prstGeom prst="rect">
              <a:avLst/>
            </a:prstGeom>
            <a:solidFill>
              <a:schemeClr val="bg1"/>
            </a:solidFill>
            <a:ln>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lemma_mov</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lemma_add</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lemma_add</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8" name="TextBox 27"/>
            <p:cNvSpPr txBox="1"/>
            <p:nvPr/>
          </p:nvSpPr>
          <p:spPr>
            <a:xfrm>
              <a:off x="3639645" y="3617249"/>
              <a:ext cx="7056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code</a:t>
              </a:r>
            </a:p>
          </p:txBody>
        </p:sp>
        <p:sp>
          <p:nvSpPr>
            <p:cNvPr id="29" name="TextBox 28"/>
            <p:cNvSpPr txBox="1"/>
            <p:nvPr/>
          </p:nvSpPr>
          <p:spPr>
            <a:xfrm>
              <a:off x="5103095" y="3607420"/>
              <a:ext cx="7056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proof</a:t>
              </a:r>
            </a:p>
          </p:txBody>
        </p:sp>
        <p:sp>
          <p:nvSpPr>
            <p:cNvPr id="30" name="Arrow: Down 29"/>
            <p:cNvSpPr/>
            <p:nvPr/>
          </p:nvSpPr>
          <p:spPr>
            <a:xfrm>
              <a:off x="3784600" y="3302218"/>
              <a:ext cx="275625" cy="3520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Down 30"/>
            <p:cNvSpPr/>
            <p:nvPr/>
          </p:nvSpPr>
          <p:spPr>
            <a:xfrm>
              <a:off x="5318125" y="3302218"/>
              <a:ext cx="275625" cy="3520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8" name="Group 37"/>
          <p:cNvGrpSpPr/>
          <p:nvPr/>
        </p:nvGrpSpPr>
        <p:grpSpPr>
          <a:xfrm>
            <a:off x="3127964" y="4617310"/>
            <a:ext cx="4137812" cy="748074"/>
            <a:chOff x="1181975" y="4470807"/>
            <a:chExt cx="4137812" cy="748074"/>
          </a:xfrm>
        </p:grpSpPr>
        <p:sp>
          <p:nvSpPr>
            <p:cNvPr id="32" name="Arrow: Down 31"/>
            <p:cNvSpPr/>
            <p:nvPr/>
          </p:nvSpPr>
          <p:spPr>
            <a:xfrm>
              <a:off x="4055211" y="4706689"/>
              <a:ext cx="275625" cy="3520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Arrow: Down 32"/>
            <p:cNvSpPr/>
            <p:nvPr/>
          </p:nvSpPr>
          <p:spPr>
            <a:xfrm rot="1788017">
              <a:off x="5044162" y="4470807"/>
              <a:ext cx="275625" cy="7480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Arrow: Down 33"/>
            <p:cNvSpPr/>
            <p:nvPr/>
          </p:nvSpPr>
          <p:spPr>
            <a:xfrm rot="17094266">
              <a:off x="2019636" y="4086214"/>
              <a:ext cx="275625" cy="19509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 name="Group 39"/>
          <p:cNvGrpSpPr/>
          <p:nvPr/>
        </p:nvGrpSpPr>
        <p:grpSpPr>
          <a:xfrm>
            <a:off x="5105498" y="2446266"/>
            <a:ext cx="3271669" cy="987800"/>
            <a:chOff x="3262896" y="2314418"/>
            <a:chExt cx="3271669" cy="987800"/>
          </a:xfrm>
        </p:grpSpPr>
        <p:sp>
          <p:nvSpPr>
            <p:cNvPr id="11" name="TextBox 10"/>
            <p:cNvSpPr txBox="1"/>
            <p:nvPr/>
          </p:nvSpPr>
          <p:spPr>
            <a:xfrm>
              <a:off x="3262896" y="2717443"/>
              <a:ext cx="2861732"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9525">
                    <a:solidFill>
                      <a:prstClr val="white"/>
                    </a:solidFill>
                    <a:prstDash val="solid"/>
                  </a:ln>
                  <a:solidFill>
                    <a:srgbClr val="3B608C"/>
                  </a:solidFill>
                  <a:effectLst>
                    <a:outerShdw blurRad="12700" dist="38100" dir="2700000" algn="tl" rotWithShape="0">
                      <a:srgbClr val="4BACC6">
                        <a:lumMod val="60000"/>
                        <a:lumOff val="40000"/>
                      </a:srgbClr>
                    </a:outerShdw>
                  </a:effectLst>
                  <a:latin typeface="Calibri"/>
                </a:rPr>
                <a:t>Vale</a:t>
              </a:r>
              <a:endParaRPr kumimoji="0" lang="en-US" sz="3200" b="1" i="0" u="none" strike="noStrike" kern="1200" cap="none" spc="0" normalizeH="0" baseline="0" noProof="0" dirty="0">
                <a:ln w="9525">
                  <a:solidFill>
                    <a:prstClr val="white"/>
                  </a:solidFill>
                  <a:prstDash val="solid"/>
                </a:ln>
                <a:solidFill>
                  <a:srgbClr val="3B608C"/>
                </a:solidFill>
                <a:effectLst>
                  <a:outerShdw blurRad="12700" dist="38100" dir="2700000" algn="tl" rotWithShape="0">
                    <a:srgbClr val="4BACC6">
                      <a:lumMod val="60000"/>
                      <a:lumOff val="40000"/>
                    </a:srgbClr>
                  </a:outerShdw>
                </a:effectLst>
                <a:uLnTx/>
                <a:uFillTx/>
                <a:latin typeface="Calibri"/>
                <a:ea typeface="+mn-ea"/>
                <a:cs typeface="+mn-cs"/>
              </a:endParaRPr>
            </a:p>
          </p:txBody>
        </p:sp>
        <p:sp>
          <p:nvSpPr>
            <p:cNvPr id="35" name="Arrow: Down 34"/>
            <p:cNvSpPr/>
            <p:nvPr/>
          </p:nvSpPr>
          <p:spPr>
            <a:xfrm rot="4361378">
              <a:off x="5525798" y="1581277"/>
              <a:ext cx="275625" cy="1741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Rectangle: Rounded Corners 42"/>
          <p:cNvSpPr/>
          <p:nvPr/>
        </p:nvSpPr>
        <p:spPr>
          <a:xfrm>
            <a:off x="2613316" y="1698910"/>
            <a:ext cx="1371811" cy="963651"/>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Trusted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Computing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Base</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3435906" y="3756428"/>
            <a:ext cx="1566488" cy="851388"/>
            <a:chOff x="152183" y="4564622"/>
            <a:chExt cx="2318849" cy="851388"/>
          </a:xfrm>
        </p:grpSpPr>
        <p:sp>
          <p:nvSpPr>
            <p:cNvPr id="44" name="TextBox 43"/>
            <p:cNvSpPr txBox="1"/>
            <p:nvPr/>
          </p:nvSpPr>
          <p:spPr>
            <a:xfrm>
              <a:off x="152183" y="4831235"/>
              <a:ext cx="2318849" cy="584775"/>
            </a:xfrm>
            <a:prstGeom prst="rect">
              <a:avLst/>
            </a:prstGeom>
            <a:solidFill>
              <a:schemeClr val="bg1"/>
            </a:solidFill>
            <a:ln>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mem[</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eax</a:t>
              </a:r>
              <a:r>
                <a:rPr kumimoji="0" lang="en-US" sz="1600" b="0" i="0" u="none" strike="noStrike" kern="1200" cap="none" spc="0" normalizeH="0" baseline="0" noProof="0" dirty="0">
                  <a:ln>
                    <a:noFill/>
                  </a:ln>
                  <a:solidFill>
                    <a:prstClr val="black"/>
                  </a:solidFill>
                  <a:effectLst/>
                  <a:uLnTx/>
                  <a:uFillTx/>
                  <a:latin typeface="Calibri"/>
                  <a:ea typeface="+mn-ea"/>
                  <a:cs typeface="+mn-cs"/>
                </a:rPr>
                <a:t>] == </a:t>
              </a:r>
              <a:br>
                <a:rPr kumimoji="0" lang="en-US" sz="1600" b="0" i="0" u="none" strike="noStrike" kern="1200" cap="none" spc="0" normalizeH="0" baseline="0" noProof="0" dirty="0">
                  <a:ln>
                    <a:noFill/>
                  </a:ln>
                  <a:solidFill>
                    <a:prstClr val="black"/>
                  </a:solidFill>
                  <a:effectLst/>
                  <a:uLnTx/>
                  <a:uFillTx/>
                  <a:latin typeface="Calibri"/>
                  <a:ea typeface="+mn-ea"/>
                  <a:cs typeface="+mn-cs"/>
                </a:rPr>
              </a:br>
              <a:r>
                <a:rPr kumimoji="0" lang="en-US" sz="1600" b="0" i="0" u="none" strike="noStrike" kern="1200" cap="none" spc="0" normalizeH="0" baseline="0" noProof="0" dirty="0">
                  <a:ln>
                    <a:noFill/>
                  </a:ln>
                  <a:solidFill>
                    <a:prstClr val="black"/>
                  </a:solidFill>
                  <a:effectLst/>
                  <a:uLnTx/>
                  <a:uFillTx/>
                  <a:latin typeface="Calibri"/>
                  <a:ea typeface="+mn-ea"/>
                  <a:cs typeface="+mn-cs"/>
                </a:rPr>
                <a:t> SHA(mem[</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ebx</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5" name="TextBox 44"/>
            <p:cNvSpPr txBox="1"/>
            <p:nvPr/>
          </p:nvSpPr>
          <p:spPr>
            <a:xfrm>
              <a:off x="214983" y="4564622"/>
              <a:ext cx="18681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crypto spec</a:t>
              </a:r>
            </a:p>
          </p:txBody>
        </p:sp>
      </p:grpSp>
      <p:sp>
        <p:nvSpPr>
          <p:cNvPr id="46" name="Arrow: Down 33"/>
          <p:cNvSpPr/>
          <p:nvPr/>
        </p:nvSpPr>
        <p:spPr>
          <a:xfrm rot="19023553">
            <a:off x="4741578" y="4500361"/>
            <a:ext cx="275625" cy="837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24C35B06-5FC3-4D87-AC03-F3C8EA887F96}"/>
              </a:ext>
            </a:extLst>
          </p:cNvPr>
          <p:cNvSpPr txBox="1"/>
          <p:nvPr/>
        </p:nvSpPr>
        <p:spPr>
          <a:xfrm>
            <a:off x="9506416" y="6332473"/>
            <a:ext cx="2584150" cy="544765"/>
          </a:xfrm>
          <a:prstGeom prst="rect">
            <a:avLst/>
          </a:prstGeom>
          <a:noFill/>
        </p:spPr>
        <p:txBody>
          <a:bodyPr wrap="square" lIns="182880" tIns="146304" rIns="182880" bIns="146304" rtlCol="0">
            <a:spAutoFit/>
          </a:bodyPr>
          <a:lstStyle/>
          <a:p>
            <a:pPr>
              <a:lnSpc>
                <a:spcPct val="90000"/>
              </a:lnSpc>
              <a:spcAft>
                <a:spcPts val="600"/>
              </a:spcAft>
            </a:pPr>
            <a:r>
              <a:rPr lang="en-US" i="1" dirty="0">
                <a:solidFill>
                  <a:srgbClr val="7030A0"/>
                </a:solidFill>
              </a:rPr>
              <a:t>USENIX Security 2017</a:t>
            </a:r>
          </a:p>
        </p:txBody>
      </p:sp>
    </p:spTree>
    <p:extLst>
      <p:ext uri="{BB962C8B-B14F-4D97-AF65-F5344CB8AC3E}">
        <p14:creationId xmlns:p14="http://schemas.microsoft.com/office/powerpoint/2010/main" val="3645096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Crypto performance: </a:t>
            </a:r>
            <a:r>
              <a:rPr lang="en-US" b="1" dirty="0">
                <a:solidFill>
                  <a:srgbClr val="8C0000"/>
                </a:solidFill>
              </a:rPr>
              <a:t>OpenSSL</a:t>
            </a:r>
            <a:r>
              <a:rPr lang="en-US" dirty="0"/>
              <a:t> vs. </a:t>
            </a:r>
            <a:r>
              <a:rPr lang="en-US" b="1" dirty="0">
                <a:solidFill>
                  <a:srgbClr val="408A40"/>
                </a:solidFill>
              </a:rPr>
              <a:t>Vale</a:t>
            </a:r>
          </a:p>
        </p:txBody>
      </p:sp>
      <p:pic>
        <p:nvPicPr>
          <p:cNvPr id="5" name="Picture 4"/>
          <p:cNvPicPr>
            <a:picLocks noChangeAspect="1"/>
          </p:cNvPicPr>
          <p:nvPr/>
        </p:nvPicPr>
        <p:blipFill rotWithShape="1">
          <a:blip r:embed="rId3"/>
          <a:srcRect l="823" t="10256" r="5988" b="25980"/>
          <a:stretch/>
        </p:blipFill>
        <p:spPr>
          <a:xfrm>
            <a:off x="6118579" y="3717808"/>
            <a:ext cx="4274726" cy="1855141"/>
          </a:xfrm>
          <a:prstGeom prst="rect">
            <a:avLst/>
          </a:prstGeom>
        </p:spPr>
      </p:pic>
      <p:pic>
        <p:nvPicPr>
          <p:cNvPr id="7" name="Picture 6"/>
          <p:cNvPicPr>
            <a:picLocks noChangeAspect="1"/>
          </p:cNvPicPr>
          <p:nvPr/>
        </p:nvPicPr>
        <p:blipFill rotWithShape="1">
          <a:blip r:embed="rId4"/>
          <a:srcRect l="3589" t="12676" r="11317" b="27563"/>
          <a:stretch/>
        </p:blipFill>
        <p:spPr>
          <a:xfrm>
            <a:off x="6118578" y="1417638"/>
            <a:ext cx="4361274" cy="1942688"/>
          </a:xfrm>
          <a:prstGeom prst="rect">
            <a:avLst/>
          </a:prstGeom>
        </p:spPr>
      </p:pic>
      <p:sp>
        <p:nvSpPr>
          <p:cNvPr id="8" name="TextBox 7"/>
          <p:cNvSpPr txBox="1"/>
          <p:nvPr/>
        </p:nvSpPr>
        <p:spPr>
          <a:xfrm>
            <a:off x="1981200" y="1769164"/>
            <a:ext cx="3866322"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AES: OpenSSL with SIMD, AES-NI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Poly1305 and SHA-256: OpenSSL non-SIMD assembly language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Same assembly code for OpenSSL, Vale</a:t>
            </a:r>
          </a:p>
        </p:txBody>
      </p:sp>
      <p:pic>
        <p:nvPicPr>
          <p:cNvPr id="9" name="Picture 8"/>
          <p:cNvPicPr>
            <a:picLocks noChangeAspect="1"/>
          </p:cNvPicPr>
          <p:nvPr/>
        </p:nvPicPr>
        <p:blipFill rotWithShape="1">
          <a:blip r:embed="rId5"/>
          <a:srcRect l="548" t="11196" r="5143" b="21699"/>
          <a:stretch/>
        </p:blipFill>
        <p:spPr>
          <a:xfrm>
            <a:off x="1628090" y="3664085"/>
            <a:ext cx="4461754" cy="2013626"/>
          </a:xfrm>
          <a:prstGeom prst="rect">
            <a:avLst/>
          </a:prstGeom>
        </p:spPr>
      </p:pic>
    </p:spTree>
    <p:extLst>
      <p:ext uri="{BB962C8B-B14F-4D97-AF65-F5344CB8AC3E}">
        <p14:creationId xmlns:p14="http://schemas.microsoft.com/office/powerpoint/2010/main" val="295049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0160000" y="2568318"/>
            <a:ext cx="1609859" cy="1356573"/>
          </a:xfrm>
          <a:prstGeom prst="cloudCallout">
            <a:avLst>
              <a:gd name="adj1" fmla="val -80690"/>
              <a:gd name="adj2" fmla="val 572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type="body" sz="quarter" idx="10"/>
          </p:nvPr>
        </p:nvSpPr>
        <p:spPr>
          <a:xfrm>
            <a:off x="269239" y="1189177"/>
            <a:ext cx="11653523" cy="5227121"/>
          </a:xfrm>
        </p:spPr>
        <p:txBody>
          <a:bodyPr>
            <a:normAutofit/>
          </a:bodyPr>
          <a:lstStyle/>
          <a:p>
            <a:pPr marL="174625" indent="-174625"/>
            <a:r>
              <a:rPr lang="en-US" sz="3200" dirty="0"/>
              <a:t>20 years of attacks &amp; fixes</a:t>
            </a:r>
            <a:br>
              <a:rPr lang="en-US" sz="3200" dirty="0"/>
            </a:br>
            <a:r>
              <a:rPr lang="en-US" sz="2400" dirty="0">
                <a:solidFill>
                  <a:prstClr val="black"/>
                </a:solidFill>
              </a:rPr>
              <a:t>  Buffer overflows</a:t>
            </a:r>
            <a:br>
              <a:rPr lang="en-US" sz="2400" dirty="0">
                <a:solidFill>
                  <a:prstClr val="black"/>
                </a:solidFill>
              </a:rPr>
            </a:br>
            <a:r>
              <a:rPr lang="en-US" sz="2400" dirty="0">
                <a:solidFill>
                  <a:prstClr val="black"/>
                </a:solidFill>
              </a:rPr>
              <a:t>  Incorrect state machines</a:t>
            </a:r>
            <a:br>
              <a:rPr lang="en-US" sz="2400" dirty="0">
                <a:solidFill>
                  <a:prstClr val="black"/>
                </a:solidFill>
              </a:rPr>
            </a:br>
            <a:r>
              <a:rPr lang="en-US" sz="2400" dirty="0">
                <a:solidFill>
                  <a:prstClr val="black"/>
                </a:solidFill>
              </a:rPr>
              <a:t>  Lax certificate parsing</a:t>
            </a:r>
            <a:br>
              <a:rPr lang="en-US" sz="2400" dirty="0">
                <a:solidFill>
                  <a:prstClr val="black"/>
                </a:solidFill>
              </a:rPr>
            </a:br>
            <a:r>
              <a:rPr lang="en-US" sz="2400" dirty="0">
                <a:solidFill>
                  <a:prstClr val="black"/>
                </a:solidFill>
              </a:rPr>
              <a:t>  Weak or poorly implemented crypto</a:t>
            </a:r>
            <a:br>
              <a:rPr lang="en-US" sz="2400" dirty="0">
                <a:solidFill>
                  <a:prstClr val="black"/>
                </a:solidFill>
              </a:rPr>
            </a:br>
            <a:r>
              <a:rPr lang="en-US" sz="2400" dirty="0">
                <a:solidFill>
                  <a:prstClr val="black"/>
                </a:solidFill>
              </a:rPr>
              <a:t>  Side channels</a:t>
            </a:r>
          </a:p>
          <a:p>
            <a:pPr marL="0" indent="0">
              <a:buNone/>
            </a:pPr>
            <a:endParaRPr lang="en-US" sz="400" dirty="0">
              <a:solidFill>
                <a:prstClr val="black"/>
              </a:solidFill>
            </a:endParaRPr>
          </a:p>
          <a:p>
            <a:pPr marL="0" indent="0">
              <a:buNone/>
            </a:pPr>
            <a:r>
              <a:rPr lang="en-US" sz="2400" dirty="0">
                <a:solidFill>
                  <a:prstClr val="black"/>
                </a:solidFill>
              </a:rPr>
              <a:t>    </a:t>
            </a:r>
            <a:r>
              <a:rPr lang="en-US" sz="2400" dirty="0">
                <a:solidFill>
                  <a:srgbClr val="FF0000"/>
                </a:solidFill>
              </a:rPr>
              <a:t>Informal security goals</a:t>
            </a:r>
            <a:br>
              <a:rPr lang="en-US" sz="2400" dirty="0">
                <a:solidFill>
                  <a:srgbClr val="FF0000"/>
                </a:solidFill>
              </a:rPr>
            </a:br>
            <a:r>
              <a:rPr lang="en-US" sz="2400" dirty="0">
                <a:solidFill>
                  <a:srgbClr val="FF0000"/>
                </a:solidFill>
              </a:rPr>
              <a:t>    Dangerous APIs</a:t>
            </a:r>
            <a:br>
              <a:rPr lang="en-US" sz="2400" dirty="0">
                <a:solidFill>
                  <a:srgbClr val="FF0000"/>
                </a:solidFill>
              </a:rPr>
            </a:br>
            <a:r>
              <a:rPr lang="en-US" sz="2400" dirty="0">
                <a:solidFill>
                  <a:srgbClr val="FF0000"/>
                </a:solidFill>
              </a:rPr>
              <a:t>    Flawed standards</a:t>
            </a:r>
          </a:p>
          <a:p>
            <a:pPr marL="174625" indent="-174625"/>
            <a:endParaRPr lang="en-US" sz="2400" dirty="0">
              <a:solidFill>
                <a:prstClr val="black"/>
              </a:solidFill>
            </a:endParaRPr>
          </a:p>
          <a:p>
            <a:pPr marL="174625" indent="-174625"/>
            <a:r>
              <a:rPr lang="en-US" sz="3200" dirty="0"/>
              <a:t>Mainstream implementations</a:t>
            </a:r>
            <a:br>
              <a:rPr lang="en-US" sz="3200" dirty="0"/>
            </a:br>
            <a:r>
              <a:rPr lang="en-US" sz="2400" dirty="0">
                <a:solidFill>
                  <a:prstClr val="black"/>
                </a:solidFill>
              </a:rPr>
              <a:t> OpenSSL, </a:t>
            </a:r>
            <a:r>
              <a:rPr lang="en-US" sz="2400" dirty="0" err="1">
                <a:solidFill>
                  <a:prstClr val="black"/>
                </a:solidFill>
              </a:rPr>
              <a:t>SChannel</a:t>
            </a:r>
            <a:r>
              <a:rPr lang="en-US" sz="2400" dirty="0">
                <a:solidFill>
                  <a:prstClr val="black"/>
                </a:solidFill>
              </a:rPr>
              <a:t>, NSS, …</a:t>
            </a:r>
            <a:br>
              <a:rPr lang="en-US" sz="2400" dirty="0">
                <a:solidFill>
                  <a:srgbClr val="FF0000"/>
                </a:solidFill>
              </a:rPr>
            </a:br>
            <a:r>
              <a:rPr lang="en-US" sz="2400" dirty="0">
                <a:solidFill>
                  <a:srgbClr val="FF0000"/>
                </a:solidFill>
              </a:rPr>
              <a:t> Still patched every month!</a:t>
            </a:r>
          </a:p>
          <a:p>
            <a:pPr marL="0" indent="0">
              <a:buNone/>
            </a:pPr>
            <a:endParaRPr lang="en-US" sz="2400" dirty="0"/>
          </a:p>
        </p:txBody>
      </p:sp>
      <p:sp>
        <p:nvSpPr>
          <p:cNvPr id="13" name="Title 1"/>
          <p:cNvSpPr>
            <a:spLocks noGrp="1"/>
          </p:cNvSpPr>
          <p:nvPr>
            <p:ph type="title"/>
          </p:nvPr>
        </p:nvSpPr>
        <p:spPr/>
        <p:txBody>
          <a:bodyPr/>
          <a:lstStyle/>
          <a:p>
            <a:r>
              <a:rPr lang="en-US" dirty="0"/>
              <a:t>The HTTPS Ecosystem is broken</a:t>
            </a:r>
          </a:p>
        </p:txBody>
      </p:sp>
      <p:sp>
        <p:nvSpPr>
          <p:cNvPr id="4" name="Slide Number Placeholder 3"/>
          <p:cNvSpPr>
            <a:spLocks noGrp="1"/>
          </p:cNvSpPr>
          <p:nvPr>
            <p:ph type="sldNum" sz="quarter" idx="4294967295"/>
          </p:nvPr>
        </p:nvSpPr>
        <p:spPr>
          <a:xfrm>
            <a:off x="9347200" y="6356350"/>
            <a:ext cx="2844800" cy="365125"/>
          </a:xfrm>
          <a:prstGeom prst="rect">
            <a:avLst/>
          </a:prstGeom>
        </p:spPr>
        <p:txBody>
          <a:bodyPr/>
          <a:lstStyle/>
          <a:p>
            <a:fld id="{B6F15528-21DE-4FAA-801E-634DDDAF4B2B}" type="slidenum">
              <a:rPr lang="en-US" sz="1800" kern="0">
                <a:solidFill>
                  <a:sysClr val="windowText" lastClr="000000"/>
                </a:solidFill>
              </a:rPr>
              <a:pPr/>
              <a:t>5</a:t>
            </a:fld>
            <a:endParaRPr lang="en-US" sz="1800" kern="0">
              <a:solidFill>
                <a:sysClr val="windowText" lastClr="000000"/>
              </a:solidFill>
            </a:endParaRPr>
          </a:p>
        </p:txBody>
      </p:sp>
      <p:sp>
        <p:nvSpPr>
          <p:cNvPr id="17" name="Rectangle 16"/>
          <p:cNvSpPr/>
          <p:nvPr/>
        </p:nvSpPr>
        <p:spPr>
          <a:xfrm>
            <a:off x="6758070" y="4288537"/>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a:t>
            </a:r>
          </a:p>
        </p:txBody>
      </p:sp>
      <p:sp>
        <p:nvSpPr>
          <p:cNvPr id="18" name="Rectangle 17"/>
          <p:cNvSpPr/>
          <p:nvPr/>
        </p:nvSpPr>
        <p:spPr>
          <a:xfrm>
            <a:off x="7848654" y="3860497"/>
            <a:ext cx="1243914" cy="381085"/>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TLS</a:t>
            </a:r>
          </a:p>
        </p:txBody>
      </p:sp>
      <p:sp>
        <p:nvSpPr>
          <p:cNvPr id="19" name="Rectangle 18"/>
          <p:cNvSpPr/>
          <p:nvPr/>
        </p:nvSpPr>
        <p:spPr>
          <a:xfrm>
            <a:off x="6496223" y="3338138"/>
            <a:ext cx="716692"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X.509</a:t>
            </a:r>
          </a:p>
        </p:txBody>
      </p:sp>
      <p:sp>
        <p:nvSpPr>
          <p:cNvPr id="20" name="Rectangle 19"/>
          <p:cNvSpPr/>
          <p:nvPr/>
        </p:nvSpPr>
        <p:spPr>
          <a:xfrm>
            <a:off x="7215481" y="2799098"/>
            <a:ext cx="1243914"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HTTPS</a:t>
            </a:r>
          </a:p>
        </p:txBody>
      </p:sp>
      <p:sp>
        <p:nvSpPr>
          <p:cNvPr id="21" name="Rectangle 20"/>
          <p:cNvSpPr/>
          <p:nvPr/>
        </p:nvSpPr>
        <p:spPr>
          <a:xfrm>
            <a:off x="6403772"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RSA</a:t>
            </a:r>
          </a:p>
        </p:txBody>
      </p:sp>
      <p:sp>
        <p:nvSpPr>
          <p:cNvPr id="22" name="Rectangle 21"/>
          <p:cNvSpPr/>
          <p:nvPr/>
        </p:nvSpPr>
        <p:spPr>
          <a:xfrm>
            <a:off x="7175649"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SHA</a:t>
            </a:r>
          </a:p>
        </p:txBody>
      </p:sp>
      <p:sp>
        <p:nvSpPr>
          <p:cNvPr id="23" name="Rectangle 22"/>
          <p:cNvSpPr/>
          <p:nvPr/>
        </p:nvSpPr>
        <p:spPr>
          <a:xfrm>
            <a:off x="6538486"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ECDH</a:t>
            </a:r>
          </a:p>
        </p:txBody>
      </p:sp>
      <p:sp>
        <p:nvSpPr>
          <p:cNvPr id="24" name="TextBox 23"/>
          <p:cNvSpPr txBox="1"/>
          <p:nvPr/>
        </p:nvSpPr>
        <p:spPr>
          <a:xfrm>
            <a:off x="6664069" y="5656941"/>
            <a:ext cx="2545858" cy="369332"/>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r>
              <a:rPr lang="en-US" dirty="0">
                <a:latin typeface="+mn-lt"/>
              </a:rPr>
              <a:t>Network buffers</a:t>
            </a:r>
          </a:p>
        </p:txBody>
      </p:sp>
      <p:cxnSp>
        <p:nvCxnSpPr>
          <p:cNvPr id="25" name="Straight Arrow Connector 24"/>
          <p:cNvCxnSpPr/>
          <p:nvPr/>
        </p:nvCxnSpPr>
        <p:spPr>
          <a:xfrm>
            <a:off x="8846574" y="4241581"/>
            <a:ext cx="0" cy="1415360"/>
          </a:xfrm>
          <a:prstGeom prst="straightConnector1">
            <a:avLst/>
          </a:prstGeom>
          <a:noFill/>
          <a:ln w="28575" cap="flat" cmpd="sng" algn="ctr">
            <a:solidFill>
              <a:schemeClr val="tx1"/>
            </a:solidFill>
            <a:prstDash val="solid"/>
            <a:miter lim="800000"/>
            <a:tailEnd type="triangle"/>
          </a:ln>
          <a:effectLst/>
        </p:spPr>
      </p:cxnSp>
      <p:sp>
        <p:nvSpPr>
          <p:cNvPr id="26" name="TextBox 25"/>
          <p:cNvSpPr txBox="1"/>
          <p:nvPr/>
        </p:nvSpPr>
        <p:spPr>
          <a:xfrm>
            <a:off x="6158494" y="6335634"/>
            <a:ext cx="3559810" cy="369332"/>
          </a:xfrm>
          <a:prstGeom prst="rect">
            <a:avLst/>
          </a:prstGeom>
          <a:solidFill>
            <a:srgbClr val="E7E6E6"/>
          </a:solidFill>
        </p:spPr>
        <p:txBody>
          <a:bodyPr wrap="square" rtlCol="0">
            <a:spAutoFit/>
          </a:bodyPr>
          <a:lstStyle/>
          <a:p>
            <a:pPr algn="ctr">
              <a:defRPr/>
            </a:pPr>
            <a:r>
              <a:rPr lang="en-US" kern="0" dirty="0">
                <a:solidFill>
                  <a:prstClr val="black"/>
                </a:solidFill>
              </a:rPr>
              <a:t>Untrusted network (TCP, UDP, …)</a:t>
            </a:r>
          </a:p>
        </p:txBody>
      </p:sp>
      <p:cxnSp>
        <p:nvCxnSpPr>
          <p:cNvPr id="27" name="Straight Arrow Connector 26"/>
          <p:cNvCxnSpPr/>
          <p:nvPr/>
        </p:nvCxnSpPr>
        <p:spPr>
          <a:xfrm>
            <a:off x="7936998" y="6021343"/>
            <a:ext cx="0" cy="299246"/>
          </a:xfrm>
          <a:prstGeom prst="straightConnector1">
            <a:avLst/>
          </a:prstGeom>
          <a:noFill/>
          <a:ln w="28575" cap="flat" cmpd="sng" algn="ctr">
            <a:solidFill>
              <a:schemeClr val="tx1"/>
            </a:solidFill>
            <a:prstDash val="solid"/>
            <a:miter lim="800000"/>
            <a:tailEnd type="triangle"/>
          </a:ln>
          <a:effectLst/>
        </p:spPr>
      </p:cxnSp>
      <p:sp>
        <p:nvSpPr>
          <p:cNvPr id="28" name="TextBox 27"/>
          <p:cNvSpPr txBox="1"/>
          <p:nvPr/>
        </p:nvSpPr>
        <p:spPr>
          <a:xfrm>
            <a:off x="6356203" y="5246554"/>
            <a:ext cx="1874033" cy="307777"/>
          </a:xfrm>
          <a:prstGeom prst="rect">
            <a:avLst/>
          </a:prstGeom>
          <a:noFill/>
        </p:spPr>
        <p:txBody>
          <a:bodyPr wrap="square" rtlCol="0">
            <a:spAutoFit/>
          </a:bodyPr>
          <a:lstStyle/>
          <a:p>
            <a:pPr>
              <a:defRPr/>
            </a:pPr>
            <a:r>
              <a:rPr lang="en-US" sz="1400" kern="0" dirty="0">
                <a:solidFill>
                  <a:prstClr val="black"/>
                </a:solidFill>
              </a:rPr>
              <a:t>Crypto Algorithms</a:t>
            </a:r>
          </a:p>
        </p:txBody>
      </p:sp>
      <p:sp>
        <p:nvSpPr>
          <p:cNvPr id="29" name="Rectangle 28"/>
          <p:cNvSpPr/>
          <p:nvPr/>
        </p:nvSpPr>
        <p:spPr>
          <a:xfrm>
            <a:off x="7313617"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a:defRPr/>
            </a:pPr>
            <a:r>
              <a:rPr lang="en-US" kern="0" dirty="0">
                <a:solidFill>
                  <a:sysClr val="windowText" lastClr="000000"/>
                </a:solidFill>
              </a:rPr>
              <a:t>4Q</a:t>
            </a:r>
          </a:p>
        </p:txBody>
      </p:sp>
      <p:sp>
        <p:nvSpPr>
          <p:cNvPr id="30" name="Rounded Rectangle 29"/>
          <p:cNvSpPr/>
          <p:nvPr/>
        </p:nvSpPr>
        <p:spPr>
          <a:xfrm>
            <a:off x="6158494" y="2717674"/>
            <a:ext cx="3354472" cy="3426451"/>
          </a:xfrm>
          <a:prstGeom prst="roundRect">
            <a:avLst/>
          </a:prstGeom>
          <a:noFill/>
          <a:ln w="28575"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endParaRPr>
          </a:p>
        </p:txBody>
      </p:sp>
      <p:sp>
        <p:nvSpPr>
          <p:cNvPr id="31" name="TextBox 30"/>
          <p:cNvSpPr txBox="1"/>
          <p:nvPr/>
        </p:nvSpPr>
        <p:spPr>
          <a:xfrm>
            <a:off x="6158494" y="1405424"/>
            <a:ext cx="3559810" cy="369332"/>
          </a:xfrm>
          <a:prstGeom prst="rect">
            <a:avLst/>
          </a:prstGeom>
          <a:solidFill>
            <a:srgbClr val="4472C4">
              <a:lumMod val="20000"/>
              <a:lumOff val="80000"/>
            </a:srgbClr>
          </a:solidFill>
          <a:ln w="6350" cap="flat" cmpd="sng" algn="ctr">
            <a:solidFill>
              <a:srgbClr val="5B9BD5"/>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prstClr val="black"/>
                </a:solidFill>
                <a:effectLst/>
                <a:uLnTx/>
                <a:uFillTx/>
                <a:latin typeface="Calibri" panose="020F0502020204030204"/>
              </a:defRPr>
            </a:lvl1pPr>
          </a:lstStyle>
          <a:p>
            <a:r>
              <a:rPr lang="en-GB" dirty="0">
                <a:latin typeface="+mn-lt"/>
              </a:rPr>
              <a:t>Services &amp; Applications</a:t>
            </a:r>
          </a:p>
        </p:txBody>
      </p:sp>
      <p:cxnSp>
        <p:nvCxnSpPr>
          <p:cNvPr id="32" name="Elbow Connector 31"/>
          <p:cNvCxnSpPr>
            <a:endCxn id="29" idx="3"/>
          </p:cNvCxnSpPr>
          <p:nvPr/>
        </p:nvCxnSpPr>
        <p:spPr>
          <a:xfrm rot="5400000">
            <a:off x="7685160" y="4572194"/>
            <a:ext cx="875688" cy="214462"/>
          </a:xfrm>
          <a:prstGeom prst="bentConnector2">
            <a:avLst/>
          </a:prstGeom>
          <a:noFill/>
          <a:ln w="28575" cap="flat" cmpd="sng" algn="ctr">
            <a:solidFill>
              <a:schemeClr val="tx1"/>
            </a:solidFill>
            <a:prstDash val="solid"/>
            <a:miter lim="800000"/>
            <a:tailEnd type="triangle"/>
          </a:ln>
          <a:effectLst/>
        </p:spPr>
      </p:cxnSp>
      <p:cxnSp>
        <p:nvCxnSpPr>
          <p:cNvPr id="33" name="Straight Arrow Connector 32"/>
          <p:cNvCxnSpPr>
            <a:stCxn id="22" idx="3"/>
          </p:cNvCxnSpPr>
          <p:nvPr/>
        </p:nvCxnSpPr>
        <p:spPr>
          <a:xfrm flipV="1">
            <a:off x="7877805" y="4800835"/>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34" name="Elbow Connector 33"/>
          <p:cNvCxnSpPr>
            <a:stCxn id="20" idx="1"/>
            <a:endCxn id="19" idx="0"/>
          </p:cNvCxnSpPr>
          <p:nvPr/>
        </p:nvCxnSpPr>
        <p:spPr>
          <a:xfrm rot="10800000" flipV="1">
            <a:off x="6854569" y="3013282"/>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35" name="Elbow Connector 34"/>
          <p:cNvCxnSpPr>
            <a:stCxn id="19" idx="2"/>
            <a:endCxn id="18" idx="1"/>
          </p:cNvCxnSpPr>
          <p:nvPr/>
        </p:nvCxnSpPr>
        <p:spPr>
          <a:xfrm rot="16200000" flipH="1">
            <a:off x="7209346" y="3411730"/>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36" name="Rectangle 35"/>
          <p:cNvSpPr/>
          <p:nvPr/>
        </p:nvSpPr>
        <p:spPr>
          <a:xfrm>
            <a:off x="7460226" y="3333098"/>
            <a:ext cx="746774" cy="428368"/>
          </a:xfrm>
          <a:prstGeom prst="rect">
            <a:avLst/>
          </a:prstGeom>
          <a:noFill/>
          <a:ln w="12700" cap="flat" cmpd="sng" algn="ctr">
            <a:solidFill>
              <a:srgbClr val="5B9BD5">
                <a:shade val="50000"/>
              </a:srgbClr>
            </a:solidFill>
            <a:prstDash val="solid"/>
            <a:miter lim="800000"/>
          </a:ln>
          <a:effectLst/>
        </p:spPr>
        <p:txBody>
          <a:bodyPr rtlCol="0" anchor="ctr"/>
          <a:lstStyle/>
          <a:p>
            <a:pPr algn="ctr">
              <a:defRPr/>
            </a:pPr>
            <a:r>
              <a:rPr lang="en-US" sz="1600" kern="0" dirty="0">
                <a:solidFill>
                  <a:sysClr val="windowText" lastClr="000000"/>
                </a:solidFill>
              </a:rPr>
              <a:t>ASN.1</a:t>
            </a:r>
          </a:p>
        </p:txBody>
      </p:sp>
      <p:cxnSp>
        <p:nvCxnSpPr>
          <p:cNvPr id="37" name="Straight Arrow Connector 36"/>
          <p:cNvCxnSpPr/>
          <p:nvPr/>
        </p:nvCxnSpPr>
        <p:spPr>
          <a:xfrm flipV="1">
            <a:off x="7212916" y="3564127"/>
            <a:ext cx="247311" cy="5040"/>
          </a:xfrm>
          <a:prstGeom prst="straightConnector1">
            <a:avLst/>
          </a:prstGeom>
          <a:noFill/>
          <a:ln w="28575" cap="flat" cmpd="sng" algn="ctr">
            <a:solidFill>
              <a:schemeClr val="tx1"/>
            </a:solidFill>
            <a:prstDash val="solid"/>
            <a:miter lim="800000"/>
            <a:tailEnd type="triangle"/>
          </a:ln>
          <a:effectLst/>
        </p:spPr>
      </p:cxnSp>
      <p:sp>
        <p:nvSpPr>
          <p:cNvPr id="38" name="TextBox 37"/>
          <p:cNvSpPr txBox="1"/>
          <p:nvPr/>
        </p:nvSpPr>
        <p:spPr>
          <a:xfrm>
            <a:off x="4807657" y="3265682"/>
            <a:ext cx="1246480" cy="523220"/>
          </a:xfrm>
          <a:prstGeom prst="rect">
            <a:avLst/>
          </a:prstGeom>
          <a:noFill/>
          <a:ln w="12700">
            <a:solidFill>
              <a:sysClr val="windowText" lastClr="000000"/>
            </a:solidFill>
          </a:ln>
        </p:spPr>
        <p:txBody>
          <a:bodyPr wrap="square" rtlCol="0">
            <a:spAutoFit/>
          </a:bodyPr>
          <a:lstStyle/>
          <a:p>
            <a:pPr algn="ctr">
              <a:defRPr/>
            </a:pPr>
            <a:r>
              <a:rPr lang="en-US" sz="1400" kern="0" dirty="0">
                <a:solidFill>
                  <a:prstClr val="black"/>
                </a:solidFill>
              </a:rPr>
              <a:t>Certification Authority</a:t>
            </a:r>
          </a:p>
        </p:txBody>
      </p:sp>
      <p:cxnSp>
        <p:nvCxnSpPr>
          <p:cNvPr id="39" name="Straight Arrow Connector 38"/>
          <p:cNvCxnSpPr>
            <a:stCxn id="38" idx="3"/>
            <a:endCxn id="19" idx="1"/>
          </p:cNvCxnSpPr>
          <p:nvPr/>
        </p:nvCxnSpPr>
        <p:spPr>
          <a:xfrm>
            <a:off x="6054137" y="3527292"/>
            <a:ext cx="442086" cy="25030"/>
          </a:xfrm>
          <a:prstGeom prst="straightConnector1">
            <a:avLst/>
          </a:prstGeom>
          <a:noFill/>
          <a:ln w="28575" cap="flat" cmpd="sng" algn="ctr">
            <a:solidFill>
              <a:sysClr val="windowText" lastClr="000000"/>
            </a:solidFill>
            <a:prstDash val="sysDot"/>
            <a:miter lim="800000"/>
            <a:tailEnd type="triangle"/>
          </a:ln>
          <a:effectLst/>
        </p:spPr>
      </p:cxnSp>
      <p:cxnSp>
        <p:nvCxnSpPr>
          <p:cNvPr id="40" name="Straight Arrow Connector 39"/>
          <p:cNvCxnSpPr/>
          <p:nvPr/>
        </p:nvCxnSpPr>
        <p:spPr>
          <a:xfrm>
            <a:off x="6664069" y="3761466"/>
            <a:ext cx="0" cy="830224"/>
          </a:xfrm>
          <a:prstGeom prst="straightConnector1">
            <a:avLst/>
          </a:prstGeom>
          <a:noFill/>
          <a:ln w="28575" cap="flat" cmpd="sng" algn="ctr">
            <a:solidFill>
              <a:schemeClr val="tx1"/>
            </a:solidFill>
            <a:prstDash val="solid"/>
            <a:miter lim="800000"/>
            <a:tailEnd type="triangle"/>
          </a:ln>
          <a:effectLst/>
        </p:spPr>
      </p:cxnSp>
      <p:sp>
        <p:nvSpPr>
          <p:cNvPr id="41" name="Oval 40"/>
          <p:cNvSpPr/>
          <p:nvPr/>
        </p:nvSpPr>
        <p:spPr>
          <a:xfrm>
            <a:off x="8461890"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dirty="0">
                <a:solidFill>
                  <a:prstClr val="black"/>
                </a:solidFill>
              </a:rPr>
              <a:t>Servers</a:t>
            </a:r>
          </a:p>
        </p:txBody>
      </p:sp>
      <p:sp>
        <p:nvSpPr>
          <p:cNvPr id="42" name="Oval 41"/>
          <p:cNvSpPr/>
          <p:nvPr/>
        </p:nvSpPr>
        <p:spPr>
          <a:xfrm>
            <a:off x="5338184"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algn="ctr">
              <a:defRPr/>
            </a:pPr>
            <a:r>
              <a:rPr lang="en-GB" kern="0">
                <a:solidFill>
                  <a:prstClr val="black"/>
                </a:solidFill>
              </a:rPr>
              <a:t>Clients</a:t>
            </a:r>
          </a:p>
        </p:txBody>
      </p:sp>
      <p:sp>
        <p:nvSpPr>
          <p:cNvPr id="43" name="TextBox 42"/>
          <p:cNvSpPr txBox="1"/>
          <p:nvPr/>
        </p:nvSpPr>
        <p:spPr>
          <a:xfrm>
            <a:off x="5969303"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cURL</a:t>
            </a:r>
            <a:endParaRPr lang="en-US" sz="1600" kern="0" dirty="0">
              <a:solidFill>
                <a:prstClr val="black"/>
              </a:solidFill>
            </a:endParaRPr>
          </a:p>
        </p:txBody>
      </p:sp>
      <p:sp>
        <p:nvSpPr>
          <p:cNvPr id="44" name="TextBox 43"/>
          <p:cNvSpPr txBox="1"/>
          <p:nvPr/>
        </p:nvSpPr>
        <p:spPr>
          <a:xfrm>
            <a:off x="6661251" y="1918745"/>
            <a:ext cx="873748"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err="1">
                <a:solidFill>
                  <a:prstClr val="black"/>
                </a:solidFill>
              </a:rPr>
              <a:t>WebKit</a:t>
            </a:r>
            <a:endParaRPr lang="en-US" sz="1600" kern="0" dirty="0">
              <a:solidFill>
                <a:prstClr val="black"/>
              </a:solidFill>
            </a:endParaRPr>
          </a:p>
        </p:txBody>
      </p:sp>
      <p:sp>
        <p:nvSpPr>
          <p:cNvPr id="45" name="TextBox 44"/>
          <p:cNvSpPr txBox="1"/>
          <p:nvPr/>
        </p:nvSpPr>
        <p:spPr>
          <a:xfrm>
            <a:off x="8424570" y="1922694"/>
            <a:ext cx="46166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IIS</a:t>
            </a:r>
          </a:p>
        </p:txBody>
      </p:sp>
      <p:sp>
        <p:nvSpPr>
          <p:cNvPr id="46" name="TextBox 45"/>
          <p:cNvSpPr txBox="1"/>
          <p:nvPr/>
        </p:nvSpPr>
        <p:spPr>
          <a:xfrm>
            <a:off x="8926429" y="1915946"/>
            <a:ext cx="905721"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Apache</a:t>
            </a:r>
          </a:p>
        </p:txBody>
      </p:sp>
      <p:sp>
        <p:nvSpPr>
          <p:cNvPr id="47" name="TextBox 46"/>
          <p:cNvSpPr txBox="1"/>
          <p:nvPr/>
        </p:nvSpPr>
        <p:spPr>
          <a:xfrm>
            <a:off x="7614291" y="1914918"/>
            <a:ext cx="732295"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Skype</a:t>
            </a:r>
          </a:p>
        </p:txBody>
      </p:sp>
      <p:sp>
        <p:nvSpPr>
          <p:cNvPr id="48" name="TextBox 47"/>
          <p:cNvSpPr txBox="1"/>
          <p:nvPr/>
        </p:nvSpPr>
        <p:spPr>
          <a:xfrm>
            <a:off x="9870542" y="1915946"/>
            <a:ext cx="765372"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Nginx</a:t>
            </a:r>
          </a:p>
        </p:txBody>
      </p:sp>
      <p:sp>
        <p:nvSpPr>
          <p:cNvPr id="49" name="TextBox 48"/>
          <p:cNvSpPr txBox="1"/>
          <p:nvPr/>
        </p:nvSpPr>
        <p:spPr>
          <a:xfrm>
            <a:off x="5283434" y="1912611"/>
            <a:ext cx="651753" cy="338554"/>
          </a:xfrm>
          <a:prstGeom prst="rect">
            <a:avLst/>
          </a:prstGeom>
          <a:solidFill>
            <a:schemeClr val="bg1"/>
          </a:solidFill>
          <a:ln w="19050">
            <a:solidFill>
              <a:sysClr val="windowText" lastClr="000000"/>
            </a:solidFill>
          </a:ln>
        </p:spPr>
        <p:txBody>
          <a:bodyPr wrap="square" rtlCol="0">
            <a:spAutoFit/>
          </a:bodyPr>
          <a:lstStyle/>
          <a:p>
            <a:pPr algn="ctr">
              <a:defRPr/>
            </a:pPr>
            <a:r>
              <a:rPr lang="en-US" sz="1600" kern="0" dirty="0">
                <a:solidFill>
                  <a:prstClr val="black"/>
                </a:solidFill>
              </a:rPr>
              <a:t>Edge</a:t>
            </a:r>
          </a:p>
        </p:txBody>
      </p:sp>
      <p:cxnSp>
        <p:nvCxnSpPr>
          <p:cNvPr id="50" name="Elbow Connector 49"/>
          <p:cNvCxnSpPr>
            <a:stCxn id="20" idx="3"/>
          </p:cNvCxnSpPr>
          <p:nvPr/>
        </p:nvCxnSpPr>
        <p:spPr>
          <a:xfrm>
            <a:off x="8459395" y="3013282"/>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pic>
        <p:nvPicPr>
          <p:cNvPr id="3074"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4432" y="5498095"/>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050" y="5085056"/>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496" y="4192003"/>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6544" y="3736851"/>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8043" y="3171898"/>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2990" y="2933931"/>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5884" y="2695609"/>
            <a:ext cx="583992" cy="63031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4512" y="4528660"/>
            <a:ext cx="734755" cy="79303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833303" y="5630810"/>
            <a:ext cx="3998847" cy="1025282"/>
            <a:chOff x="0" y="-433833"/>
            <a:chExt cx="3998847" cy="1025282"/>
          </a:xfrm>
        </p:grpSpPr>
        <p:sp>
          <p:nvSpPr>
            <p:cNvPr id="8" name="Rectangle 7"/>
            <p:cNvSpPr/>
            <p:nvPr/>
          </p:nvSpPr>
          <p:spPr>
            <a:xfrm>
              <a:off x="0" y="-433833"/>
              <a:ext cx="3998847" cy="1025282"/>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ln>
                  <a:solidFill>
                    <a:sysClr val="windowText" lastClr="000000"/>
                  </a:solidFill>
                </a:ln>
                <a:solidFill>
                  <a:sysClr val="windowText" lastClr="000000"/>
                </a:solidFill>
              </a:endParaRPr>
            </a:p>
          </p:txBody>
        </p:sp>
        <p:pic>
          <p:nvPicPr>
            <p:cNvPr id="59" name="Picture 58"/>
            <p:cNvPicPr>
              <a:picLocks noChangeAspect="1"/>
            </p:cNvPicPr>
            <p:nvPr/>
          </p:nvPicPr>
          <p:blipFill rotWithShape="1">
            <a:blip r:embed="rId4"/>
            <a:srcRect l="14125" r="63102"/>
            <a:stretch/>
          </p:blipFill>
          <p:spPr>
            <a:xfrm>
              <a:off x="25400" y="-376683"/>
              <a:ext cx="1909916" cy="447675"/>
            </a:xfrm>
            <a:prstGeom prst="rect">
              <a:avLst/>
            </a:prstGeom>
          </p:spPr>
        </p:pic>
        <p:pic>
          <p:nvPicPr>
            <p:cNvPr id="60" name="Picture 59"/>
            <p:cNvPicPr>
              <a:picLocks noChangeAspect="1"/>
            </p:cNvPicPr>
            <p:nvPr/>
          </p:nvPicPr>
          <p:blipFill rotWithShape="1">
            <a:blip r:embed="rId5"/>
            <a:srcRect t="7792"/>
            <a:stretch/>
          </p:blipFill>
          <p:spPr>
            <a:xfrm>
              <a:off x="22225" y="-57150"/>
              <a:ext cx="3962320" cy="629781"/>
            </a:xfrm>
            <a:prstGeom prst="rect">
              <a:avLst/>
            </a:prstGeom>
          </p:spPr>
        </p:pic>
      </p:grpSp>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1963" y="4225676"/>
            <a:ext cx="1407260" cy="1657590"/>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62" name="Picture 2" descr="http://pngimg.com/upload/bug_PNG39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1480" y="2678473"/>
            <a:ext cx="1000422" cy="1079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8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200"/>
                                        <p:tgtEl>
                                          <p:spTgt spid="55"/>
                                        </p:tgtEl>
                                        <p:attrNameLst>
                                          <p:attrName>ppt_y</p:attrName>
                                        </p:attrNameLst>
                                      </p:cBhvr>
                                      <p:tavLst>
                                        <p:tav tm="0">
                                          <p:val>
                                            <p:strVal val="#ppt_y+#ppt_h*1.125000"/>
                                          </p:val>
                                        </p:tav>
                                        <p:tav tm="100000">
                                          <p:val>
                                            <p:strVal val="#ppt_y"/>
                                          </p:val>
                                        </p:tav>
                                      </p:tavLst>
                                    </p:anim>
                                    <p:animEffect transition="in" filter="wipe(up)">
                                      <p:cBhvr>
                                        <p:cTn id="8" dur="200"/>
                                        <p:tgtEl>
                                          <p:spTgt spid="55"/>
                                        </p:tgtEl>
                                      </p:cBhvr>
                                    </p:animEffect>
                                  </p:childTnLst>
                                </p:cTn>
                              </p:par>
                            </p:childTnLst>
                          </p:cTn>
                        </p:par>
                        <p:par>
                          <p:cTn id="9" fill="hold">
                            <p:stCondLst>
                              <p:cond delay="200"/>
                            </p:stCondLst>
                            <p:childTnLst>
                              <p:par>
                                <p:cTn id="10" presetID="12" presetClass="entr" presetSubtype="4"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200"/>
                                        <p:tgtEl>
                                          <p:spTgt spid="56"/>
                                        </p:tgtEl>
                                        <p:attrNameLst>
                                          <p:attrName>ppt_y</p:attrName>
                                        </p:attrNameLst>
                                      </p:cBhvr>
                                      <p:tavLst>
                                        <p:tav tm="0">
                                          <p:val>
                                            <p:strVal val="#ppt_y+#ppt_h*1.125000"/>
                                          </p:val>
                                        </p:tav>
                                        <p:tav tm="100000">
                                          <p:val>
                                            <p:strVal val="#ppt_y"/>
                                          </p:val>
                                        </p:tav>
                                      </p:tavLst>
                                    </p:anim>
                                    <p:animEffect transition="in" filter="wipe(up)">
                                      <p:cBhvr>
                                        <p:cTn id="13" dur="200"/>
                                        <p:tgtEl>
                                          <p:spTgt spid="56"/>
                                        </p:tgtEl>
                                      </p:cBhvr>
                                    </p:animEffect>
                                  </p:childTnLst>
                                </p:cTn>
                              </p:par>
                            </p:childTnLst>
                          </p:cTn>
                        </p:par>
                        <p:par>
                          <p:cTn id="14" fill="hold">
                            <p:stCondLst>
                              <p:cond delay="400"/>
                            </p:stCondLst>
                            <p:childTnLst>
                              <p:par>
                                <p:cTn id="15" presetID="12" presetClass="entr" presetSubtype="4"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200"/>
                                        <p:tgtEl>
                                          <p:spTgt spid="54"/>
                                        </p:tgtEl>
                                        <p:attrNameLst>
                                          <p:attrName>ppt_y</p:attrName>
                                        </p:attrNameLst>
                                      </p:cBhvr>
                                      <p:tavLst>
                                        <p:tav tm="0">
                                          <p:val>
                                            <p:strVal val="#ppt_y+#ppt_h*1.125000"/>
                                          </p:val>
                                        </p:tav>
                                        <p:tav tm="100000">
                                          <p:val>
                                            <p:strVal val="#ppt_y"/>
                                          </p:val>
                                        </p:tav>
                                      </p:tavLst>
                                    </p:anim>
                                    <p:animEffect transition="in" filter="wipe(up)">
                                      <p:cBhvr>
                                        <p:cTn id="18" dur="200"/>
                                        <p:tgtEl>
                                          <p:spTgt spid="54"/>
                                        </p:tgtEl>
                                      </p:cBhvr>
                                    </p:animEffect>
                                  </p:childTnLst>
                                </p:cTn>
                              </p:par>
                            </p:childTnLst>
                          </p:cTn>
                        </p:par>
                        <p:par>
                          <p:cTn id="19" fill="hold">
                            <p:stCondLst>
                              <p:cond delay="600"/>
                            </p:stCondLst>
                            <p:childTnLst>
                              <p:par>
                                <p:cTn id="20" presetID="12" presetClass="entr" presetSubtype="4"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
                                        <p:tgtEl>
                                          <p:spTgt spid="53"/>
                                        </p:tgtEl>
                                        <p:attrNameLst>
                                          <p:attrName>ppt_y</p:attrName>
                                        </p:attrNameLst>
                                      </p:cBhvr>
                                      <p:tavLst>
                                        <p:tav tm="0">
                                          <p:val>
                                            <p:strVal val="#ppt_y+#ppt_h*1.125000"/>
                                          </p:val>
                                        </p:tav>
                                        <p:tav tm="100000">
                                          <p:val>
                                            <p:strVal val="#ppt_y"/>
                                          </p:val>
                                        </p:tav>
                                      </p:tavLst>
                                    </p:anim>
                                    <p:animEffect transition="in" filter="wipe(up)">
                                      <p:cBhvr>
                                        <p:cTn id="23" dur="200"/>
                                        <p:tgtEl>
                                          <p:spTgt spid="53"/>
                                        </p:tgtEl>
                                      </p:cBhvr>
                                    </p:animEffect>
                                  </p:childTnLst>
                                </p:cTn>
                              </p:par>
                            </p:childTnLst>
                          </p:cTn>
                        </p:par>
                        <p:par>
                          <p:cTn id="24" fill="hold">
                            <p:stCondLst>
                              <p:cond delay="800"/>
                            </p:stCondLst>
                            <p:childTnLst>
                              <p:par>
                                <p:cTn id="25" presetID="12" presetClass="entr" presetSubtype="4"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200"/>
                                        <p:tgtEl>
                                          <p:spTgt spid="52"/>
                                        </p:tgtEl>
                                        <p:attrNameLst>
                                          <p:attrName>ppt_y</p:attrName>
                                        </p:attrNameLst>
                                      </p:cBhvr>
                                      <p:tavLst>
                                        <p:tav tm="0">
                                          <p:val>
                                            <p:strVal val="#ppt_y+#ppt_h*1.125000"/>
                                          </p:val>
                                        </p:tav>
                                        <p:tav tm="100000">
                                          <p:val>
                                            <p:strVal val="#ppt_y"/>
                                          </p:val>
                                        </p:tav>
                                      </p:tavLst>
                                    </p:anim>
                                    <p:animEffect transition="in" filter="wipe(up)">
                                      <p:cBhvr>
                                        <p:cTn id="28" dur="200"/>
                                        <p:tgtEl>
                                          <p:spTgt spid="52"/>
                                        </p:tgtEl>
                                      </p:cBhvr>
                                    </p:animEffect>
                                  </p:childTnLst>
                                </p:cTn>
                              </p:par>
                            </p:childTnLst>
                          </p:cTn>
                        </p:par>
                        <p:par>
                          <p:cTn id="29" fill="hold">
                            <p:stCondLst>
                              <p:cond delay="1000"/>
                            </p:stCondLst>
                            <p:childTnLst>
                              <p:par>
                                <p:cTn id="30" presetID="12" presetClass="entr" presetSubtype="4"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200"/>
                                        <p:tgtEl>
                                          <p:spTgt spid="57"/>
                                        </p:tgtEl>
                                        <p:attrNameLst>
                                          <p:attrName>ppt_y</p:attrName>
                                        </p:attrNameLst>
                                      </p:cBhvr>
                                      <p:tavLst>
                                        <p:tav tm="0">
                                          <p:val>
                                            <p:strVal val="#ppt_y+#ppt_h*1.125000"/>
                                          </p:val>
                                        </p:tav>
                                        <p:tav tm="100000">
                                          <p:val>
                                            <p:strVal val="#ppt_y"/>
                                          </p:val>
                                        </p:tav>
                                      </p:tavLst>
                                    </p:anim>
                                    <p:animEffect transition="in" filter="wipe(up)">
                                      <p:cBhvr>
                                        <p:cTn id="33" dur="200"/>
                                        <p:tgtEl>
                                          <p:spTgt spid="57"/>
                                        </p:tgtEl>
                                      </p:cBhvr>
                                    </p:animEffect>
                                  </p:childTnLst>
                                </p:cTn>
                              </p:par>
                            </p:childTnLst>
                          </p:cTn>
                        </p:par>
                        <p:par>
                          <p:cTn id="34" fill="hold">
                            <p:stCondLst>
                              <p:cond delay="1200"/>
                            </p:stCondLst>
                            <p:childTnLst>
                              <p:par>
                                <p:cTn id="35" presetID="12" presetClass="entr" presetSubtype="4"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00"/>
                                        <p:tgtEl>
                                          <p:spTgt spid="51"/>
                                        </p:tgtEl>
                                        <p:attrNameLst>
                                          <p:attrName>ppt_y</p:attrName>
                                        </p:attrNameLst>
                                      </p:cBhvr>
                                      <p:tavLst>
                                        <p:tav tm="0">
                                          <p:val>
                                            <p:strVal val="#ppt_y+#ppt_h*1.125000"/>
                                          </p:val>
                                        </p:tav>
                                        <p:tav tm="100000">
                                          <p:val>
                                            <p:strVal val="#ppt_y"/>
                                          </p:val>
                                        </p:tav>
                                      </p:tavLst>
                                    </p:anim>
                                    <p:animEffect transition="in" filter="wipe(up)">
                                      <p:cBhvr>
                                        <p:cTn id="38" dur="200"/>
                                        <p:tgtEl>
                                          <p:spTgt spid="51"/>
                                        </p:tgtEl>
                                      </p:cBhvr>
                                    </p:animEffect>
                                  </p:childTnLst>
                                </p:cTn>
                              </p:par>
                            </p:childTnLst>
                          </p:cTn>
                        </p:par>
                        <p:par>
                          <p:cTn id="39" fill="hold">
                            <p:stCondLst>
                              <p:cond delay="1400"/>
                            </p:stCondLst>
                            <p:childTnLst>
                              <p:par>
                                <p:cTn id="40" presetID="12" presetClass="entr" presetSubtype="4" fill="hold" nodeType="afterEffect">
                                  <p:stCondLst>
                                    <p:cond delay="0"/>
                                  </p:stCondLst>
                                  <p:childTnLst>
                                    <p:set>
                                      <p:cBhvr>
                                        <p:cTn id="41" dur="1" fill="hold">
                                          <p:stCondLst>
                                            <p:cond delay="0"/>
                                          </p:stCondLst>
                                        </p:cTn>
                                        <p:tgtEl>
                                          <p:spTgt spid="3074"/>
                                        </p:tgtEl>
                                        <p:attrNameLst>
                                          <p:attrName>style.visibility</p:attrName>
                                        </p:attrNameLst>
                                      </p:cBhvr>
                                      <p:to>
                                        <p:strVal val="visible"/>
                                      </p:to>
                                    </p:set>
                                    <p:anim calcmode="lin" valueType="num">
                                      <p:cBhvr additive="base">
                                        <p:cTn id="42" dur="200"/>
                                        <p:tgtEl>
                                          <p:spTgt spid="3074"/>
                                        </p:tgtEl>
                                        <p:attrNameLst>
                                          <p:attrName>ppt_y</p:attrName>
                                        </p:attrNameLst>
                                      </p:cBhvr>
                                      <p:tavLst>
                                        <p:tav tm="0">
                                          <p:val>
                                            <p:strVal val="#ppt_y+#ppt_h*1.125000"/>
                                          </p:val>
                                        </p:tav>
                                        <p:tav tm="100000">
                                          <p:val>
                                            <p:strVal val="#ppt_y"/>
                                          </p:val>
                                        </p:tav>
                                      </p:tavLst>
                                    </p:anim>
                                    <p:animEffect transition="in" filter="wipe(up)">
                                      <p:cBhvr>
                                        <p:cTn id="43" dur="200"/>
                                        <p:tgtEl>
                                          <p:spTgt spid="3074"/>
                                        </p:tgtEl>
                                      </p:cBhvr>
                                    </p:animEffect>
                                  </p:childTnLst>
                                </p:cTn>
                              </p:par>
                            </p:childTnLst>
                          </p:cTn>
                        </p:par>
                        <p:par>
                          <p:cTn id="44" fill="hold">
                            <p:stCondLst>
                              <p:cond delay="1600"/>
                            </p:stCondLst>
                            <p:childTnLst>
                              <p:par>
                                <p:cTn id="45" presetID="12" presetClass="entr" presetSubtype="4" fill="hold" nodeType="after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200"/>
                                        <p:tgtEl>
                                          <p:spTgt spid="62"/>
                                        </p:tgtEl>
                                        <p:attrNameLst>
                                          <p:attrName>ppt_y</p:attrName>
                                        </p:attrNameLst>
                                      </p:cBhvr>
                                      <p:tavLst>
                                        <p:tav tm="0">
                                          <p:val>
                                            <p:strVal val="#ppt_y+#ppt_h*1.125000"/>
                                          </p:val>
                                        </p:tav>
                                        <p:tav tm="100000">
                                          <p:val>
                                            <p:strVal val="#ppt_y"/>
                                          </p:val>
                                        </p:tav>
                                      </p:tavLst>
                                    </p:anim>
                                    <p:animEffect transition="in" filter="wipe(up)">
                                      <p:cBhvr>
                                        <p:cTn id="48" dur="200"/>
                                        <p:tgtEl>
                                          <p:spTgt spid="62"/>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par>
                          <p:cTn id="51" fill="hold">
                            <p:stCondLst>
                              <p:cond delay="1800"/>
                            </p:stCondLst>
                            <p:childTnLst>
                              <p:par>
                                <p:cTn id="52" presetID="12" presetClass="entr" presetSubtype="4" fill="hold" nodeType="after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p:tgtEl>
                                          <p:spTgt spid="61"/>
                                        </p:tgtEl>
                                        <p:attrNameLst>
                                          <p:attrName>ppt_y</p:attrName>
                                        </p:attrNameLst>
                                      </p:cBhvr>
                                      <p:tavLst>
                                        <p:tav tm="0">
                                          <p:val>
                                            <p:strVal val="#ppt_y+#ppt_h*1.125000"/>
                                          </p:val>
                                        </p:tav>
                                        <p:tav tm="100000">
                                          <p:val>
                                            <p:strVal val="#ppt_y"/>
                                          </p:val>
                                        </p:tav>
                                      </p:tavLst>
                                    </p:anim>
                                    <p:animEffect transition="in" filter="wipe(up)">
                                      <p:cBhvr>
                                        <p:cTn id="55" dur="500"/>
                                        <p:tgtEl>
                                          <p:spTgt spid="61"/>
                                        </p:tgtEl>
                                      </p:cBhvr>
                                    </p:animEffect>
                                  </p:childTnLst>
                                </p:cTn>
                              </p:par>
                            </p:childTnLst>
                          </p:cTn>
                        </p:par>
                        <p:par>
                          <p:cTn id="56" fill="hold">
                            <p:stCondLst>
                              <p:cond delay="2300"/>
                            </p:stCondLst>
                            <p:childTnLst>
                              <p:par>
                                <p:cTn id="57" presetID="12" presetClass="entr" presetSubtype="4"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p:tgtEl>
                                          <p:spTgt spid="9"/>
                                        </p:tgtEl>
                                        <p:attrNameLst>
                                          <p:attrName>ppt_y</p:attrName>
                                        </p:attrNameLst>
                                      </p:cBhvr>
                                      <p:tavLst>
                                        <p:tav tm="0">
                                          <p:val>
                                            <p:strVal val="#ppt_y+#ppt_h*1.125000"/>
                                          </p:val>
                                        </p:tav>
                                        <p:tav tm="100000">
                                          <p:val>
                                            <p:strVal val="#ppt_y"/>
                                          </p:val>
                                        </p:tav>
                                      </p:tavLst>
                                    </p:anim>
                                    <p:animEffect transition="in" filter="wipe(up)">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81F3-CBDE-9445-A6AB-367D15519E1E}"/>
              </a:ext>
            </a:extLst>
          </p:cNvPr>
          <p:cNvSpPr>
            <a:spLocks noGrp="1"/>
          </p:cNvSpPr>
          <p:nvPr>
            <p:ph type="title"/>
          </p:nvPr>
        </p:nvSpPr>
        <p:spPr/>
        <p:txBody>
          <a:bodyPr/>
          <a:lstStyle/>
          <a:p>
            <a:r>
              <a:rPr lang="en-US" dirty="0"/>
              <a:t>Reconciling HACL* and Vale: </a:t>
            </a:r>
            <a:r>
              <a:rPr lang="en-US" dirty="0" err="1"/>
              <a:t>EverCrypt</a:t>
            </a:r>
            <a:endParaRPr lang="en-US" dirty="0"/>
          </a:p>
        </p:txBody>
      </p:sp>
      <p:sp>
        <p:nvSpPr>
          <p:cNvPr id="3" name="Text Placeholder 2">
            <a:extLst>
              <a:ext uri="{FF2B5EF4-FFF2-40B4-BE49-F238E27FC236}">
                <a16:creationId xmlns:a16="http://schemas.microsoft.com/office/drawing/2014/main" id="{B62F1844-26DD-DF4D-803F-8B0E628E6C37}"/>
              </a:ext>
            </a:extLst>
          </p:cNvPr>
          <p:cNvSpPr>
            <a:spLocks noGrp="1"/>
          </p:cNvSpPr>
          <p:nvPr>
            <p:ph type="body" sz="quarter" idx="13"/>
          </p:nvPr>
        </p:nvSpPr>
        <p:spPr/>
        <p:txBody>
          <a:bodyPr>
            <a:normAutofit fontScale="92500" lnSpcReduction="20000"/>
          </a:bodyPr>
          <a:lstStyle/>
          <a:p>
            <a:r>
              <a:rPr lang="en-US" dirty="0"/>
              <a:t>Essentially, a replacement for OpenSSL’s </a:t>
            </a:r>
            <a:r>
              <a:rPr lang="en-US" i="1" dirty="0" err="1"/>
              <a:t>libcrypto</a:t>
            </a:r>
            <a:r>
              <a:rPr lang="en-US" dirty="0"/>
              <a:t> library</a:t>
            </a:r>
          </a:p>
          <a:p>
            <a:endParaRPr lang="en-US" dirty="0"/>
          </a:p>
          <a:p>
            <a:pPr marL="457200" lvl="1" indent="0">
              <a:buNone/>
            </a:pPr>
            <a:r>
              <a:rPr lang="en-US" dirty="0" err="1"/>
              <a:t>EverCrypt</a:t>
            </a:r>
            <a:r>
              <a:rPr lang="en-US" dirty="0"/>
              <a:t> is a new component from Project Everest that offers a unified, verified cryptographic library. Clients of </a:t>
            </a:r>
            <a:r>
              <a:rPr lang="en-US" dirty="0" err="1"/>
              <a:t>EverCrypt</a:t>
            </a:r>
            <a:r>
              <a:rPr lang="en-US" dirty="0"/>
              <a:t> enjoy:</a:t>
            </a:r>
          </a:p>
          <a:p>
            <a:pPr marL="457200" lvl="1" indent="0">
              <a:buNone/>
            </a:pPr>
            <a:r>
              <a:rPr lang="en-US" dirty="0"/>
              <a:t>- functionally-correct, memory-safe, side-channel resistant implementations of modern cryptographic algorithms,</a:t>
            </a:r>
          </a:p>
          <a:p>
            <a:pPr marL="457200" lvl="1" indent="0">
              <a:buNone/>
            </a:pPr>
            <a:r>
              <a:rPr lang="en-US" dirty="0"/>
              <a:t>- multiple implementations, coming either from Vale, HACL*, or system libraries (OpenSSL, </a:t>
            </a:r>
            <a:r>
              <a:rPr lang="en-US" dirty="0" err="1"/>
              <a:t>BCrypt</a:t>
            </a:r>
            <a:r>
              <a:rPr lang="en-US" dirty="0"/>
              <a:t>)</a:t>
            </a:r>
          </a:p>
          <a:p>
            <a:pPr marL="457200" lvl="1" indent="0">
              <a:buNone/>
            </a:pPr>
            <a:r>
              <a:rPr lang="en-US" dirty="0"/>
              <a:t>- a unified set of specifications that all implementations verify against</a:t>
            </a:r>
          </a:p>
          <a:p>
            <a:pPr marL="457200" lvl="1" indent="0">
              <a:buNone/>
            </a:pPr>
            <a:r>
              <a:rPr lang="en-US" dirty="0"/>
              <a:t>- automatic CPU feature detection to ensure the best implementation is selected at run-time.</a:t>
            </a:r>
          </a:p>
          <a:p>
            <a:pPr marL="457200" lvl="1" indent="0">
              <a:buNone/>
            </a:pPr>
            <a:br>
              <a:rPr lang="en-US" dirty="0"/>
            </a:br>
            <a:endParaRPr lang="en-US" dirty="0"/>
          </a:p>
          <a:p>
            <a:pPr marL="457200" lvl="1" indent="0">
              <a:buNone/>
            </a:pPr>
            <a:r>
              <a:rPr lang="en-US" dirty="0"/>
              <a:t>Careful abstraction over state ensures that clients do not need to be aware of the particular choice of implementation, and can reason against the specifications, abstractly. We demonstrate seamlessly switching between Vale and HACL* for the SHA256 algorithm. </a:t>
            </a:r>
          </a:p>
          <a:p>
            <a:pPr marL="457200" lvl="1" indent="0">
              <a:buNone/>
            </a:pPr>
            <a:endParaRPr lang="en-US" dirty="0"/>
          </a:p>
        </p:txBody>
      </p:sp>
    </p:spTree>
    <p:extLst>
      <p:ext uri="{BB962C8B-B14F-4D97-AF65-F5344CB8AC3E}">
        <p14:creationId xmlns:p14="http://schemas.microsoft.com/office/powerpoint/2010/main" val="38462299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9" y="-68993"/>
            <a:ext cx="12724331" cy="8933541"/>
          </a:xfrm>
          <a:prstGeom prst="rect">
            <a:avLst/>
          </a:prstGeom>
        </p:spPr>
      </p:pic>
      <p:sp>
        <p:nvSpPr>
          <p:cNvPr id="2" name="Title 1"/>
          <p:cNvSpPr>
            <a:spLocks noGrp="1"/>
          </p:cNvSpPr>
          <p:nvPr>
            <p:ph type="title"/>
          </p:nvPr>
        </p:nvSpPr>
        <p:spPr>
          <a:xfrm>
            <a:off x="235370" y="292351"/>
            <a:ext cx="8827001" cy="2757940"/>
          </a:xfrm>
        </p:spPr>
        <p:txBody>
          <a:bodyPr>
            <a:noAutofit/>
          </a:bodyPr>
          <a:lstStyle/>
          <a:p>
            <a:r>
              <a:rPr lang="en-US" sz="4400" dirty="0">
                <a:solidFill>
                  <a:schemeClr val="bg1"/>
                </a:solidFill>
              </a:rPr>
              <a:t>A word about the</a:t>
            </a:r>
            <a:br>
              <a:rPr lang="en-US" sz="4400" dirty="0">
                <a:solidFill>
                  <a:schemeClr val="bg1"/>
                </a:solidFill>
              </a:rPr>
            </a:br>
            <a:r>
              <a:rPr lang="en-US" sz="4400" dirty="0" err="1">
                <a:solidFill>
                  <a:schemeClr val="bg1"/>
                </a:solidFill>
              </a:rPr>
              <a:t>KreMLin</a:t>
            </a:r>
            <a:r>
              <a:rPr lang="en-US" sz="4400" dirty="0">
                <a:solidFill>
                  <a:schemeClr val="bg1"/>
                </a:solidFill>
              </a:rPr>
              <a:t> tool</a:t>
            </a:r>
            <a:endParaRPr lang="en-US" sz="8000" dirty="0">
              <a:solidFill>
                <a:schemeClr val="bg1"/>
              </a:solidFill>
            </a:endParaRPr>
          </a:p>
        </p:txBody>
      </p:sp>
      <p:grpSp>
        <p:nvGrpSpPr>
          <p:cNvPr id="17" name="Group 16">
            <a:extLst>
              <a:ext uri="{FF2B5EF4-FFF2-40B4-BE49-F238E27FC236}">
                <a16:creationId xmlns:a16="http://schemas.microsoft.com/office/drawing/2014/main" id="{DF618E3C-7E97-40B0-9911-8A0B3ADD0B7A}"/>
              </a:ext>
            </a:extLst>
          </p:cNvPr>
          <p:cNvGrpSpPr/>
          <p:nvPr/>
        </p:nvGrpSpPr>
        <p:grpSpPr>
          <a:xfrm>
            <a:off x="6769484" y="2618338"/>
            <a:ext cx="2865396" cy="2926880"/>
            <a:chOff x="5300977" y="3142912"/>
            <a:chExt cx="3354472" cy="3426451"/>
          </a:xfrm>
        </p:grpSpPr>
        <p:sp>
          <p:nvSpPr>
            <p:cNvPr id="19" name="Rounded Rectangle 5">
              <a:extLst>
                <a:ext uri="{FF2B5EF4-FFF2-40B4-BE49-F238E27FC236}">
                  <a16:creationId xmlns:a16="http://schemas.microsoft.com/office/drawing/2014/main" id="{B2518157-4B40-4CDC-A4F6-364038980406}"/>
                </a:ext>
              </a:extLst>
            </p:cNvPr>
            <p:cNvSpPr/>
            <p:nvPr/>
          </p:nvSpPr>
          <p:spPr>
            <a:xfrm>
              <a:off x="5300977" y="3142912"/>
              <a:ext cx="3354472" cy="3426451"/>
            </a:xfrm>
            <a:prstGeom prst="roundRect">
              <a:avLst/>
            </a:prstGeom>
            <a:solidFill>
              <a:schemeClr val="bg1"/>
            </a:solidFill>
            <a:ln w="28575" cap="flat" cmpd="sng" algn="ctr">
              <a:solidFill>
                <a:schemeClr val="accent3">
                  <a:lumMod val="50000"/>
                </a:scheme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0" name="Rectangle 19">
              <a:extLst>
                <a:ext uri="{FF2B5EF4-FFF2-40B4-BE49-F238E27FC236}">
                  <a16:creationId xmlns:a16="http://schemas.microsoft.com/office/drawing/2014/main" id="{D8BD41F4-CE42-4ADC-A819-D0AA5785EE0D}"/>
                </a:ext>
              </a:extLst>
            </p:cNvPr>
            <p:cNvSpPr/>
            <p:nvPr/>
          </p:nvSpPr>
          <p:spPr>
            <a:xfrm>
              <a:off x="5900552" y="4713775"/>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kern="0" dirty="0">
                  <a:solidFill>
                    <a:sysClr val="windowText" lastClr="000000"/>
                  </a:solidFill>
                  <a:latin typeface="Calibri" panose="020F0502020204030204"/>
                </a:rPr>
                <a:t>***</a:t>
              </a:r>
            </a:p>
          </p:txBody>
        </p:sp>
        <p:sp>
          <p:nvSpPr>
            <p:cNvPr id="21" name="Rectangle 20">
              <a:extLst>
                <a:ext uri="{FF2B5EF4-FFF2-40B4-BE49-F238E27FC236}">
                  <a16:creationId xmlns:a16="http://schemas.microsoft.com/office/drawing/2014/main" id="{BDDA81B7-E88E-4766-A133-B14FBA16411C}"/>
                </a:ext>
              </a:extLst>
            </p:cNvPr>
            <p:cNvSpPr/>
            <p:nvPr/>
          </p:nvSpPr>
          <p:spPr>
            <a:xfrm>
              <a:off x="6991137" y="4285735"/>
              <a:ext cx="1243914" cy="381085"/>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TLS</a:t>
              </a:r>
            </a:p>
          </p:txBody>
        </p:sp>
        <p:sp>
          <p:nvSpPr>
            <p:cNvPr id="22" name="Rectangle 21">
              <a:extLst>
                <a:ext uri="{FF2B5EF4-FFF2-40B4-BE49-F238E27FC236}">
                  <a16:creationId xmlns:a16="http://schemas.microsoft.com/office/drawing/2014/main" id="{A991B8F3-7F7E-41BD-8351-38D281A3D8B3}"/>
                </a:ext>
              </a:extLst>
            </p:cNvPr>
            <p:cNvSpPr/>
            <p:nvPr/>
          </p:nvSpPr>
          <p:spPr>
            <a:xfrm>
              <a:off x="5638706" y="3763377"/>
              <a:ext cx="716692"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X.509</a:t>
              </a:r>
            </a:p>
          </p:txBody>
        </p:sp>
        <p:sp>
          <p:nvSpPr>
            <p:cNvPr id="23" name="Rectangle 22">
              <a:extLst>
                <a:ext uri="{FF2B5EF4-FFF2-40B4-BE49-F238E27FC236}">
                  <a16:creationId xmlns:a16="http://schemas.microsoft.com/office/drawing/2014/main" id="{18B3E36E-39F1-47CD-81EC-19E03C263A45}"/>
                </a:ext>
              </a:extLst>
            </p:cNvPr>
            <p:cNvSpPr/>
            <p:nvPr/>
          </p:nvSpPr>
          <p:spPr>
            <a:xfrm>
              <a:off x="6357964" y="3224337"/>
              <a:ext cx="124391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HTTPS</a:t>
              </a:r>
            </a:p>
          </p:txBody>
        </p:sp>
        <p:sp>
          <p:nvSpPr>
            <p:cNvPr id="24" name="Rectangle 23">
              <a:extLst>
                <a:ext uri="{FF2B5EF4-FFF2-40B4-BE49-F238E27FC236}">
                  <a16:creationId xmlns:a16="http://schemas.microsoft.com/office/drawing/2014/main" id="{E8113864-5680-4F06-A86B-429EBE7731B6}"/>
                </a:ext>
              </a:extLst>
            </p:cNvPr>
            <p:cNvSpPr/>
            <p:nvPr/>
          </p:nvSpPr>
          <p:spPr>
            <a:xfrm>
              <a:off x="5546254" y="5016929"/>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RSA</a:t>
              </a:r>
            </a:p>
          </p:txBody>
        </p:sp>
        <p:sp>
          <p:nvSpPr>
            <p:cNvPr id="25" name="Rectangle 24">
              <a:extLst>
                <a:ext uri="{FF2B5EF4-FFF2-40B4-BE49-F238E27FC236}">
                  <a16:creationId xmlns:a16="http://schemas.microsoft.com/office/drawing/2014/main" id="{7D5781DD-06F6-4B21-B68C-0CBB892B74F3}"/>
                </a:ext>
              </a:extLst>
            </p:cNvPr>
            <p:cNvSpPr/>
            <p:nvPr/>
          </p:nvSpPr>
          <p:spPr>
            <a:xfrm>
              <a:off x="6318131" y="5016929"/>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SHA</a:t>
              </a:r>
            </a:p>
          </p:txBody>
        </p:sp>
        <p:sp>
          <p:nvSpPr>
            <p:cNvPr id="26" name="Rectangle 25">
              <a:extLst>
                <a:ext uri="{FF2B5EF4-FFF2-40B4-BE49-F238E27FC236}">
                  <a16:creationId xmlns:a16="http://schemas.microsoft.com/office/drawing/2014/main" id="{81354E56-E333-4B18-A7D7-AEE477AA1AC4}"/>
                </a:ext>
              </a:extLst>
            </p:cNvPr>
            <p:cNvSpPr/>
            <p:nvPr/>
          </p:nvSpPr>
          <p:spPr>
            <a:xfrm>
              <a:off x="5680968" y="5333363"/>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ECDH</a:t>
              </a:r>
            </a:p>
          </p:txBody>
        </p:sp>
        <p:sp>
          <p:nvSpPr>
            <p:cNvPr id="27" name="TextBox 26">
              <a:extLst>
                <a:ext uri="{FF2B5EF4-FFF2-40B4-BE49-F238E27FC236}">
                  <a16:creationId xmlns:a16="http://schemas.microsoft.com/office/drawing/2014/main" id="{34A71E09-38DB-4903-9C20-0D10EC9825F6}"/>
                </a:ext>
              </a:extLst>
            </p:cNvPr>
            <p:cNvSpPr txBox="1"/>
            <p:nvPr/>
          </p:nvSpPr>
          <p:spPr>
            <a:xfrm>
              <a:off x="5806552" y="6082180"/>
              <a:ext cx="2545858" cy="369332"/>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r>
                <a:rPr lang="en-US" sz="1400" dirty="0"/>
                <a:t>Network buffers</a:t>
              </a:r>
            </a:p>
          </p:txBody>
        </p:sp>
        <p:cxnSp>
          <p:nvCxnSpPr>
            <p:cNvPr id="28" name="Straight Arrow Connector 27">
              <a:extLst>
                <a:ext uri="{FF2B5EF4-FFF2-40B4-BE49-F238E27FC236}">
                  <a16:creationId xmlns:a16="http://schemas.microsoft.com/office/drawing/2014/main" id="{86E0F35A-4C5D-460A-A45E-A40A5DA7ED61}"/>
                </a:ext>
              </a:extLst>
            </p:cNvPr>
            <p:cNvCxnSpPr/>
            <p:nvPr/>
          </p:nvCxnSpPr>
          <p:spPr>
            <a:xfrm>
              <a:off x="7989057" y="4666820"/>
              <a:ext cx="0" cy="1415360"/>
            </a:xfrm>
            <a:prstGeom prst="straightConnector1">
              <a:avLst/>
            </a:prstGeom>
            <a:noFill/>
            <a:ln w="28575" cap="flat" cmpd="sng" algn="ctr">
              <a:solidFill>
                <a:schemeClr val="tx1"/>
              </a:solidFill>
              <a:prstDash val="solid"/>
              <a:miter lim="800000"/>
              <a:tailEnd type="triangle"/>
            </a:ln>
            <a:effectLst/>
          </p:spPr>
        </p:cxnSp>
        <p:sp>
          <p:nvSpPr>
            <p:cNvPr id="29" name="TextBox 28">
              <a:extLst>
                <a:ext uri="{FF2B5EF4-FFF2-40B4-BE49-F238E27FC236}">
                  <a16:creationId xmlns:a16="http://schemas.microsoft.com/office/drawing/2014/main" id="{03A1D991-9FA5-4231-BC2D-66C30DC5D621}"/>
                </a:ext>
              </a:extLst>
            </p:cNvPr>
            <p:cNvSpPr txBox="1"/>
            <p:nvPr/>
          </p:nvSpPr>
          <p:spPr>
            <a:xfrm>
              <a:off x="5498686" y="5671793"/>
              <a:ext cx="1874033" cy="324278"/>
            </a:xfrm>
            <a:prstGeom prst="rect">
              <a:avLst/>
            </a:prstGeom>
            <a:noFill/>
          </p:spPr>
          <p:txBody>
            <a:bodyPr wrap="square" rtlCol="0">
              <a:spAutoFit/>
            </a:bodyPr>
            <a:lstStyle/>
            <a:p>
              <a:pPr>
                <a:defRPr/>
              </a:pPr>
              <a:r>
                <a:rPr lang="en-US" sz="1200" kern="0" dirty="0">
                  <a:solidFill>
                    <a:prstClr val="black"/>
                  </a:solidFill>
                </a:rPr>
                <a:t>Crypto Algorithms</a:t>
              </a:r>
            </a:p>
          </p:txBody>
        </p:sp>
        <p:sp>
          <p:nvSpPr>
            <p:cNvPr id="30" name="Rectangle 29">
              <a:extLst>
                <a:ext uri="{FF2B5EF4-FFF2-40B4-BE49-F238E27FC236}">
                  <a16:creationId xmlns:a16="http://schemas.microsoft.com/office/drawing/2014/main" id="{0AE00C76-4C70-4081-A160-7DF3FA165C8C}"/>
                </a:ext>
              </a:extLst>
            </p:cNvPr>
            <p:cNvSpPr/>
            <p:nvPr/>
          </p:nvSpPr>
          <p:spPr>
            <a:xfrm>
              <a:off x="6456099" y="5333363"/>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4Q</a:t>
              </a:r>
            </a:p>
          </p:txBody>
        </p:sp>
        <p:cxnSp>
          <p:nvCxnSpPr>
            <p:cNvPr id="31" name="Elbow Connector 17">
              <a:extLst>
                <a:ext uri="{FF2B5EF4-FFF2-40B4-BE49-F238E27FC236}">
                  <a16:creationId xmlns:a16="http://schemas.microsoft.com/office/drawing/2014/main" id="{434059A9-8BE3-426F-90B5-01238A03C6C3}"/>
                </a:ext>
              </a:extLst>
            </p:cNvPr>
            <p:cNvCxnSpPr>
              <a:endCxn id="30" idx="3"/>
            </p:cNvCxnSpPr>
            <p:nvPr/>
          </p:nvCxnSpPr>
          <p:spPr>
            <a:xfrm rot="5400000">
              <a:off x="6827643" y="4997433"/>
              <a:ext cx="875688" cy="214462"/>
            </a:xfrm>
            <a:prstGeom prst="bentConnector2">
              <a:avLst/>
            </a:prstGeom>
            <a:noFill/>
            <a:ln w="28575" cap="flat" cmpd="sng" algn="ctr">
              <a:solidFill>
                <a:schemeClr val="tx1"/>
              </a:solidFill>
              <a:prstDash val="solid"/>
              <a:miter lim="800000"/>
              <a:tailEnd type="triangle"/>
            </a:ln>
            <a:effectLst/>
          </p:spPr>
        </p:cxnSp>
        <p:cxnSp>
          <p:nvCxnSpPr>
            <p:cNvPr id="32" name="Straight Arrow Connector 31">
              <a:extLst>
                <a:ext uri="{FF2B5EF4-FFF2-40B4-BE49-F238E27FC236}">
                  <a16:creationId xmlns:a16="http://schemas.microsoft.com/office/drawing/2014/main" id="{4C67414E-8F7F-4215-9C0A-C54A726F4F5D}"/>
                </a:ext>
              </a:extLst>
            </p:cNvPr>
            <p:cNvCxnSpPr>
              <a:stCxn id="25" idx="3"/>
            </p:cNvCxnSpPr>
            <p:nvPr/>
          </p:nvCxnSpPr>
          <p:spPr>
            <a:xfrm flipV="1">
              <a:off x="7020288" y="5226073"/>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33" name="Elbow Connector 19">
              <a:extLst>
                <a:ext uri="{FF2B5EF4-FFF2-40B4-BE49-F238E27FC236}">
                  <a16:creationId xmlns:a16="http://schemas.microsoft.com/office/drawing/2014/main" id="{02E6986F-5766-4BD9-8D3B-25D1513ACFCC}"/>
                </a:ext>
              </a:extLst>
            </p:cNvPr>
            <p:cNvCxnSpPr>
              <a:stCxn id="23" idx="1"/>
              <a:endCxn id="22" idx="0"/>
            </p:cNvCxnSpPr>
            <p:nvPr/>
          </p:nvCxnSpPr>
          <p:spPr>
            <a:xfrm rot="10800000" flipV="1">
              <a:off x="5997052" y="3438521"/>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34" name="Elbow Connector 20">
              <a:extLst>
                <a:ext uri="{FF2B5EF4-FFF2-40B4-BE49-F238E27FC236}">
                  <a16:creationId xmlns:a16="http://schemas.microsoft.com/office/drawing/2014/main" id="{E414C469-ACB0-4AF9-A92F-CECF547FC1A1}"/>
                </a:ext>
              </a:extLst>
            </p:cNvPr>
            <p:cNvCxnSpPr>
              <a:stCxn id="22" idx="2"/>
              <a:endCxn id="21" idx="1"/>
            </p:cNvCxnSpPr>
            <p:nvPr/>
          </p:nvCxnSpPr>
          <p:spPr>
            <a:xfrm rot="16200000" flipH="1">
              <a:off x="6351828" y="3836968"/>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35" name="Rectangle 34">
              <a:extLst>
                <a:ext uri="{FF2B5EF4-FFF2-40B4-BE49-F238E27FC236}">
                  <a16:creationId xmlns:a16="http://schemas.microsoft.com/office/drawing/2014/main" id="{31A040E0-0AD4-4017-BDA8-9C8376CDE6A5}"/>
                </a:ext>
              </a:extLst>
            </p:cNvPr>
            <p:cNvSpPr/>
            <p:nvPr/>
          </p:nvSpPr>
          <p:spPr>
            <a:xfrm>
              <a:off x="6602709" y="3758337"/>
              <a:ext cx="74677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algn="ctr">
                <a:defRPr/>
              </a:pPr>
              <a:r>
                <a:rPr lang="en-US" sz="1400" kern="0" dirty="0">
                  <a:solidFill>
                    <a:sysClr val="windowText" lastClr="000000"/>
                  </a:solidFill>
                  <a:latin typeface="Calibri" panose="020F0502020204030204"/>
                </a:rPr>
                <a:t>ASN.1</a:t>
              </a:r>
            </a:p>
          </p:txBody>
        </p:sp>
        <p:cxnSp>
          <p:nvCxnSpPr>
            <p:cNvPr id="36" name="Straight Arrow Connector 35">
              <a:extLst>
                <a:ext uri="{FF2B5EF4-FFF2-40B4-BE49-F238E27FC236}">
                  <a16:creationId xmlns:a16="http://schemas.microsoft.com/office/drawing/2014/main" id="{C69A3A1B-5497-4E46-BFC1-300488FA6B4E}"/>
                </a:ext>
              </a:extLst>
            </p:cNvPr>
            <p:cNvCxnSpPr/>
            <p:nvPr/>
          </p:nvCxnSpPr>
          <p:spPr>
            <a:xfrm flipV="1">
              <a:off x="6355398" y="3989366"/>
              <a:ext cx="247311" cy="5040"/>
            </a:xfrm>
            <a:prstGeom prst="straightConnector1">
              <a:avLst/>
            </a:prstGeom>
            <a:noFill/>
            <a:ln w="28575" cap="flat" cmpd="sng" algn="ctr">
              <a:solidFill>
                <a:schemeClr val="tx1"/>
              </a:solidFill>
              <a:prstDash val="solid"/>
              <a:miter lim="800000"/>
              <a:tailEnd type="triangle"/>
            </a:ln>
            <a:effectLst/>
          </p:spPr>
        </p:cxnSp>
        <p:cxnSp>
          <p:nvCxnSpPr>
            <p:cNvPr id="37" name="Straight Arrow Connector 36">
              <a:extLst>
                <a:ext uri="{FF2B5EF4-FFF2-40B4-BE49-F238E27FC236}">
                  <a16:creationId xmlns:a16="http://schemas.microsoft.com/office/drawing/2014/main" id="{BEF6BA2C-80F6-46FF-A766-3DA1E263B8F7}"/>
                </a:ext>
              </a:extLst>
            </p:cNvPr>
            <p:cNvCxnSpPr/>
            <p:nvPr/>
          </p:nvCxnSpPr>
          <p:spPr>
            <a:xfrm>
              <a:off x="5806552" y="4186705"/>
              <a:ext cx="0" cy="830224"/>
            </a:xfrm>
            <a:prstGeom prst="straightConnector1">
              <a:avLst/>
            </a:prstGeom>
            <a:noFill/>
            <a:ln w="28575" cap="flat" cmpd="sng" algn="ctr">
              <a:solidFill>
                <a:schemeClr val="tx1"/>
              </a:solidFill>
              <a:prstDash val="solid"/>
              <a:miter lim="800000"/>
              <a:tailEnd type="triangle"/>
            </a:ln>
            <a:effectLst/>
          </p:spPr>
        </p:cxnSp>
        <p:cxnSp>
          <p:nvCxnSpPr>
            <p:cNvPr id="38" name="Elbow Connector 24">
              <a:extLst>
                <a:ext uri="{FF2B5EF4-FFF2-40B4-BE49-F238E27FC236}">
                  <a16:creationId xmlns:a16="http://schemas.microsoft.com/office/drawing/2014/main" id="{955E4CA9-FB99-448C-BBED-D73DD75F45BB}"/>
                </a:ext>
              </a:extLst>
            </p:cNvPr>
            <p:cNvCxnSpPr>
              <a:stCxn id="23" idx="3"/>
            </p:cNvCxnSpPr>
            <p:nvPr/>
          </p:nvCxnSpPr>
          <p:spPr>
            <a:xfrm>
              <a:off x="7601878" y="3438521"/>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grpSp>
    </p:spTree>
    <p:extLst>
      <p:ext uri="{BB962C8B-B14F-4D97-AF65-F5344CB8AC3E}">
        <p14:creationId xmlns:p14="http://schemas.microsoft.com/office/powerpoint/2010/main" val="4224968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27A0-5EDC-9646-A9DE-ED48C85830B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6E1D4D6-BA11-574A-B3E4-DFD1A1943D22}"/>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803A36B7-76F9-504A-A77B-724419651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274638"/>
            <a:ext cx="9142126" cy="6850298"/>
          </a:xfrm>
          <a:prstGeom prst="rect">
            <a:avLst/>
          </a:prstGeom>
        </p:spPr>
      </p:pic>
    </p:spTree>
    <p:extLst>
      <p:ext uri="{BB962C8B-B14F-4D97-AF65-F5344CB8AC3E}">
        <p14:creationId xmlns:p14="http://schemas.microsoft.com/office/powerpoint/2010/main" val="2001842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D2E5E4-FB11-DB47-A0BF-F40E2872BDA3}"/>
              </a:ext>
            </a:extLst>
          </p:cNvPr>
          <p:cNvPicPr>
            <a:picLocks noChangeAspect="1"/>
          </p:cNvPicPr>
          <p:nvPr/>
        </p:nvPicPr>
        <p:blipFill>
          <a:blip r:embed="rId2"/>
          <a:stretch>
            <a:fillRect/>
          </a:stretch>
        </p:blipFill>
        <p:spPr>
          <a:xfrm>
            <a:off x="355590" y="187325"/>
            <a:ext cx="2128838" cy="2128838"/>
          </a:xfrm>
          <a:prstGeom prst="rect">
            <a:avLst/>
          </a:prstGeom>
        </p:spPr>
      </p:pic>
      <p:sp>
        <p:nvSpPr>
          <p:cNvPr id="6" name="TextBox 5">
            <a:extLst>
              <a:ext uri="{FF2B5EF4-FFF2-40B4-BE49-F238E27FC236}">
                <a16:creationId xmlns:a16="http://schemas.microsoft.com/office/drawing/2014/main" id="{D6CDF1AB-DA8D-E84B-ADB2-4D6E643EBA00}"/>
              </a:ext>
            </a:extLst>
          </p:cNvPr>
          <p:cNvSpPr txBox="1"/>
          <p:nvPr/>
        </p:nvSpPr>
        <p:spPr>
          <a:xfrm>
            <a:off x="2840019" y="187325"/>
            <a:ext cx="9004150" cy="584775"/>
          </a:xfrm>
          <a:prstGeom prst="rect">
            <a:avLst/>
          </a:prstGeom>
          <a:noFill/>
        </p:spPr>
        <p:txBody>
          <a:bodyPr wrap="square" rtlCol="0">
            <a:spAutoFit/>
          </a:bodyPr>
          <a:lstStyle/>
          <a:p>
            <a:r>
              <a:rPr lang="en-US" sz="3200" dirty="0" err="1"/>
              <a:t>WebAssembly</a:t>
            </a:r>
            <a:r>
              <a:rPr lang="en-US" sz="3200" dirty="0"/>
              <a:t>: a portable, binary format for the web</a:t>
            </a:r>
          </a:p>
        </p:txBody>
      </p:sp>
      <p:sp>
        <p:nvSpPr>
          <p:cNvPr id="7" name="TextBox 6">
            <a:extLst>
              <a:ext uri="{FF2B5EF4-FFF2-40B4-BE49-F238E27FC236}">
                <a16:creationId xmlns:a16="http://schemas.microsoft.com/office/drawing/2014/main" id="{9708165C-A35A-1F4C-BFDF-1DB302FBF0BF}"/>
              </a:ext>
            </a:extLst>
          </p:cNvPr>
          <p:cNvSpPr txBox="1"/>
          <p:nvPr/>
        </p:nvSpPr>
        <p:spPr>
          <a:xfrm>
            <a:off x="2926211" y="1025913"/>
            <a:ext cx="8831766" cy="923330"/>
          </a:xfrm>
          <a:prstGeom prst="rect">
            <a:avLst/>
          </a:prstGeom>
          <a:noFill/>
        </p:spPr>
        <p:txBody>
          <a:bodyPr wrap="square" rtlCol="0">
            <a:spAutoFit/>
          </a:bodyPr>
          <a:lstStyle/>
          <a:p>
            <a:pPr marL="285750" indent="-285750">
              <a:buFontTx/>
              <a:buChar char="-"/>
            </a:pPr>
            <a:r>
              <a:rPr lang="en-US" dirty="0"/>
              <a:t>Shipped in </a:t>
            </a:r>
            <a:r>
              <a:rPr lang="en-US" b="1" dirty="0"/>
              <a:t>all major browsers</a:t>
            </a:r>
            <a:r>
              <a:rPr lang="en-US" dirty="0"/>
              <a:t> (including Edge)</a:t>
            </a:r>
            <a:endParaRPr lang="en-US" b="1" dirty="0"/>
          </a:p>
          <a:p>
            <a:pPr marL="285750" indent="-285750">
              <a:buFontTx/>
              <a:buChar char="-"/>
            </a:pPr>
            <a:r>
              <a:rPr lang="en-US" dirty="0"/>
              <a:t>WASM delivers </a:t>
            </a:r>
            <a:r>
              <a:rPr lang="en-US" b="1" dirty="0"/>
              <a:t>portability</a:t>
            </a:r>
            <a:r>
              <a:rPr lang="en-US" dirty="0"/>
              <a:t> and </a:t>
            </a:r>
            <a:r>
              <a:rPr lang="en-US" b="1" dirty="0"/>
              <a:t>performance</a:t>
            </a:r>
          </a:p>
          <a:p>
            <a:pPr marL="285750" indent="-285750">
              <a:buFontTx/>
              <a:buChar char="-"/>
            </a:pPr>
            <a:r>
              <a:rPr lang="en-US" b="1" dirty="0"/>
              <a:t>LLVM </a:t>
            </a:r>
            <a:r>
              <a:rPr lang="en-US" dirty="0"/>
              <a:t>backend (“</a:t>
            </a:r>
            <a:r>
              <a:rPr lang="en-US" dirty="0" err="1"/>
              <a:t>emscripten</a:t>
            </a:r>
            <a:r>
              <a:rPr lang="en-US" dirty="0"/>
              <a:t>”)</a:t>
            </a:r>
          </a:p>
        </p:txBody>
      </p:sp>
      <p:sp>
        <p:nvSpPr>
          <p:cNvPr id="8" name="TextBox 7">
            <a:extLst>
              <a:ext uri="{FF2B5EF4-FFF2-40B4-BE49-F238E27FC236}">
                <a16:creationId xmlns:a16="http://schemas.microsoft.com/office/drawing/2014/main" id="{B3A75C70-4A0C-F947-9F6E-B6978C493D45}"/>
              </a:ext>
            </a:extLst>
          </p:cNvPr>
          <p:cNvSpPr txBox="1"/>
          <p:nvPr/>
        </p:nvSpPr>
        <p:spPr>
          <a:xfrm>
            <a:off x="512956" y="2665141"/>
            <a:ext cx="11140068" cy="1200329"/>
          </a:xfrm>
          <a:prstGeom prst="rect">
            <a:avLst/>
          </a:prstGeom>
          <a:noFill/>
        </p:spPr>
        <p:txBody>
          <a:bodyPr wrap="square" rtlCol="0">
            <a:spAutoFit/>
          </a:bodyPr>
          <a:lstStyle/>
          <a:p>
            <a:r>
              <a:rPr lang="en-US" b="1" dirty="0"/>
              <a:t>Opportunity</a:t>
            </a:r>
            <a:r>
              <a:rPr lang="en-US" dirty="0"/>
              <a:t>:</a:t>
            </a:r>
          </a:p>
          <a:p>
            <a:pPr marL="285750" indent="-285750">
              <a:buFontTx/>
              <a:buChar char="-"/>
            </a:pPr>
            <a:r>
              <a:rPr lang="en-US" dirty="0"/>
              <a:t>Desktop applications are running on a </a:t>
            </a:r>
            <a:r>
              <a:rPr lang="en-US" b="1" dirty="0"/>
              <a:t>web framework </a:t>
            </a:r>
            <a:r>
              <a:rPr lang="en-US" dirty="0"/>
              <a:t>like Electron (e.g. Skype, Signal, VS Code, Atom, WhatsApp)</a:t>
            </a:r>
          </a:p>
          <a:p>
            <a:pPr marL="285750" indent="-285750">
              <a:buFontTx/>
              <a:buChar char="-"/>
            </a:pPr>
            <a:r>
              <a:rPr lang="en-US" dirty="0"/>
              <a:t>Framework support for cryptography is </a:t>
            </a:r>
            <a:r>
              <a:rPr lang="en-US" b="1" dirty="0"/>
              <a:t>lacking</a:t>
            </a:r>
            <a:r>
              <a:rPr lang="en-US" dirty="0"/>
              <a:t> (</a:t>
            </a:r>
            <a:r>
              <a:rPr lang="en-US" dirty="0" err="1"/>
              <a:t>WebCrypto</a:t>
            </a:r>
            <a:r>
              <a:rPr lang="en-US" dirty="0"/>
              <a:t> on the web, </a:t>
            </a:r>
            <a:r>
              <a:rPr lang="en-US" dirty="0" err="1"/>
              <a:t>node.js</a:t>
            </a:r>
            <a:r>
              <a:rPr lang="en-US" dirty="0"/>
              <a:t> crypto on the desktop)</a:t>
            </a:r>
          </a:p>
          <a:p>
            <a:endParaRPr lang="en-US" dirty="0"/>
          </a:p>
        </p:txBody>
      </p:sp>
      <p:sp>
        <p:nvSpPr>
          <p:cNvPr id="9" name="TextBox 8">
            <a:extLst>
              <a:ext uri="{FF2B5EF4-FFF2-40B4-BE49-F238E27FC236}">
                <a16:creationId xmlns:a16="http://schemas.microsoft.com/office/drawing/2014/main" id="{A3CA6AEB-5C69-CF4D-B014-2632D5460E71}"/>
              </a:ext>
            </a:extLst>
          </p:cNvPr>
          <p:cNvSpPr txBox="1"/>
          <p:nvPr/>
        </p:nvSpPr>
        <p:spPr>
          <a:xfrm>
            <a:off x="512956" y="3865470"/>
            <a:ext cx="11155811" cy="1200329"/>
          </a:xfrm>
          <a:prstGeom prst="rect">
            <a:avLst/>
          </a:prstGeom>
          <a:noFill/>
        </p:spPr>
        <p:txBody>
          <a:bodyPr wrap="square" rtlCol="0">
            <a:spAutoFit/>
          </a:bodyPr>
          <a:lstStyle/>
          <a:p>
            <a:r>
              <a:rPr lang="en-US" b="1" dirty="0"/>
              <a:t>A WASM backend for </a:t>
            </a:r>
            <a:r>
              <a:rPr lang="en-US" b="1" dirty="0" err="1"/>
              <a:t>KreMLin</a:t>
            </a:r>
            <a:r>
              <a:rPr lang="en-US" b="1" dirty="0"/>
              <a:t>:</a:t>
            </a:r>
            <a:endParaRPr lang="en-US" dirty="0"/>
          </a:p>
          <a:p>
            <a:pPr marL="285750" indent="-285750">
              <a:buFontTx/>
              <a:buChar char="-"/>
            </a:pPr>
            <a:r>
              <a:rPr lang="en-US" b="1" dirty="0"/>
              <a:t>Auditable </a:t>
            </a:r>
            <a:r>
              <a:rPr lang="en-US" dirty="0"/>
              <a:t>and delivers competitive performance</a:t>
            </a:r>
          </a:p>
          <a:p>
            <a:pPr marL="285750" indent="-285750">
              <a:buFontTx/>
              <a:buChar char="-"/>
            </a:pPr>
            <a:r>
              <a:rPr lang="en-US" dirty="0"/>
              <a:t>An alternative, faster, </a:t>
            </a:r>
            <a:r>
              <a:rPr lang="en-US" b="1" dirty="0"/>
              <a:t>less trustworthy </a:t>
            </a:r>
            <a:r>
              <a:rPr lang="en-US" dirty="0"/>
              <a:t>backend: Low* -&gt; C (via </a:t>
            </a:r>
            <a:r>
              <a:rPr lang="en-US" dirty="0" err="1"/>
              <a:t>KreMLin</a:t>
            </a:r>
            <a:r>
              <a:rPr lang="en-US" dirty="0"/>
              <a:t>) -&gt; WASM (via LLVM)</a:t>
            </a:r>
          </a:p>
          <a:p>
            <a:pPr marL="285750" indent="-285750">
              <a:buFontTx/>
              <a:buChar char="-"/>
            </a:pPr>
            <a:r>
              <a:rPr lang="en-US" b="1" dirty="0"/>
              <a:t>HACL* for the web: </a:t>
            </a:r>
            <a:r>
              <a:rPr lang="en-US" dirty="0"/>
              <a:t>enables </a:t>
            </a:r>
            <a:r>
              <a:rPr lang="en-US" b="1" dirty="0"/>
              <a:t>instant access</a:t>
            </a:r>
            <a:r>
              <a:rPr lang="en-US" dirty="0"/>
              <a:t> to the latest cryptographic primitives on both Desktop &amp; Web</a:t>
            </a:r>
          </a:p>
        </p:txBody>
      </p:sp>
      <p:sp>
        <p:nvSpPr>
          <p:cNvPr id="10" name="TextBox 9">
            <a:extLst>
              <a:ext uri="{FF2B5EF4-FFF2-40B4-BE49-F238E27FC236}">
                <a16:creationId xmlns:a16="http://schemas.microsoft.com/office/drawing/2014/main" id="{FEAFF543-9D08-4649-8398-91F77B848D68}"/>
              </a:ext>
            </a:extLst>
          </p:cNvPr>
          <p:cNvSpPr txBox="1"/>
          <p:nvPr/>
        </p:nvSpPr>
        <p:spPr>
          <a:xfrm>
            <a:off x="512956" y="5342798"/>
            <a:ext cx="11140068" cy="923330"/>
          </a:xfrm>
          <a:prstGeom prst="rect">
            <a:avLst/>
          </a:prstGeom>
          <a:noFill/>
        </p:spPr>
        <p:txBody>
          <a:bodyPr wrap="square" rtlCol="0">
            <a:spAutoFit/>
          </a:bodyPr>
          <a:lstStyle/>
          <a:p>
            <a:r>
              <a:rPr lang="en-US" b="1" dirty="0"/>
              <a:t>Looking forward</a:t>
            </a:r>
            <a:r>
              <a:rPr lang="en-US" dirty="0"/>
              <a:t>:</a:t>
            </a:r>
          </a:p>
          <a:p>
            <a:pPr marL="285750" indent="-285750">
              <a:buFontTx/>
              <a:buChar char="-"/>
            </a:pPr>
            <a:r>
              <a:rPr lang="en-US" dirty="0"/>
              <a:t>Use the WASM backend of </a:t>
            </a:r>
            <a:r>
              <a:rPr lang="en-US" dirty="0" err="1"/>
              <a:t>KreMLin</a:t>
            </a:r>
            <a:r>
              <a:rPr lang="en-US" dirty="0"/>
              <a:t> for verified, fast implementation of </a:t>
            </a:r>
            <a:r>
              <a:rPr lang="en-US" b="1" dirty="0"/>
              <a:t>messaging protocols</a:t>
            </a:r>
            <a:endParaRPr lang="en-US" dirty="0"/>
          </a:p>
          <a:p>
            <a:pPr marL="285750" indent="-285750">
              <a:buFontTx/>
              <a:buChar char="-"/>
            </a:pPr>
            <a:r>
              <a:rPr lang="en-US" dirty="0"/>
              <a:t>Reach out to new clients </a:t>
            </a:r>
            <a:r>
              <a:rPr lang="en-US" b="1" dirty="0"/>
              <a:t>internally</a:t>
            </a:r>
          </a:p>
        </p:txBody>
      </p:sp>
    </p:spTree>
    <p:extLst>
      <p:ext uri="{BB962C8B-B14F-4D97-AF65-F5344CB8AC3E}">
        <p14:creationId xmlns:p14="http://schemas.microsoft.com/office/powerpoint/2010/main" val="1656378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E880-1CD5-FD4F-8A5E-AF4DB0C2E3A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7C7C94A-15B6-B047-8DB5-688053C1747D}"/>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D64D750F-2D90-EC41-95B1-81AF4D067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948" y="274638"/>
            <a:ext cx="9738430" cy="7297115"/>
          </a:xfrm>
          <a:prstGeom prst="rect">
            <a:avLst/>
          </a:prstGeom>
        </p:spPr>
      </p:pic>
    </p:spTree>
    <p:extLst>
      <p:ext uri="{BB962C8B-B14F-4D97-AF65-F5344CB8AC3E}">
        <p14:creationId xmlns:p14="http://schemas.microsoft.com/office/powerpoint/2010/main" val="1523496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57D42-19E1-4244-8B0D-BC8553134DF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E84F505-D95A-1349-AD5C-731818E6C041}"/>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B3B02E36-DB0B-8C43-B01E-CEBB6EE65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908" y="107983"/>
            <a:ext cx="9398396" cy="7042325"/>
          </a:xfrm>
          <a:prstGeom prst="rect">
            <a:avLst/>
          </a:prstGeom>
        </p:spPr>
      </p:pic>
    </p:spTree>
    <p:extLst>
      <p:ext uri="{BB962C8B-B14F-4D97-AF65-F5344CB8AC3E}">
        <p14:creationId xmlns:p14="http://schemas.microsoft.com/office/powerpoint/2010/main" val="630791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2C75D-297D-BB42-9C85-9C8FE7CB655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FB7286B-FDB8-4C41-88B7-30FE628AA763}"/>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474FEFB0-F6F7-6B4F-8563-4B7CF7568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937" y="74287"/>
            <a:ext cx="9423361" cy="7061031"/>
          </a:xfrm>
          <a:prstGeom prst="rect">
            <a:avLst/>
          </a:prstGeom>
        </p:spPr>
      </p:pic>
    </p:spTree>
    <p:extLst>
      <p:ext uri="{BB962C8B-B14F-4D97-AF65-F5344CB8AC3E}">
        <p14:creationId xmlns:p14="http://schemas.microsoft.com/office/powerpoint/2010/main" val="3749517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81AD2-A089-764C-A15D-29CA080D219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F4E4295-ACFC-A841-B5B8-7E7C0982E06C}"/>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863096" y="291102"/>
            <a:ext cx="9234034" cy="6919167"/>
          </a:xfrm>
        </p:spPr>
      </p:pic>
    </p:spTree>
    <p:extLst>
      <p:ext uri="{BB962C8B-B14F-4D97-AF65-F5344CB8AC3E}">
        <p14:creationId xmlns:p14="http://schemas.microsoft.com/office/powerpoint/2010/main" val="106020406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968" y="-570798"/>
            <a:ext cx="12724331" cy="8933541"/>
          </a:xfrm>
          <a:prstGeom prst="rect">
            <a:avLst/>
          </a:prstGeom>
        </p:spPr>
      </p:pic>
      <p:sp>
        <p:nvSpPr>
          <p:cNvPr id="2" name="Title 1"/>
          <p:cNvSpPr>
            <a:spLocks noGrp="1"/>
          </p:cNvSpPr>
          <p:nvPr>
            <p:ph type="title"/>
          </p:nvPr>
        </p:nvSpPr>
        <p:spPr>
          <a:xfrm>
            <a:off x="235370" y="292351"/>
            <a:ext cx="8205539" cy="2757940"/>
          </a:xfrm>
        </p:spPr>
        <p:txBody>
          <a:bodyPr>
            <a:noAutofit/>
          </a:bodyPr>
          <a:lstStyle/>
          <a:p>
            <a:r>
              <a:rPr lang="en-US" sz="4400" dirty="0">
                <a:solidFill>
                  <a:schemeClr val="bg1"/>
                </a:solidFill>
              </a:rPr>
              <a:t>Deploying a </a:t>
            </a:r>
            <a:br>
              <a:rPr lang="en-US" sz="4400" dirty="0">
                <a:solidFill>
                  <a:schemeClr val="bg1"/>
                </a:solidFill>
              </a:rPr>
            </a:br>
            <a:r>
              <a:rPr lang="en-US" sz="4400" dirty="0">
                <a:solidFill>
                  <a:schemeClr val="bg1"/>
                </a:solidFill>
              </a:rPr>
              <a:t>High-Assurance</a:t>
            </a:r>
            <a:br>
              <a:rPr lang="en-US" sz="4400" dirty="0">
                <a:solidFill>
                  <a:schemeClr val="bg1"/>
                </a:solidFill>
              </a:rPr>
            </a:br>
            <a:r>
              <a:rPr lang="en-US" sz="4400" dirty="0">
                <a:solidFill>
                  <a:schemeClr val="bg1"/>
                </a:solidFill>
              </a:rPr>
              <a:t>Crypto Library </a:t>
            </a:r>
            <a:br>
              <a:rPr lang="en-US" sz="4400" dirty="0">
                <a:solidFill>
                  <a:schemeClr val="bg1"/>
                </a:solidFill>
              </a:rPr>
            </a:br>
            <a:endParaRPr lang="en-US" sz="8000" dirty="0">
              <a:solidFill>
                <a:schemeClr val="bg1"/>
              </a:solidFill>
            </a:endParaRPr>
          </a:p>
        </p:txBody>
      </p:sp>
      <p:grpSp>
        <p:nvGrpSpPr>
          <p:cNvPr id="17" name="Group 16">
            <a:extLst>
              <a:ext uri="{FF2B5EF4-FFF2-40B4-BE49-F238E27FC236}">
                <a16:creationId xmlns:a16="http://schemas.microsoft.com/office/drawing/2014/main" id="{DF618E3C-7E97-40B0-9911-8A0B3ADD0B7A}"/>
              </a:ext>
            </a:extLst>
          </p:cNvPr>
          <p:cNvGrpSpPr/>
          <p:nvPr/>
        </p:nvGrpSpPr>
        <p:grpSpPr>
          <a:xfrm>
            <a:off x="6769484" y="2618338"/>
            <a:ext cx="2865396" cy="2926880"/>
            <a:chOff x="5300977" y="3142912"/>
            <a:chExt cx="3354472" cy="3426451"/>
          </a:xfrm>
        </p:grpSpPr>
        <p:sp>
          <p:nvSpPr>
            <p:cNvPr id="19" name="Rounded Rectangle 5">
              <a:extLst>
                <a:ext uri="{FF2B5EF4-FFF2-40B4-BE49-F238E27FC236}">
                  <a16:creationId xmlns:a16="http://schemas.microsoft.com/office/drawing/2014/main" id="{B2518157-4B40-4CDC-A4F6-364038980406}"/>
                </a:ext>
              </a:extLst>
            </p:cNvPr>
            <p:cNvSpPr/>
            <p:nvPr/>
          </p:nvSpPr>
          <p:spPr>
            <a:xfrm>
              <a:off x="5300977" y="3142912"/>
              <a:ext cx="3354472" cy="3426451"/>
            </a:xfrm>
            <a:prstGeom prst="roundRect">
              <a:avLst/>
            </a:prstGeom>
            <a:solidFill>
              <a:schemeClr val="bg1"/>
            </a:solidFill>
            <a:ln w="28575"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8BD41F4-CE42-4ADC-A819-D0AA5785EE0D}"/>
                </a:ext>
              </a:extLst>
            </p:cNvPr>
            <p:cNvSpPr/>
            <p:nvPr/>
          </p:nvSpPr>
          <p:spPr>
            <a:xfrm>
              <a:off x="5900552" y="4713775"/>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t>
              </a:r>
            </a:p>
          </p:txBody>
        </p:sp>
        <p:sp>
          <p:nvSpPr>
            <p:cNvPr id="21" name="Rectangle 20">
              <a:extLst>
                <a:ext uri="{FF2B5EF4-FFF2-40B4-BE49-F238E27FC236}">
                  <a16:creationId xmlns:a16="http://schemas.microsoft.com/office/drawing/2014/main" id="{BDDA81B7-E88E-4766-A133-B14FBA16411C}"/>
                </a:ext>
              </a:extLst>
            </p:cNvPr>
            <p:cNvSpPr/>
            <p:nvPr/>
          </p:nvSpPr>
          <p:spPr>
            <a:xfrm>
              <a:off x="6991137" y="4285735"/>
              <a:ext cx="1243914" cy="381085"/>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TLS</a:t>
              </a:r>
            </a:p>
          </p:txBody>
        </p:sp>
        <p:sp>
          <p:nvSpPr>
            <p:cNvPr id="22" name="Rectangle 21">
              <a:extLst>
                <a:ext uri="{FF2B5EF4-FFF2-40B4-BE49-F238E27FC236}">
                  <a16:creationId xmlns:a16="http://schemas.microsoft.com/office/drawing/2014/main" id="{A991B8F3-7F7E-41BD-8351-38D281A3D8B3}"/>
                </a:ext>
              </a:extLst>
            </p:cNvPr>
            <p:cNvSpPr/>
            <p:nvPr/>
          </p:nvSpPr>
          <p:spPr>
            <a:xfrm>
              <a:off x="5638706" y="3763377"/>
              <a:ext cx="716692"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X.509</a:t>
              </a:r>
            </a:p>
          </p:txBody>
        </p:sp>
        <p:sp>
          <p:nvSpPr>
            <p:cNvPr id="23" name="Rectangle 22">
              <a:extLst>
                <a:ext uri="{FF2B5EF4-FFF2-40B4-BE49-F238E27FC236}">
                  <a16:creationId xmlns:a16="http://schemas.microsoft.com/office/drawing/2014/main" id="{18B3E36E-39F1-47CD-81EC-19E03C263A45}"/>
                </a:ext>
              </a:extLst>
            </p:cNvPr>
            <p:cNvSpPr/>
            <p:nvPr/>
          </p:nvSpPr>
          <p:spPr>
            <a:xfrm>
              <a:off x="6357964" y="3224337"/>
              <a:ext cx="124391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HTTPS</a:t>
              </a:r>
            </a:p>
          </p:txBody>
        </p:sp>
        <p:sp>
          <p:nvSpPr>
            <p:cNvPr id="24" name="Rectangle 23">
              <a:extLst>
                <a:ext uri="{FF2B5EF4-FFF2-40B4-BE49-F238E27FC236}">
                  <a16:creationId xmlns:a16="http://schemas.microsoft.com/office/drawing/2014/main" id="{E8113864-5680-4F06-A86B-429EBE7731B6}"/>
                </a:ext>
              </a:extLst>
            </p:cNvPr>
            <p:cNvSpPr/>
            <p:nvPr/>
          </p:nvSpPr>
          <p:spPr>
            <a:xfrm>
              <a:off x="5546254" y="5016929"/>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RSA</a:t>
              </a:r>
            </a:p>
          </p:txBody>
        </p:sp>
        <p:sp>
          <p:nvSpPr>
            <p:cNvPr id="25" name="Rectangle 24">
              <a:extLst>
                <a:ext uri="{FF2B5EF4-FFF2-40B4-BE49-F238E27FC236}">
                  <a16:creationId xmlns:a16="http://schemas.microsoft.com/office/drawing/2014/main" id="{7D5781DD-06F6-4B21-B68C-0CBB892B74F3}"/>
                </a:ext>
              </a:extLst>
            </p:cNvPr>
            <p:cNvSpPr/>
            <p:nvPr/>
          </p:nvSpPr>
          <p:spPr>
            <a:xfrm>
              <a:off x="6318131" y="5016929"/>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SHA</a:t>
              </a:r>
            </a:p>
          </p:txBody>
        </p:sp>
        <p:sp>
          <p:nvSpPr>
            <p:cNvPr id="26" name="Rectangle 25">
              <a:extLst>
                <a:ext uri="{FF2B5EF4-FFF2-40B4-BE49-F238E27FC236}">
                  <a16:creationId xmlns:a16="http://schemas.microsoft.com/office/drawing/2014/main" id="{81354E56-E333-4B18-A7D7-AEE477AA1AC4}"/>
                </a:ext>
              </a:extLst>
            </p:cNvPr>
            <p:cNvSpPr/>
            <p:nvPr/>
          </p:nvSpPr>
          <p:spPr>
            <a:xfrm>
              <a:off x="5680968" y="5333363"/>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ECDH</a:t>
              </a:r>
            </a:p>
          </p:txBody>
        </p:sp>
        <p:sp>
          <p:nvSpPr>
            <p:cNvPr id="27" name="TextBox 26">
              <a:extLst>
                <a:ext uri="{FF2B5EF4-FFF2-40B4-BE49-F238E27FC236}">
                  <a16:creationId xmlns:a16="http://schemas.microsoft.com/office/drawing/2014/main" id="{34A71E09-38DB-4903-9C20-0D10EC9825F6}"/>
                </a:ext>
              </a:extLst>
            </p:cNvPr>
            <p:cNvSpPr txBox="1"/>
            <p:nvPr/>
          </p:nvSpPr>
          <p:spPr>
            <a:xfrm>
              <a:off x="5806552" y="6082180"/>
              <a:ext cx="2545858" cy="369332"/>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Network buffers</a:t>
              </a:r>
            </a:p>
          </p:txBody>
        </p:sp>
        <p:cxnSp>
          <p:nvCxnSpPr>
            <p:cNvPr id="28" name="Straight Arrow Connector 27">
              <a:extLst>
                <a:ext uri="{FF2B5EF4-FFF2-40B4-BE49-F238E27FC236}">
                  <a16:creationId xmlns:a16="http://schemas.microsoft.com/office/drawing/2014/main" id="{86E0F35A-4C5D-460A-A45E-A40A5DA7ED61}"/>
                </a:ext>
              </a:extLst>
            </p:cNvPr>
            <p:cNvCxnSpPr/>
            <p:nvPr/>
          </p:nvCxnSpPr>
          <p:spPr>
            <a:xfrm>
              <a:off x="7989057" y="4666820"/>
              <a:ext cx="0" cy="1415360"/>
            </a:xfrm>
            <a:prstGeom prst="straightConnector1">
              <a:avLst/>
            </a:prstGeom>
            <a:noFill/>
            <a:ln w="28575" cap="flat" cmpd="sng" algn="ctr">
              <a:solidFill>
                <a:schemeClr val="tx1"/>
              </a:solidFill>
              <a:prstDash val="solid"/>
              <a:miter lim="800000"/>
              <a:tailEnd type="triangle"/>
            </a:ln>
            <a:effectLst/>
          </p:spPr>
        </p:cxnSp>
        <p:sp>
          <p:nvSpPr>
            <p:cNvPr id="29" name="TextBox 28">
              <a:extLst>
                <a:ext uri="{FF2B5EF4-FFF2-40B4-BE49-F238E27FC236}">
                  <a16:creationId xmlns:a16="http://schemas.microsoft.com/office/drawing/2014/main" id="{03A1D991-9FA5-4231-BC2D-66C30DC5D621}"/>
                </a:ext>
              </a:extLst>
            </p:cNvPr>
            <p:cNvSpPr txBox="1"/>
            <p:nvPr/>
          </p:nvSpPr>
          <p:spPr>
            <a:xfrm>
              <a:off x="5498686" y="5671793"/>
              <a:ext cx="1874033" cy="3242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Segoe UI"/>
                  <a:ea typeface="+mn-ea"/>
                  <a:cs typeface="+mn-cs"/>
                </a:rPr>
                <a:t>Crypto Algorithms</a:t>
              </a:r>
            </a:p>
          </p:txBody>
        </p:sp>
        <p:sp>
          <p:nvSpPr>
            <p:cNvPr id="30" name="Rectangle 29">
              <a:extLst>
                <a:ext uri="{FF2B5EF4-FFF2-40B4-BE49-F238E27FC236}">
                  <a16:creationId xmlns:a16="http://schemas.microsoft.com/office/drawing/2014/main" id="{0AE00C76-4C70-4081-A160-7DF3FA165C8C}"/>
                </a:ext>
              </a:extLst>
            </p:cNvPr>
            <p:cNvSpPr/>
            <p:nvPr/>
          </p:nvSpPr>
          <p:spPr>
            <a:xfrm>
              <a:off x="6456099" y="5333363"/>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4Q</a:t>
              </a:r>
            </a:p>
          </p:txBody>
        </p:sp>
        <p:cxnSp>
          <p:nvCxnSpPr>
            <p:cNvPr id="31" name="Elbow Connector 17">
              <a:extLst>
                <a:ext uri="{FF2B5EF4-FFF2-40B4-BE49-F238E27FC236}">
                  <a16:creationId xmlns:a16="http://schemas.microsoft.com/office/drawing/2014/main" id="{434059A9-8BE3-426F-90B5-01238A03C6C3}"/>
                </a:ext>
              </a:extLst>
            </p:cNvPr>
            <p:cNvCxnSpPr>
              <a:endCxn id="30" idx="3"/>
            </p:cNvCxnSpPr>
            <p:nvPr/>
          </p:nvCxnSpPr>
          <p:spPr>
            <a:xfrm rot="5400000">
              <a:off x="6827643" y="4997433"/>
              <a:ext cx="875688" cy="214462"/>
            </a:xfrm>
            <a:prstGeom prst="bentConnector2">
              <a:avLst/>
            </a:prstGeom>
            <a:noFill/>
            <a:ln w="28575" cap="flat" cmpd="sng" algn="ctr">
              <a:solidFill>
                <a:schemeClr val="tx1"/>
              </a:solidFill>
              <a:prstDash val="solid"/>
              <a:miter lim="800000"/>
              <a:tailEnd type="triangle"/>
            </a:ln>
            <a:effectLst/>
          </p:spPr>
        </p:cxnSp>
        <p:cxnSp>
          <p:nvCxnSpPr>
            <p:cNvPr id="32" name="Straight Arrow Connector 31">
              <a:extLst>
                <a:ext uri="{FF2B5EF4-FFF2-40B4-BE49-F238E27FC236}">
                  <a16:creationId xmlns:a16="http://schemas.microsoft.com/office/drawing/2014/main" id="{4C67414E-8F7F-4215-9C0A-C54A726F4F5D}"/>
                </a:ext>
              </a:extLst>
            </p:cNvPr>
            <p:cNvCxnSpPr>
              <a:stCxn id="25" idx="3"/>
            </p:cNvCxnSpPr>
            <p:nvPr/>
          </p:nvCxnSpPr>
          <p:spPr>
            <a:xfrm flipV="1">
              <a:off x="7020288" y="5226073"/>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33" name="Elbow Connector 19">
              <a:extLst>
                <a:ext uri="{FF2B5EF4-FFF2-40B4-BE49-F238E27FC236}">
                  <a16:creationId xmlns:a16="http://schemas.microsoft.com/office/drawing/2014/main" id="{02E6986F-5766-4BD9-8D3B-25D1513ACFCC}"/>
                </a:ext>
              </a:extLst>
            </p:cNvPr>
            <p:cNvCxnSpPr>
              <a:stCxn id="23" idx="1"/>
              <a:endCxn id="22" idx="0"/>
            </p:cNvCxnSpPr>
            <p:nvPr/>
          </p:nvCxnSpPr>
          <p:spPr>
            <a:xfrm rot="10800000" flipV="1">
              <a:off x="5997052" y="3438521"/>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34" name="Elbow Connector 20">
              <a:extLst>
                <a:ext uri="{FF2B5EF4-FFF2-40B4-BE49-F238E27FC236}">
                  <a16:creationId xmlns:a16="http://schemas.microsoft.com/office/drawing/2014/main" id="{E414C469-ACB0-4AF9-A92F-CECF547FC1A1}"/>
                </a:ext>
              </a:extLst>
            </p:cNvPr>
            <p:cNvCxnSpPr>
              <a:stCxn id="22" idx="2"/>
              <a:endCxn id="21" idx="1"/>
            </p:cNvCxnSpPr>
            <p:nvPr/>
          </p:nvCxnSpPr>
          <p:spPr>
            <a:xfrm rot="16200000" flipH="1">
              <a:off x="6351828" y="3836968"/>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35" name="Rectangle 34">
              <a:extLst>
                <a:ext uri="{FF2B5EF4-FFF2-40B4-BE49-F238E27FC236}">
                  <a16:creationId xmlns:a16="http://schemas.microsoft.com/office/drawing/2014/main" id="{31A040E0-0AD4-4017-BDA8-9C8376CDE6A5}"/>
                </a:ext>
              </a:extLst>
            </p:cNvPr>
            <p:cNvSpPr/>
            <p:nvPr/>
          </p:nvSpPr>
          <p:spPr>
            <a:xfrm>
              <a:off x="6602709" y="3758337"/>
              <a:ext cx="74677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ASN.1</a:t>
              </a:r>
            </a:p>
          </p:txBody>
        </p:sp>
        <p:cxnSp>
          <p:nvCxnSpPr>
            <p:cNvPr id="36" name="Straight Arrow Connector 35">
              <a:extLst>
                <a:ext uri="{FF2B5EF4-FFF2-40B4-BE49-F238E27FC236}">
                  <a16:creationId xmlns:a16="http://schemas.microsoft.com/office/drawing/2014/main" id="{C69A3A1B-5497-4E46-BFC1-300488FA6B4E}"/>
                </a:ext>
              </a:extLst>
            </p:cNvPr>
            <p:cNvCxnSpPr/>
            <p:nvPr/>
          </p:nvCxnSpPr>
          <p:spPr>
            <a:xfrm flipV="1">
              <a:off x="6355398" y="3989366"/>
              <a:ext cx="247311" cy="5040"/>
            </a:xfrm>
            <a:prstGeom prst="straightConnector1">
              <a:avLst/>
            </a:prstGeom>
            <a:noFill/>
            <a:ln w="28575" cap="flat" cmpd="sng" algn="ctr">
              <a:solidFill>
                <a:schemeClr val="tx1"/>
              </a:solidFill>
              <a:prstDash val="solid"/>
              <a:miter lim="800000"/>
              <a:tailEnd type="triangle"/>
            </a:ln>
            <a:effectLst/>
          </p:spPr>
        </p:cxnSp>
        <p:cxnSp>
          <p:nvCxnSpPr>
            <p:cNvPr id="37" name="Straight Arrow Connector 36">
              <a:extLst>
                <a:ext uri="{FF2B5EF4-FFF2-40B4-BE49-F238E27FC236}">
                  <a16:creationId xmlns:a16="http://schemas.microsoft.com/office/drawing/2014/main" id="{BEF6BA2C-80F6-46FF-A766-3DA1E263B8F7}"/>
                </a:ext>
              </a:extLst>
            </p:cNvPr>
            <p:cNvCxnSpPr/>
            <p:nvPr/>
          </p:nvCxnSpPr>
          <p:spPr>
            <a:xfrm>
              <a:off x="5806552" y="4186705"/>
              <a:ext cx="0" cy="830224"/>
            </a:xfrm>
            <a:prstGeom prst="straightConnector1">
              <a:avLst/>
            </a:prstGeom>
            <a:noFill/>
            <a:ln w="28575" cap="flat" cmpd="sng" algn="ctr">
              <a:solidFill>
                <a:schemeClr val="tx1"/>
              </a:solidFill>
              <a:prstDash val="solid"/>
              <a:miter lim="800000"/>
              <a:tailEnd type="triangle"/>
            </a:ln>
            <a:effectLst/>
          </p:spPr>
        </p:cxnSp>
        <p:cxnSp>
          <p:nvCxnSpPr>
            <p:cNvPr id="38" name="Elbow Connector 24">
              <a:extLst>
                <a:ext uri="{FF2B5EF4-FFF2-40B4-BE49-F238E27FC236}">
                  <a16:creationId xmlns:a16="http://schemas.microsoft.com/office/drawing/2014/main" id="{955E4CA9-FB99-448C-BBED-D73DD75F45BB}"/>
                </a:ext>
              </a:extLst>
            </p:cNvPr>
            <p:cNvCxnSpPr>
              <a:stCxn id="23" idx="3"/>
            </p:cNvCxnSpPr>
            <p:nvPr/>
          </p:nvCxnSpPr>
          <p:spPr>
            <a:xfrm>
              <a:off x="7601878" y="3438521"/>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grpSp>
      <p:pic>
        <p:nvPicPr>
          <p:cNvPr id="39" name="Picture 38">
            <a:extLst>
              <a:ext uri="{FF2B5EF4-FFF2-40B4-BE49-F238E27FC236}">
                <a16:creationId xmlns:a16="http://schemas.microsoft.com/office/drawing/2014/main" id="{52F974DF-05FA-4E1B-9825-362DCEC14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700" y="2376212"/>
            <a:ext cx="1659070" cy="1712964"/>
          </a:xfrm>
          <a:prstGeom prst="rect">
            <a:avLst/>
          </a:prstGeom>
        </p:spPr>
      </p:pic>
    </p:spTree>
    <p:extLst>
      <p:ext uri="{BB962C8B-B14F-4D97-AF65-F5344CB8AC3E}">
        <p14:creationId xmlns:p14="http://schemas.microsoft.com/office/powerpoint/2010/main" val="20775743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F0730D-7437-42DB-B9A7-49A8D59E9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5352" y="326570"/>
            <a:ext cx="12304542" cy="692130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9210" y="663266"/>
            <a:ext cx="12401853" cy="6451916"/>
          </a:xfrm>
          <a:prstGeom prst="rect">
            <a:avLst/>
          </a:prstGeom>
        </p:spPr>
      </p:pic>
      <p:sp>
        <p:nvSpPr>
          <p:cNvPr id="4" name="Slide Number Placeholder 3"/>
          <p:cNvSpPr>
            <a:spLocks noGrp="1"/>
          </p:cNvSpPr>
          <p:nvPr>
            <p:ph type="sldNum" sz="quarter" idx="4294967295"/>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p:cNvSpPr txBox="1"/>
          <p:nvPr/>
        </p:nvSpPr>
        <p:spPr>
          <a:xfrm>
            <a:off x="4084320" y="3261360"/>
            <a:ext cx="369397"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err="1">
              <a:ln>
                <a:noFill/>
              </a:ln>
              <a:gradFill>
                <a:gsLst>
                  <a:gs pos="2917">
                    <a:srgbClr val="525051"/>
                  </a:gs>
                  <a:gs pos="30000">
                    <a:srgbClr val="525051"/>
                  </a:gs>
                </a:gsLst>
                <a:lin ang="5400000" scaled="0"/>
              </a:gradFill>
              <a:effectLst/>
              <a:uLnTx/>
              <a:uFillTx/>
              <a:latin typeface="Segoe UI"/>
              <a:ea typeface="+mn-ea"/>
              <a:cs typeface="+mn-cs"/>
            </a:endParaRPr>
          </a:p>
        </p:txBody>
      </p:sp>
      <p:pic>
        <p:nvPicPr>
          <p:cNvPr id="1026" name="Picture 2" descr="mage associé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505" y="88031"/>
            <a:ext cx="3608426" cy="3943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associé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841734" y="4501846"/>
            <a:ext cx="3947022" cy="22196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33AD60B-DEC1-444C-90BC-7F9FB7255B38}"/>
              </a:ext>
            </a:extLst>
          </p:cNvPr>
          <p:cNvSpPr txBox="1"/>
          <p:nvPr/>
        </p:nvSpPr>
        <p:spPr>
          <a:xfrm>
            <a:off x="3836931" y="24865"/>
            <a:ext cx="3796890" cy="1037207"/>
          </a:xfrm>
          <a:prstGeom prst="rect">
            <a:avLst/>
          </a:prstGeom>
          <a:solidFill>
            <a:schemeClr val="bg1"/>
          </a:solidFill>
        </p:spPr>
        <p:txBody>
          <a:bodyPr wrap="square" lIns="182880" tIns="146304" rIns="182880" bIns="146304" rtlCol="0">
            <a:spAutoFit/>
          </a:bodyPr>
          <a:lstStyle/>
          <a:p>
            <a:pPr>
              <a:lnSpc>
                <a:spcPct val="90000"/>
              </a:lnSpc>
              <a:spcAft>
                <a:spcPts val="600"/>
              </a:spcAft>
            </a:pPr>
            <a:r>
              <a:rPr lang="en-US" sz="2400" dirty="0">
                <a:solidFill>
                  <a:srgbClr val="00B0F0"/>
                </a:solidFill>
              </a:rPr>
              <a:t>From a futuristic  verified </a:t>
            </a:r>
          </a:p>
          <a:p>
            <a:pPr>
              <a:lnSpc>
                <a:spcPct val="90000"/>
              </a:lnSpc>
              <a:spcAft>
                <a:spcPts val="600"/>
              </a:spcAft>
            </a:pPr>
            <a:r>
              <a:rPr lang="en-US" sz="2400" dirty="0">
                <a:solidFill>
                  <a:srgbClr val="00B0F0"/>
                </a:solidFill>
              </a:rPr>
              <a:t>software methodology</a:t>
            </a:r>
          </a:p>
        </p:txBody>
      </p:sp>
      <p:sp>
        <p:nvSpPr>
          <p:cNvPr id="14" name="TextBox 13">
            <a:extLst>
              <a:ext uri="{FF2B5EF4-FFF2-40B4-BE49-F238E27FC236}">
                <a16:creationId xmlns:a16="http://schemas.microsoft.com/office/drawing/2014/main" id="{2DE2DF55-4E83-4C9C-941F-482F63EE8622}"/>
              </a:ext>
            </a:extLst>
          </p:cNvPr>
          <p:cNvSpPr txBox="1"/>
          <p:nvPr/>
        </p:nvSpPr>
        <p:spPr>
          <a:xfrm>
            <a:off x="8410343" y="3370620"/>
            <a:ext cx="4061846" cy="1037207"/>
          </a:xfrm>
          <a:prstGeom prst="rect">
            <a:avLst/>
          </a:prstGeom>
          <a:solidFill>
            <a:schemeClr val="bg1"/>
          </a:solidFill>
        </p:spPr>
        <p:txBody>
          <a:bodyPr wrap="square" lIns="182880" tIns="146304" rIns="182880" bIns="146304" rtlCol="0">
            <a:spAutoFit/>
          </a:bodyPr>
          <a:lstStyle/>
          <a:p>
            <a:pPr>
              <a:lnSpc>
                <a:spcPct val="90000"/>
              </a:lnSpc>
              <a:spcAft>
                <a:spcPts val="600"/>
              </a:spcAft>
            </a:pPr>
            <a:r>
              <a:rPr lang="en-US" sz="2400" dirty="0">
                <a:solidFill>
                  <a:schemeClr val="tx2">
                    <a:lumMod val="75000"/>
                  </a:schemeClr>
                </a:solidFill>
              </a:rPr>
              <a:t>To polished code used in</a:t>
            </a:r>
          </a:p>
          <a:p>
            <a:pPr>
              <a:lnSpc>
                <a:spcPct val="90000"/>
              </a:lnSpc>
              <a:spcAft>
                <a:spcPts val="600"/>
              </a:spcAft>
            </a:pPr>
            <a:r>
              <a:rPr lang="en-US" sz="2400" dirty="0">
                <a:solidFill>
                  <a:schemeClr val="tx2">
                    <a:lumMod val="75000"/>
                  </a:schemeClr>
                </a:solidFill>
              </a:rPr>
              <a:t>a production environment</a:t>
            </a:r>
          </a:p>
        </p:txBody>
      </p:sp>
      <p:sp>
        <p:nvSpPr>
          <p:cNvPr id="16" name="Rectangle 15">
            <a:extLst>
              <a:ext uri="{FF2B5EF4-FFF2-40B4-BE49-F238E27FC236}">
                <a16:creationId xmlns:a16="http://schemas.microsoft.com/office/drawing/2014/main" id="{BCAB88E5-4EA7-4618-B7CB-32BE9B79EE2E}"/>
              </a:ext>
            </a:extLst>
          </p:cNvPr>
          <p:cNvSpPr/>
          <p:nvPr/>
        </p:nvSpPr>
        <p:spPr>
          <a:xfrm>
            <a:off x="383049" y="6538913"/>
            <a:ext cx="3528466" cy="369332"/>
          </a:xfrm>
          <a:prstGeom prst="rect">
            <a:avLst/>
          </a:prstGeom>
        </p:spPr>
        <p:txBody>
          <a:bodyPr wrap="none">
            <a:spAutoFit/>
          </a:bodyPr>
          <a:lstStyle/>
          <a:p>
            <a:r>
              <a:rPr lang="en-US" i="1" dirty="0">
                <a:solidFill>
                  <a:schemeClr val="bg1"/>
                </a:solidFill>
              </a:rPr>
              <a:t>From Ben </a:t>
            </a:r>
            <a:r>
              <a:rPr lang="en-US" i="1" dirty="0" err="1">
                <a:solidFill>
                  <a:schemeClr val="bg1"/>
                </a:solidFill>
              </a:rPr>
              <a:t>Beurdouche’s</a:t>
            </a:r>
            <a:r>
              <a:rPr lang="en-US" i="1" dirty="0">
                <a:solidFill>
                  <a:schemeClr val="bg1"/>
                </a:solidFill>
              </a:rPr>
              <a:t> slide deck</a:t>
            </a:r>
          </a:p>
        </p:txBody>
      </p:sp>
    </p:spTree>
    <p:extLst>
      <p:ext uri="{BB962C8B-B14F-4D97-AF65-F5344CB8AC3E}">
        <p14:creationId xmlns:p14="http://schemas.microsoft.com/office/powerpoint/2010/main" val="67541207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6158494" y="2717674"/>
            <a:ext cx="3354472" cy="3426451"/>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p:cNvSpPr>
            <a:spLocks noGrp="1"/>
          </p:cNvSpPr>
          <p:nvPr>
            <p:ph idx="10"/>
          </p:nvPr>
        </p:nvSpPr>
        <p:spPr>
          <a:xfrm>
            <a:off x="269875" y="3620191"/>
            <a:ext cx="5351148" cy="3681008"/>
          </a:xfrm>
        </p:spPr>
        <p:txBody>
          <a:bodyPr/>
          <a:lstStyle/>
          <a:p>
            <a:r>
              <a:rPr lang="en-US" sz="3200" dirty="0"/>
              <a:t>Strong verified security</a:t>
            </a:r>
          </a:p>
          <a:p>
            <a:r>
              <a:rPr lang="en-US" sz="3200" dirty="0"/>
              <a:t>Widespread deployment</a:t>
            </a:r>
          </a:p>
          <a:p>
            <a:r>
              <a:rPr lang="en-US" sz="3200" dirty="0"/>
              <a:t>Trustworthy, usable tools</a:t>
            </a:r>
          </a:p>
          <a:p>
            <a:r>
              <a:rPr lang="en-US" sz="3200" dirty="0"/>
              <a:t>Growing expertise in</a:t>
            </a:r>
            <a:br>
              <a:rPr lang="en-US" sz="3200" dirty="0"/>
            </a:br>
            <a:r>
              <a:rPr lang="en-US" sz="3200" dirty="0"/>
              <a:t>high-assurance software</a:t>
            </a:r>
            <a:br>
              <a:rPr lang="en-US" sz="3200" dirty="0"/>
            </a:br>
            <a:r>
              <a:rPr lang="en-US" sz="3200" dirty="0"/>
              <a:t>development</a:t>
            </a:r>
          </a:p>
          <a:p>
            <a:pPr marL="0" indent="0">
              <a:buNone/>
            </a:pPr>
            <a:endParaRPr lang="en-US" sz="3200" dirty="0"/>
          </a:p>
        </p:txBody>
      </p:sp>
      <p:sp>
        <p:nvSpPr>
          <p:cNvPr id="17" name="Rectangle 16"/>
          <p:cNvSpPr/>
          <p:nvPr/>
        </p:nvSpPr>
        <p:spPr>
          <a:xfrm>
            <a:off x="6758070" y="4288537"/>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t>
            </a:r>
          </a:p>
        </p:txBody>
      </p:sp>
      <p:sp>
        <p:nvSpPr>
          <p:cNvPr id="18" name="Rectangle 17"/>
          <p:cNvSpPr/>
          <p:nvPr/>
        </p:nvSpPr>
        <p:spPr>
          <a:xfrm>
            <a:off x="7848654" y="3860497"/>
            <a:ext cx="1243914" cy="381085"/>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TLS</a:t>
            </a:r>
          </a:p>
        </p:txBody>
      </p:sp>
      <p:sp>
        <p:nvSpPr>
          <p:cNvPr id="19" name="Rectangle 18"/>
          <p:cNvSpPr/>
          <p:nvPr/>
        </p:nvSpPr>
        <p:spPr>
          <a:xfrm>
            <a:off x="6496223" y="3338138"/>
            <a:ext cx="716692" cy="428368"/>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X.509</a:t>
            </a:r>
          </a:p>
        </p:txBody>
      </p:sp>
      <p:sp>
        <p:nvSpPr>
          <p:cNvPr id="20" name="Rectangle 19"/>
          <p:cNvSpPr/>
          <p:nvPr/>
        </p:nvSpPr>
        <p:spPr>
          <a:xfrm>
            <a:off x="7215481" y="2799098"/>
            <a:ext cx="1243914" cy="428368"/>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HTTPS</a:t>
            </a:r>
          </a:p>
        </p:txBody>
      </p:sp>
      <p:sp>
        <p:nvSpPr>
          <p:cNvPr id="21" name="Rectangle 20"/>
          <p:cNvSpPr/>
          <p:nvPr/>
        </p:nvSpPr>
        <p:spPr>
          <a:xfrm>
            <a:off x="6403772"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RSA</a:t>
            </a:r>
          </a:p>
        </p:txBody>
      </p:sp>
      <p:sp>
        <p:nvSpPr>
          <p:cNvPr id="22" name="Rectangle 21"/>
          <p:cNvSpPr/>
          <p:nvPr/>
        </p:nvSpPr>
        <p:spPr>
          <a:xfrm>
            <a:off x="7175649"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SHA</a:t>
            </a:r>
          </a:p>
        </p:txBody>
      </p:sp>
      <p:sp>
        <p:nvSpPr>
          <p:cNvPr id="23" name="Rectangle 22"/>
          <p:cNvSpPr/>
          <p:nvPr/>
        </p:nvSpPr>
        <p:spPr>
          <a:xfrm>
            <a:off x="6538486"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ECDH</a:t>
            </a:r>
          </a:p>
        </p:txBody>
      </p:sp>
      <p:sp>
        <p:nvSpPr>
          <p:cNvPr id="24" name="TextBox 23"/>
          <p:cNvSpPr txBox="1"/>
          <p:nvPr/>
        </p:nvSpPr>
        <p:spPr>
          <a:xfrm>
            <a:off x="6664069" y="5656941"/>
            <a:ext cx="2545858" cy="369332"/>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Network buffers</a:t>
            </a:r>
          </a:p>
        </p:txBody>
      </p:sp>
      <p:cxnSp>
        <p:nvCxnSpPr>
          <p:cNvPr id="25" name="Straight Arrow Connector 24"/>
          <p:cNvCxnSpPr/>
          <p:nvPr/>
        </p:nvCxnSpPr>
        <p:spPr>
          <a:xfrm>
            <a:off x="8846574" y="4241581"/>
            <a:ext cx="0" cy="1415360"/>
          </a:xfrm>
          <a:prstGeom prst="straightConnector1">
            <a:avLst/>
          </a:prstGeom>
          <a:noFill/>
          <a:ln w="28575" cap="flat" cmpd="sng" algn="ctr">
            <a:solidFill>
              <a:schemeClr val="tx1"/>
            </a:solidFill>
            <a:prstDash val="solid"/>
            <a:miter lim="800000"/>
            <a:tailEnd type="triangle"/>
          </a:ln>
          <a:effectLst/>
        </p:spPr>
      </p:cxnSp>
      <p:sp>
        <p:nvSpPr>
          <p:cNvPr id="26" name="TextBox 25"/>
          <p:cNvSpPr txBox="1"/>
          <p:nvPr/>
        </p:nvSpPr>
        <p:spPr>
          <a:xfrm>
            <a:off x="6158494" y="6335634"/>
            <a:ext cx="3559810" cy="369332"/>
          </a:xfrm>
          <a:prstGeom prst="rect">
            <a:avLst/>
          </a:prstGeom>
          <a:solidFill>
            <a:srgbClr val="E7E6E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a:ea typeface="+mn-ea"/>
                <a:cs typeface="+mn-cs"/>
              </a:rPr>
              <a:t>Untrusted network (TCP, UDP, …)</a:t>
            </a:r>
          </a:p>
        </p:txBody>
      </p:sp>
      <p:cxnSp>
        <p:nvCxnSpPr>
          <p:cNvPr id="27" name="Straight Arrow Connector 26"/>
          <p:cNvCxnSpPr/>
          <p:nvPr/>
        </p:nvCxnSpPr>
        <p:spPr>
          <a:xfrm>
            <a:off x="7936998" y="6021343"/>
            <a:ext cx="0" cy="299246"/>
          </a:xfrm>
          <a:prstGeom prst="straightConnector1">
            <a:avLst/>
          </a:prstGeom>
          <a:noFill/>
          <a:ln w="28575" cap="flat" cmpd="sng" algn="ctr">
            <a:solidFill>
              <a:schemeClr val="tx1"/>
            </a:solidFill>
            <a:prstDash val="solid"/>
            <a:miter lim="800000"/>
            <a:tailEnd type="triangle"/>
          </a:ln>
          <a:effectLst/>
        </p:spPr>
      </p:cxnSp>
      <p:sp>
        <p:nvSpPr>
          <p:cNvPr id="28" name="TextBox 27"/>
          <p:cNvSpPr txBox="1"/>
          <p:nvPr/>
        </p:nvSpPr>
        <p:spPr>
          <a:xfrm>
            <a:off x="6356203" y="5246554"/>
            <a:ext cx="2120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a:ea typeface="+mn-ea"/>
                <a:cs typeface="+mn-cs"/>
              </a:rPr>
              <a:t>Crypto Algorithms</a:t>
            </a:r>
          </a:p>
        </p:txBody>
      </p:sp>
      <p:sp>
        <p:nvSpPr>
          <p:cNvPr id="29" name="Rectangle 28"/>
          <p:cNvSpPr/>
          <p:nvPr/>
        </p:nvSpPr>
        <p:spPr>
          <a:xfrm>
            <a:off x="7313617"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AES</a:t>
            </a:r>
          </a:p>
        </p:txBody>
      </p:sp>
      <p:sp>
        <p:nvSpPr>
          <p:cNvPr id="31" name="TextBox 30"/>
          <p:cNvSpPr txBox="1"/>
          <p:nvPr/>
        </p:nvSpPr>
        <p:spPr>
          <a:xfrm>
            <a:off x="6158494" y="1405424"/>
            <a:ext cx="3559810" cy="369332"/>
          </a:xfrm>
          <a:prstGeom prst="rect">
            <a:avLst/>
          </a:prstGeom>
          <a:solidFill>
            <a:srgbClr val="4472C4">
              <a:lumMod val="20000"/>
              <a:lumOff val="80000"/>
            </a:srgbClr>
          </a:solidFill>
          <a:ln w="6350" cap="flat" cmpd="sng" algn="ctr">
            <a:solidFill>
              <a:srgbClr val="5B9BD5"/>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prstClr val="black"/>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Services &amp; Applications</a:t>
            </a:r>
          </a:p>
        </p:txBody>
      </p:sp>
      <p:cxnSp>
        <p:nvCxnSpPr>
          <p:cNvPr id="32" name="Elbow Connector 31"/>
          <p:cNvCxnSpPr>
            <a:endCxn id="29" idx="3"/>
          </p:cNvCxnSpPr>
          <p:nvPr/>
        </p:nvCxnSpPr>
        <p:spPr>
          <a:xfrm rot="5400000">
            <a:off x="7685160" y="4572194"/>
            <a:ext cx="875688" cy="214462"/>
          </a:xfrm>
          <a:prstGeom prst="bentConnector2">
            <a:avLst/>
          </a:prstGeom>
          <a:noFill/>
          <a:ln w="28575" cap="flat" cmpd="sng" algn="ctr">
            <a:solidFill>
              <a:schemeClr val="tx1"/>
            </a:solidFill>
            <a:prstDash val="solid"/>
            <a:miter lim="800000"/>
            <a:tailEnd type="triangle"/>
          </a:ln>
          <a:effectLst/>
        </p:spPr>
      </p:cxnSp>
      <p:cxnSp>
        <p:nvCxnSpPr>
          <p:cNvPr id="33" name="Straight Arrow Connector 32"/>
          <p:cNvCxnSpPr>
            <a:stCxn id="22" idx="3"/>
          </p:cNvCxnSpPr>
          <p:nvPr/>
        </p:nvCxnSpPr>
        <p:spPr>
          <a:xfrm flipV="1">
            <a:off x="7877805" y="4800835"/>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34" name="Elbow Connector 33"/>
          <p:cNvCxnSpPr>
            <a:stCxn id="20" idx="1"/>
            <a:endCxn id="19" idx="0"/>
          </p:cNvCxnSpPr>
          <p:nvPr/>
        </p:nvCxnSpPr>
        <p:spPr>
          <a:xfrm rot="10800000" flipV="1">
            <a:off x="6854569" y="3013282"/>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35" name="Elbow Connector 34"/>
          <p:cNvCxnSpPr>
            <a:stCxn id="19" idx="2"/>
            <a:endCxn id="18" idx="1"/>
          </p:cNvCxnSpPr>
          <p:nvPr/>
        </p:nvCxnSpPr>
        <p:spPr>
          <a:xfrm rot="16200000" flipH="1">
            <a:off x="7209346" y="3411730"/>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36" name="Rectangle 35"/>
          <p:cNvSpPr/>
          <p:nvPr/>
        </p:nvSpPr>
        <p:spPr>
          <a:xfrm>
            <a:off x="7460226" y="3333098"/>
            <a:ext cx="746774" cy="428368"/>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ASN.1</a:t>
            </a:r>
          </a:p>
        </p:txBody>
      </p:sp>
      <p:cxnSp>
        <p:nvCxnSpPr>
          <p:cNvPr id="37" name="Straight Arrow Connector 36"/>
          <p:cNvCxnSpPr/>
          <p:nvPr/>
        </p:nvCxnSpPr>
        <p:spPr>
          <a:xfrm flipV="1">
            <a:off x="7212916" y="3564127"/>
            <a:ext cx="247311" cy="5040"/>
          </a:xfrm>
          <a:prstGeom prst="straightConnector1">
            <a:avLst/>
          </a:prstGeom>
          <a:noFill/>
          <a:ln w="28575" cap="flat" cmpd="sng" algn="ctr">
            <a:solidFill>
              <a:schemeClr val="tx1"/>
            </a:solidFill>
            <a:prstDash val="solid"/>
            <a:miter lim="800000"/>
            <a:tailEnd type="triangle"/>
          </a:ln>
          <a:effectLst/>
        </p:spPr>
      </p:cxnSp>
      <p:sp>
        <p:nvSpPr>
          <p:cNvPr id="38" name="TextBox 37"/>
          <p:cNvSpPr txBox="1"/>
          <p:nvPr/>
        </p:nvSpPr>
        <p:spPr>
          <a:xfrm>
            <a:off x="4807657" y="3294082"/>
            <a:ext cx="1246480" cy="523220"/>
          </a:xfrm>
          <a:prstGeom prst="rect">
            <a:avLst/>
          </a:prstGeom>
          <a:noFill/>
          <a:ln w="1270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a:ea typeface="+mn-ea"/>
                <a:cs typeface="+mn-cs"/>
              </a:rPr>
              <a:t>Certification Authority</a:t>
            </a:r>
          </a:p>
        </p:txBody>
      </p:sp>
      <p:cxnSp>
        <p:nvCxnSpPr>
          <p:cNvPr id="39" name="Straight Arrow Connector 38"/>
          <p:cNvCxnSpPr>
            <a:stCxn id="38" idx="3"/>
            <a:endCxn id="19" idx="1"/>
          </p:cNvCxnSpPr>
          <p:nvPr/>
        </p:nvCxnSpPr>
        <p:spPr>
          <a:xfrm flipV="1">
            <a:off x="6054137" y="3552322"/>
            <a:ext cx="442086" cy="3370"/>
          </a:xfrm>
          <a:prstGeom prst="straightConnector1">
            <a:avLst/>
          </a:prstGeom>
          <a:noFill/>
          <a:ln w="28575" cap="flat" cmpd="sng" algn="ctr">
            <a:solidFill>
              <a:sysClr val="windowText" lastClr="000000"/>
            </a:solidFill>
            <a:prstDash val="sysDot"/>
            <a:miter lim="800000"/>
            <a:tailEnd type="triangle"/>
          </a:ln>
          <a:effectLst/>
        </p:spPr>
      </p:cxnSp>
      <p:cxnSp>
        <p:nvCxnSpPr>
          <p:cNvPr id="40" name="Straight Arrow Connector 39"/>
          <p:cNvCxnSpPr/>
          <p:nvPr/>
        </p:nvCxnSpPr>
        <p:spPr>
          <a:xfrm>
            <a:off x="6664069" y="3761466"/>
            <a:ext cx="0" cy="830224"/>
          </a:xfrm>
          <a:prstGeom prst="straightConnector1">
            <a:avLst/>
          </a:prstGeom>
          <a:noFill/>
          <a:ln w="28575" cap="flat" cmpd="sng" algn="ctr">
            <a:solidFill>
              <a:schemeClr val="tx1"/>
            </a:solidFill>
            <a:prstDash val="solid"/>
            <a:miter lim="800000"/>
            <a:tailEnd type="triangle"/>
          </a:ln>
          <a:effectLst/>
        </p:spPr>
      </p:cxnSp>
      <p:sp>
        <p:nvSpPr>
          <p:cNvPr id="41" name="Oval 40"/>
          <p:cNvSpPr/>
          <p:nvPr/>
        </p:nvSpPr>
        <p:spPr>
          <a:xfrm>
            <a:off x="8461890"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Servers</a:t>
            </a:r>
          </a:p>
        </p:txBody>
      </p:sp>
      <p:sp>
        <p:nvSpPr>
          <p:cNvPr id="42" name="Oval 41"/>
          <p:cNvSpPr/>
          <p:nvPr/>
        </p:nvSpPr>
        <p:spPr>
          <a:xfrm>
            <a:off x="5338184"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panose="020F0502020204030204"/>
                <a:ea typeface="+mn-ea"/>
                <a:cs typeface="+mn-cs"/>
              </a:rPr>
              <a:t>Clients</a:t>
            </a:r>
          </a:p>
        </p:txBody>
      </p:sp>
      <p:sp>
        <p:nvSpPr>
          <p:cNvPr id="43" name="TextBox 42"/>
          <p:cNvSpPr txBox="1"/>
          <p:nvPr/>
        </p:nvSpPr>
        <p:spPr>
          <a:xfrm>
            <a:off x="5969303" y="1912611"/>
            <a:ext cx="651753"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Segoe UI"/>
                <a:ea typeface="+mn-ea"/>
                <a:cs typeface="+mn-cs"/>
              </a:rPr>
              <a:t>cURL</a:t>
            </a:r>
            <a:endParaRPr kumimoji="0" lang="en-US" sz="1600" b="0" i="0" u="none" strike="noStrike" kern="0" cap="none" spc="0" normalizeH="0" baseline="0" noProof="0" dirty="0">
              <a:ln>
                <a:noFill/>
              </a:ln>
              <a:solidFill>
                <a:prstClr val="black"/>
              </a:solidFill>
              <a:effectLst/>
              <a:uLnTx/>
              <a:uFillTx/>
              <a:latin typeface="Segoe UI"/>
              <a:ea typeface="+mn-ea"/>
              <a:cs typeface="+mn-cs"/>
            </a:endParaRPr>
          </a:p>
        </p:txBody>
      </p:sp>
      <p:sp>
        <p:nvSpPr>
          <p:cNvPr id="44" name="TextBox 43"/>
          <p:cNvSpPr txBox="1"/>
          <p:nvPr/>
        </p:nvSpPr>
        <p:spPr>
          <a:xfrm>
            <a:off x="6661251" y="1918745"/>
            <a:ext cx="873748"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Segoe UI"/>
                <a:ea typeface="+mn-ea"/>
                <a:cs typeface="+mn-cs"/>
              </a:rPr>
              <a:t>WebKit</a:t>
            </a:r>
            <a:endParaRPr kumimoji="0" lang="en-US" sz="1600" b="0" i="0" u="none" strike="noStrike" kern="0" cap="none" spc="0" normalizeH="0" baseline="0" noProof="0" dirty="0">
              <a:ln>
                <a:noFill/>
              </a:ln>
              <a:solidFill>
                <a:prstClr val="black"/>
              </a:solidFill>
              <a:effectLst/>
              <a:uLnTx/>
              <a:uFillTx/>
              <a:latin typeface="Segoe UI"/>
              <a:ea typeface="+mn-ea"/>
              <a:cs typeface="+mn-cs"/>
            </a:endParaRPr>
          </a:p>
        </p:txBody>
      </p:sp>
      <p:sp>
        <p:nvSpPr>
          <p:cNvPr id="45" name="TextBox 44"/>
          <p:cNvSpPr txBox="1"/>
          <p:nvPr/>
        </p:nvSpPr>
        <p:spPr>
          <a:xfrm>
            <a:off x="8424570" y="1922694"/>
            <a:ext cx="461663"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IIS</a:t>
            </a:r>
          </a:p>
        </p:txBody>
      </p:sp>
      <p:sp>
        <p:nvSpPr>
          <p:cNvPr id="46" name="TextBox 45"/>
          <p:cNvSpPr txBox="1"/>
          <p:nvPr/>
        </p:nvSpPr>
        <p:spPr>
          <a:xfrm>
            <a:off x="8926429" y="1915946"/>
            <a:ext cx="905721"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Apache</a:t>
            </a:r>
          </a:p>
        </p:txBody>
      </p:sp>
      <p:sp>
        <p:nvSpPr>
          <p:cNvPr id="47" name="TextBox 46"/>
          <p:cNvSpPr txBox="1"/>
          <p:nvPr/>
        </p:nvSpPr>
        <p:spPr>
          <a:xfrm>
            <a:off x="7614291" y="1914918"/>
            <a:ext cx="732295"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Skype</a:t>
            </a:r>
          </a:p>
        </p:txBody>
      </p:sp>
      <p:sp>
        <p:nvSpPr>
          <p:cNvPr id="48" name="TextBox 47"/>
          <p:cNvSpPr txBox="1"/>
          <p:nvPr/>
        </p:nvSpPr>
        <p:spPr>
          <a:xfrm>
            <a:off x="9870542" y="1915946"/>
            <a:ext cx="765372"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Nginx</a:t>
            </a:r>
          </a:p>
        </p:txBody>
      </p:sp>
      <p:sp>
        <p:nvSpPr>
          <p:cNvPr id="49" name="TextBox 48"/>
          <p:cNvSpPr txBox="1"/>
          <p:nvPr/>
        </p:nvSpPr>
        <p:spPr>
          <a:xfrm>
            <a:off x="5283434" y="1912611"/>
            <a:ext cx="651753"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Edge</a:t>
            </a:r>
          </a:p>
        </p:txBody>
      </p:sp>
      <p:cxnSp>
        <p:nvCxnSpPr>
          <p:cNvPr id="50" name="Elbow Connector 49"/>
          <p:cNvCxnSpPr>
            <a:stCxn id="20" idx="3"/>
          </p:cNvCxnSpPr>
          <p:nvPr/>
        </p:nvCxnSpPr>
        <p:spPr>
          <a:xfrm>
            <a:off x="8459395" y="3013282"/>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sp>
        <p:nvSpPr>
          <p:cNvPr id="3" name="Rounded Rectangle 2"/>
          <p:cNvSpPr/>
          <p:nvPr/>
        </p:nvSpPr>
        <p:spPr>
          <a:xfrm>
            <a:off x="5325283"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7" name="Rounded Rectangle 56"/>
          <p:cNvSpPr/>
          <p:nvPr/>
        </p:nvSpPr>
        <p:spPr>
          <a:xfrm>
            <a:off x="6014191"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8" name="Rounded Rectangle 57"/>
          <p:cNvSpPr/>
          <p:nvPr/>
        </p:nvSpPr>
        <p:spPr>
          <a:xfrm>
            <a:off x="6804622"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9" name="Rounded Rectangle 58"/>
          <p:cNvSpPr/>
          <p:nvPr/>
        </p:nvSpPr>
        <p:spPr>
          <a:xfrm>
            <a:off x="7699451"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0" name="Rounded Rectangle 59"/>
          <p:cNvSpPr/>
          <p:nvPr/>
        </p:nvSpPr>
        <p:spPr>
          <a:xfrm>
            <a:off x="8477160" y="2236499"/>
            <a:ext cx="356480"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1" name="Rounded Rectangle 60"/>
          <p:cNvSpPr/>
          <p:nvPr/>
        </p:nvSpPr>
        <p:spPr>
          <a:xfrm>
            <a:off x="9098302"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2" name="Rounded Rectangle 61"/>
          <p:cNvSpPr/>
          <p:nvPr/>
        </p:nvSpPr>
        <p:spPr>
          <a:xfrm>
            <a:off x="9972242"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nvGrpSpPr>
          <p:cNvPr id="4" name="Group 3"/>
          <p:cNvGrpSpPr/>
          <p:nvPr/>
        </p:nvGrpSpPr>
        <p:grpSpPr>
          <a:xfrm>
            <a:off x="10050437" y="3007081"/>
            <a:ext cx="1965570" cy="3005360"/>
            <a:chOff x="2225749" y="3342990"/>
            <a:chExt cx="1965570" cy="3005360"/>
          </a:xfrm>
        </p:grpSpPr>
        <p:sp>
          <p:nvSpPr>
            <p:cNvPr id="69" name="Rectangle 68"/>
            <p:cNvSpPr/>
            <p:nvPr/>
          </p:nvSpPr>
          <p:spPr>
            <a:xfrm>
              <a:off x="2225749" y="3342990"/>
              <a:ext cx="1965570" cy="3005360"/>
            </a:xfrm>
            <a:prstGeom prst="rect">
              <a:avLst/>
            </a:prstGeom>
            <a:solidFill>
              <a:schemeClr val="bg1"/>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275" y="4752710"/>
              <a:ext cx="994478" cy="572294"/>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73" name="Picture 2" descr="F*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3028" y="3467617"/>
              <a:ext cx="1130972" cy="1130972"/>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a:blip r:embed="rId5"/>
            <a:stretch>
              <a:fillRect/>
            </a:stretch>
          </p:blipFill>
          <p:spPr>
            <a:xfrm>
              <a:off x="2485096" y="5488384"/>
              <a:ext cx="1366837" cy="705845"/>
            </a:xfrm>
            <a:prstGeom prst="rect">
              <a:avLst/>
            </a:prstGeom>
            <a:ln w="28575" cap="sq">
              <a:solidFill>
                <a:srgbClr val="000000"/>
              </a:solidFill>
              <a:miter lim="800000"/>
            </a:ln>
            <a:effectLst>
              <a:outerShdw blurRad="57150" dist="50800" dir="2700000" algn="tl" rotWithShape="0">
                <a:srgbClr val="000000">
                  <a:alpha val="40000"/>
                </a:srgbClr>
              </a:outerShdw>
            </a:effectLst>
          </p:spPr>
        </p:pic>
      </p:grpSp>
      <p:sp>
        <p:nvSpPr>
          <p:cNvPr id="51" name="Title 1"/>
          <p:cNvSpPr txBox="1">
            <a:spLocks/>
          </p:cNvSpPr>
          <p:nvPr/>
        </p:nvSpPr>
        <p:spPr>
          <a:xfrm>
            <a:off x="268928" y="291102"/>
            <a:ext cx="11655840" cy="2757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525051"/>
                </a:solidFill>
                <a:effectLst/>
                <a:uLnTx/>
                <a:uFillTx/>
                <a:latin typeface="Segoe UI Light"/>
                <a:ea typeface="+mj-ea"/>
                <a:cs typeface="+mj-cs"/>
              </a:rPr>
              <a:t>Everest 2016—2021: </a:t>
            </a:r>
            <a:br>
              <a:rPr kumimoji="0" lang="en-US" sz="3300" b="0" i="0" u="none" strike="noStrike" kern="1200" cap="none" spc="0" normalizeH="0" baseline="0" noProof="0" dirty="0">
                <a:ln>
                  <a:noFill/>
                </a:ln>
                <a:solidFill>
                  <a:srgbClr val="525051"/>
                </a:solidFill>
                <a:effectLst/>
                <a:uLnTx/>
                <a:uFillTx/>
                <a:latin typeface="Segoe UI Light"/>
                <a:ea typeface="+mj-ea"/>
                <a:cs typeface="+mj-cs"/>
              </a:rPr>
            </a:br>
            <a:r>
              <a:rPr kumimoji="0" lang="en-US" sz="4400" b="0" i="0" u="none" strike="noStrike" kern="1200" cap="none" spc="0" normalizeH="0" baseline="0" noProof="0" dirty="0">
                <a:ln>
                  <a:noFill/>
                </a:ln>
                <a:solidFill>
                  <a:srgbClr val="525051"/>
                </a:solidFill>
                <a:effectLst/>
                <a:uLnTx/>
                <a:uFillTx/>
                <a:latin typeface="Segoe UI Light"/>
                <a:ea typeface="+mj-ea"/>
                <a:cs typeface="+mj-cs"/>
              </a:rPr>
              <a:t>Verified Components</a:t>
            </a:r>
            <a:br>
              <a:rPr kumimoji="0" lang="en-US" sz="4400" b="0" i="0" u="none" strike="noStrike" kern="1200" cap="none" spc="0" normalizeH="0" baseline="0" noProof="0" dirty="0">
                <a:ln>
                  <a:noFill/>
                </a:ln>
                <a:solidFill>
                  <a:srgbClr val="525051"/>
                </a:solidFill>
                <a:effectLst/>
                <a:uLnTx/>
                <a:uFillTx/>
                <a:latin typeface="Segoe UI Light"/>
                <a:ea typeface="+mj-ea"/>
                <a:cs typeface="+mj-cs"/>
              </a:rPr>
            </a:br>
            <a:r>
              <a:rPr kumimoji="0" lang="en-US" sz="4400" b="0" i="0" u="none" strike="noStrike" kern="1200" cap="none" spc="0" normalizeH="0" baseline="0" noProof="0" dirty="0">
                <a:ln>
                  <a:noFill/>
                </a:ln>
                <a:solidFill>
                  <a:srgbClr val="525051"/>
                </a:solidFill>
                <a:effectLst/>
                <a:uLnTx/>
                <a:uFillTx/>
                <a:latin typeface="Segoe UI Light"/>
                <a:ea typeface="+mj-ea"/>
                <a:cs typeface="+mj-cs"/>
              </a:rPr>
              <a:t>for the HTTPS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25051"/>
                </a:solidFill>
                <a:effectLst/>
                <a:uLnTx/>
                <a:uFillTx/>
                <a:latin typeface="Segoe UI Light"/>
                <a:ea typeface="+mj-ea"/>
                <a:cs typeface="+mj-cs"/>
              </a:rPr>
              <a:t>Ecosystem</a:t>
            </a:r>
          </a:p>
        </p:txBody>
      </p:sp>
    </p:spTree>
    <p:extLst>
      <p:ext uri="{BB962C8B-B14F-4D97-AF65-F5344CB8AC3E}">
        <p14:creationId xmlns:p14="http://schemas.microsoft.com/office/powerpoint/2010/main" val="3517148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 fill="hold"/>
                                        <p:tgtEl>
                                          <p:spTgt spid="20"/>
                                        </p:tgtEl>
                                        <p:attrNameLst>
                                          <p:attrName>fillcolor</p:attrName>
                                        </p:attrNameLst>
                                      </p:cBhvr>
                                      <p:to>
                                        <a:srgbClr val="16D016"/>
                                      </p:to>
                                    </p:animClr>
                                    <p:set>
                                      <p:cBhvr>
                                        <p:cTn id="11" dur="200" fill="hold"/>
                                        <p:tgtEl>
                                          <p:spTgt spid="20"/>
                                        </p:tgtEl>
                                        <p:attrNameLst>
                                          <p:attrName>fill.type</p:attrName>
                                        </p:attrNameLst>
                                      </p:cBhvr>
                                      <p:to>
                                        <p:strVal val="solid"/>
                                      </p:to>
                                    </p:set>
                                    <p:set>
                                      <p:cBhvr>
                                        <p:cTn id="12" dur="200" fill="hold"/>
                                        <p:tgtEl>
                                          <p:spTgt spid="20"/>
                                        </p:tgtEl>
                                        <p:attrNameLst>
                                          <p:attrName>fill.on</p:attrName>
                                        </p:attrNameLst>
                                      </p:cBhvr>
                                      <p:to>
                                        <p:strVal val="true"/>
                                      </p:to>
                                    </p:set>
                                  </p:childTnLst>
                                </p:cTn>
                              </p:par>
                            </p:childTnLst>
                          </p:cTn>
                        </p:par>
                        <p:par>
                          <p:cTn id="13" fill="hold">
                            <p:stCondLst>
                              <p:cond delay="200"/>
                            </p:stCondLst>
                            <p:childTnLst>
                              <p:par>
                                <p:cTn id="14" presetID="1" presetClass="emph" presetSubtype="2" fill="hold" nodeType="afterEffect">
                                  <p:stCondLst>
                                    <p:cond delay="0"/>
                                  </p:stCondLst>
                                  <p:childTnLst>
                                    <p:animClr clrSpc="rgb" dir="cw">
                                      <p:cBhvr>
                                        <p:cTn id="15" dur="200" fill="hold"/>
                                        <p:tgtEl>
                                          <p:spTgt spid="36"/>
                                        </p:tgtEl>
                                        <p:attrNameLst>
                                          <p:attrName>fillcolor</p:attrName>
                                        </p:attrNameLst>
                                      </p:cBhvr>
                                      <p:to>
                                        <a:srgbClr val="16D016"/>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cTn>
                              </p:par>
                            </p:childTnLst>
                          </p:cTn>
                        </p:par>
                        <p:par>
                          <p:cTn id="18" fill="hold">
                            <p:stCondLst>
                              <p:cond delay="400"/>
                            </p:stCondLst>
                            <p:childTnLst>
                              <p:par>
                                <p:cTn id="19" presetID="1" presetClass="emph" presetSubtype="2" fill="hold" nodeType="afterEffect">
                                  <p:stCondLst>
                                    <p:cond delay="0"/>
                                  </p:stCondLst>
                                  <p:childTnLst>
                                    <p:animClr clrSpc="rgb" dir="cw">
                                      <p:cBhvr>
                                        <p:cTn id="20" dur="200" fill="hold"/>
                                        <p:tgtEl>
                                          <p:spTgt spid="19"/>
                                        </p:tgtEl>
                                        <p:attrNameLst>
                                          <p:attrName>fillcolor</p:attrName>
                                        </p:attrNameLst>
                                      </p:cBhvr>
                                      <p:to>
                                        <a:srgbClr val="16D016"/>
                                      </p:to>
                                    </p:animClr>
                                    <p:set>
                                      <p:cBhvr>
                                        <p:cTn id="21" dur="200" fill="hold"/>
                                        <p:tgtEl>
                                          <p:spTgt spid="19"/>
                                        </p:tgtEl>
                                        <p:attrNameLst>
                                          <p:attrName>fill.type</p:attrName>
                                        </p:attrNameLst>
                                      </p:cBhvr>
                                      <p:to>
                                        <p:strVal val="solid"/>
                                      </p:to>
                                    </p:set>
                                    <p:set>
                                      <p:cBhvr>
                                        <p:cTn id="22" dur="200" fill="hold"/>
                                        <p:tgtEl>
                                          <p:spTgt spid="19"/>
                                        </p:tgtEl>
                                        <p:attrNameLst>
                                          <p:attrName>fill.on</p:attrName>
                                        </p:attrNameLst>
                                      </p:cBhvr>
                                      <p:to>
                                        <p:strVal val="true"/>
                                      </p:to>
                                    </p:set>
                                  </p:childTnLst>
                                </p:cTn>
                              </p:par>
                            </p:childTnLst>
                          </p:cTn>
                        </p:par>
                        <p:par>
                          <p:cTn id="23" fill="hold">
                            <p:stCondLst>
                              <p:cond delay="600"/>
                            </p:stCondLst>
                            <p:childTnLst>
                              <p:par>
                                <p:cTn id="24" presetID="1" presetClass="emph" presetSubtype="2" fill="hold" nodeType="afterEffect">
                                  <p:stCondLst>
                                    <p:cond delay="0"/>
                                  </p:stCondLst>
                                  <p:childTnLst>
                                    <p:animClr clrSpc="rgb" dir="cw">
                                      <p:cBhvr>
                                        <p:cTn id="25" dur="200" fill="hold"/>
                                        <p:tgtEl>
                                          <p:spTgt spid="18"/>
                                        </p:tgtEl>
                                        <p:attrNameLst>
                                          <p:attrName>fillcolor</p:attrName>
                                        </p:attrNameLst>
                                      </p:cBhvr>
                                      <p:to>
                                        <a:srgbClr val="16D016"/>
                                      </p:to>
                                    </p:animClr>
                                    <p:set>
                                      <p:cBhvr>
                                        <p:cTn id="26" dur="200" fill="hold"/>
                                        <p:tgtEl>
                                          <p:spTgt spid="18"/>
                                        </p:tgtEl>
                                        <p:attrNameLst>
                                          <p:attrName>fill.type</p:attrName>
                                        </p:attrNameLst>
                                      </p:cBhvr>
                                      <p:to>
                                        <p:strVal val="solid"/>
                                      </p:to>
                                    </p:set>
                                    <p:set>
                                      <p:cBhvr>
                                        <p:cTn id="27" dur="200" fill="hold"/>
                                        <p:tgtEl>
                                          <p:spTgt spid="18"/>
                                        </p:tgtEl>
                                        <p:attrNameLst>
                                          <p:attrName>fill.on</p:attrName>
                                        </p:attrNameLst>
                                      </p:cBhvr>
                                      <p:to>
                                        <p:strVal val="true"/>
                                      </p:to>
                                    </p:set>
                                  </p:childTnLst>
                                </p:cTn>
                              </p:par>
                            </p:childTnLst>
                          </p:cTn>
                        </p:par>
                        <p:par>
                          <p:cTn id="28" fill="hold">
                            <p:stCondLst>
                              <p:cond delay="800"/>
                            </p:stCondLst>
                            <p:childTnLst>
                              <p:par>
                                <p:cTn id="29" presetID="1" presetClass="emph" presetSubtype="2" fill="hold" nodeType="afterEffect">
                                  <p:stCondLst>
                                    <p:cond delay="0"/>
                                  </p:stCondLst>
                                  <p:childTnLst>
                                    <p:animClr clrSpc="rgb" dir="cw">
                                      <p:cBhvr>
                                        <p:cTn id="30" dur="200" fill="hold"/>
                                        <p:tgtEl>
                                          <p:spTgt spid="21"/>
                                        </p:tgtEl>
                                        <p:attrNameLst>
                                          <p:attrName>fillcolor</p:attrName>
                                        </p:attrNameLst>
                                      </p:cBhvr>
                                      <p:to>
                                        <a:srgbClr val="16D016"/>
                                      </p:to>
                                    </p:animClr>
                                    <p:set>
                                      <p:cBhvr>
                                        <p:cTn id="31" dur="200" fill="hold"/>
                                        <p:tgtEl>
                                          <p:spTgt spid="21"/>
                                        </p:tgtEl>
                                        <p:attrNameLst>
                                          <p:attrName>fill.type</p:attrName>
                                        </p:attrNameLst>
                                      </p:cBhvr>
                                      <p:to>
                                        <p:strVal val="solid"/>
                                      </p:to>
                                    </p:set>
                                    <p:set>
                                      <p:cBhvr>
                                        <p:cTn id="32" dur="200" fill="hold"/>
                                        <p:tgtEl>
                                          <p:spTgt spid="21"/>
                                        </p:tgtEl>
                                        <p:attrNameLst>
                                          <p:attrName>fill.on</p:attrName>
                                        </p:attrNameLst>
                                      </p:cBhvr>
                                      <p:to>
                                        <p:strVal val="true"/>
                                      </p:to>
                                    </p:set>
                                  </p:childTnLst>
                                </p:cTn>
                              </p:par>
                            </p:childTnLst>
                          </p:cTn>
                        </p:par>
                        <p:par>
                          <p:cTn id="33" fill="hold">
                            <p:stCondLst>
                              <p:cond delay="1000"/>
                            </p:stCondLst>
                            <p:childTnLst>
                              <p:par>
                                <p:cTn id="34" presetID="1" presetClass="emph" presetSubtype="2" fill="hold" nodeType="afterEffect">
                                  <p:stCondLst>
                                    <p:cond delay="0"/>
                                  </p:stCondLst>
                                  <p:childTnLst>
                                    <p:animClr clrSpc="rgb" dir="cw">
                                      <p:cBhvr>
                                        <p:cTn id="35" dur="200" fill="hold"/>
                                        <p:tgtEl>
                                          <p:spTgt spid="22"/>
                                        </p:tgtEl>
                                        <p:attrNameLst>
                                          <p:attrName>fillcolor</p:attrName>
                                        </p:attrNameLst>
                                      </p:cBhvr>
                                      <p:to>
                                        <a:srgbClr val="16D016"/>
                                      </p:to>
                                    </p:animClr>
                                    <p:set>
                                      <p:cBhvr>
                                        <p:cTn id="36" dur="200" fill="hold"/>
                                        <p:tgtEl>
                                          <p:spTgt spid="22"/>
                                        </p:tgtEl>
                                        <p:attrNameLst>
                                          <p:attrName>fill.type</p:attrName>
                                        </p:attrNameLst>
                                      </p:cBhvr>
                                      <p:to>
                                        <p:strVal val="solid"/>
                                      </p:to>
                                    </p:set>
                                    <p:set>
                                      <p:cBhvr>
                                        <p:cTn id="37" dur="200" fill="hold"/>
                                        <p:tgtEl>
                                          <p:spTgt spid="22"/>
                                        </p:tgtEl>
                                        <p:attrNameLst>
                                          <p:attrName>fill.on</p:attrName>
                                        </p:attrNameLst>
                                      </p:cBhvr>
                                      <p:to>
                                        <p:strVal val="true"/>
                                      </p:to>
                                    </p:set>
                                  </p:childTnLst>
                                </p:cTn>
                              </p:par>
                            </p:childTnLst>
                          </p:cTn>
                        </p:par>
                        <p:par>
                          <p:cTn id="38" fill="hold">
                            <p:stCondLst>
                              <p:cond delay="1200"/>
                            </p:stCondLst>
                            <p:childTnLst>
                              <p:par>
                                <p:cTn id="39" presetID="1" presetClass="emph" presetSubtype="2" fill="hold" nodeType="afterEffect">
                                  <p:stCondLst>
                                    <p:cond delay="0"/>
                                  </p:stCondLst>
                                  <p:childTnLst>
                                    <p:animClr clrSpc="rgb" dir="cw">
                                      <p:cBhvr>
                                        <p:cTn id="40" dur="200" fill="hold"/>
                                        <p:tgtEl>
                                          <p:spTgt spid="23"/>
                                        </p:tgtEl>
                                        <p:attrNameLst>
                                          <p:attrName>fillcolor</p:attrName>
                                        </p:attrNameLst>
                                      </p:cBhvr>
                                      <p:to>
                                        <a:srgbClr val="16D016"/>
                                      </p:to>
                                    </p:animClr>
                                    <p:set>
                                      <p:cBhvr>
                                        <p:cTn id="41" dur="200" fill="hold"/>
                                        <p:tgtEl>
                                          <p:spTgt spid="23"/>
                                        </p:tgtEl>
                                        <p:attrNameLst>
                                          <p:attrName>fill.type</p:attrName>
                                        </p:attrNameLst>
                                      </p:cBhvr>
                                      <p:to>
                                        <p:strVal val="solid"/>
                                      </p:to>
                                    </p:set>
                                    <p:set>
                                      <p:cBhvr>
                                        <p:cTn id="42" dur="200" fill="hold"/>
                                        <p:tgtEl>
                                          <p:spTgt spid="23"/>
                                        </p:tgtEl>
                                        <p:attrNameLst>
                                          <p:attrName>fill.on</p:attrName>
                                        </p:attrNameLst>
                                      </p:cBhvr>
                                      <p:to>
                                        <p:strVal val="true"/>
                                      </p:to>
                                    </p:set>
                                  </p:childTnLst>
                                </p:cTn>
                              </p:par>
                            </p:childTnLst>
                          </p:cTn>
                        </p:par>
                        <p:par>
                          <p:cTn id="43" fill="hold">
                            <p:stCondLst>
                              <p:cond delay="1400"/>
                            </p:stCondLst>
                            <p:childTnLst>
                              <p:par>
                                <p:cTn id="44" presetID="1" presetClass="emph" presetSubtype="2" fill="hold" nodeType="afterEffect">
                                  <p:stCondLst>
                                    <p:cond delay="0"/>
                                  </p:stCondLst>
                                  <p:childTnLst>
                                    <p:animClr clrSpc="rgb" dir="cw">
                                      <p:cBhvr>
                                        <p:cTn id="45" dur="200" fill="hold"/>
                                        <p:tgtEl>
                                          <p:spTgt spid="29"/>
                                        </p:tgtEl>
                                        <p:attrNameLst>
                                          <p:attrName>fillcolor</p:attrName>
                                        </p:attrNameLst>
                                      </p:cBhvr>
                                      <p:to>
                                        <a:srgbClr val="16D016"/>
                                      </p:to>
                                    </p:animClr>
                                    <p:set>
                                      <p:cBhvr>
                                        <p:cTn id="46" dur="200" fill="hold"/>
                                        <p:tgtEl>
                                          <p:spTgt spid="29"/>
                                        </p:tgtEl>
                                        <p:attrNameLst>
                                          <p:attrName>fill.type</p:attrName>
                                        </p:attrNameLst>
                                      </p:cBhvr>
                                      <p:to>
                                        <p:strVal val="solid"/>
                                      </p:to>
                                    </p:set>
                                    <p:set>
                                      <p:cBhvr>
                                        <p:cTn id="47" dur="200" fill="hold"/>
                                        <p:tgtEl>
                                          <p:spTgt spid="29"/>
                                        </p:tgtEl>
                                        <p:attrNameLst>
                                          <p:attrName>fill.on</p:attrName>
                                        </p:attrNameLst>
                                      </p:cBhvr>
                                      <p:to>
                                        <p:strVal val="true"/>
                                      </p:to>
                                    </p:set>
                                  </p:childTnLst>
                                </p:cTn>
                              </p:par>
                            </p:childTnLst>
                          </p:cTn>
                        </p:par>
                        <p:par>
                          <p:cTn id="48" fill="hold">
                            <p:stCondLst>
                              <p:cond delay="1600"/>
                            </p:stCondLst>
                            <p:childTnLst>
                              <p:par>
                                <p:cTn id="49" presetID="1" presetClass="emph" presetSubtype="2" fill="hold" nodeType="afterEffect">
                                  <p:stCondLst>
                                    <p:cond delay="0"/>
                                  </p:stCondLst>
                                  <p:childTnLst>
                                    <p:animClr clrSpc="rgb" dir="cw">
                                      <p:cBhvr>
                                        <p:cTn id="50" dur="200" fill="hold"/>
                                        <p:tgtEl>
                                          <p:spTgt spid="17"/>
                                        </p:tgtEl>
                                        <p:attrNameLst>
                                          <p:attrName>fillcolor</p:attrName>
                                        </p:attrNameLst>
                                      </p:cBhvr>
                                      <p:to>
                                        <a:srgbClr val="16D016"/>
                                      </p:to>
                                    </p:animClr>
                                    <p:set>
                                      <p:cBhvr>
                                        <p:cTn id="51" dur="200" fill="hold"/>
                                        <p:tgtEl>
                                          <p:spTgt spid="17"/>
                                        </p:tgtEl>
                                        <p:attrNameLst>
                                          <p:attrName>fill.type</p:attrName>
                                        </p:attrNameLst>
                                      </p:cBhvr>
                                      <p:to>
                                        <p:strVal val="solid"/>
                                      </p:to>
                                    </p:set>
                                    <p:set>
                                      <p:cBhvr>
                                        <p:cTn id="52" dur="200" fill="hold"/>
                                        <p:tgtEl>
                                          <p:spTgt spid="17"/>
                                        </p:tgtEl>
                                        <p:attrNameLst>
                                          <p:attrName>fill.on</p:attrName>
                                        </p:attrNameLst>
                                      </p:cBhvr>
                                      <p:to>
                                        <p:strVal val="true"/>
                                      </p:to>
                                    </p:set>
                                  </p:childTnLst>
                                </p:cTn>
                              </p:par>
                            </p:childTnLst>
                          </p:cTn>
                        </p:par>
                        <p:par>
                          <p:cTn id="53" fill="hold">
                            <p:stCondLst>
                              <p:cond delay="1800"/>
                            </p:stCondLst>
                            <p:childTnLst>
                              <p:par>
                                <p:cTn id="54" presetID="1" presetClass="emph" presetSubtype="2" fill="hold" nodeType="afterEffect">
                                  <p:stCondLst>
                                    <p:cond delay="0"/>
                                  </p:stCondLst>
                                  <p:childTnLst>
                                    <p:animClr clrSpc="rgb" dir="cw">
                                      <p:cBhvr>
                                        <p:cTn id="55" dur="200" fill="hold"/>
                                        <p:tgtEl>
                                          <p:spTgt spid="24"/>
                                        </p:tgtEl>
                                        <p:attrNameLst>
                                          <p:attrName>fillcolor</p:attrName>
                                        </p:attrNameLst>
                                      </p:cBhvr>
                                      <p:to>
                                        <a:srgbClr val="16D016"/>
                                      </p:to>
                                    </p:animClr>
                                    <p:set>
                                      <p:cBhvr>
                                        <p:cTn id="56" dur="200" fill="hold"/>
                                        <p:tgtEl>
                                          <p:spTgt spid="24"/>
                                        </p:tgtEl>
                                        <p:attrNameLst>
                                          <p:attrName>fill.type</p:attrName>
                                        </p:attrNameLst>
                                      </p:cBhvr>
                                      <p:to>
                                        <p:strVal val="solid"/>
                                      </p:to>
                                    </p:set>
                                    <p:set>
                                      <p:cBhvr>
                                        <p:cTn id="57" dur="200" fill="hold"/>
                                        <p:tgtEl>
                                          <p:spTgt spid="24"/>
                                        </p:tgtEl>
                                        <p:attrNameLst>
                                          <p:attrName>fill.on</p:attrName>
                                        </p:attrNameLst>
                                      </p:cBhvr>
                                      <p:to>
                                        <p:strVal val="true"/>
                                      </p:to>
                                    </p:set>
                                  </p:childTnLst>
                                </p:cTn>
                              </p:par>
                            </p:childTnLst>
                          </p:cTn>
                        </p:par>
                        <p:par>
                          <p:cTn id="58" fill="hold">
                            <p:stCondLst>
                              <p:cond delay="2000"/>
                            </p:stCondLst>
                            <p:childTnLst>
                              <p:par>
                                <p:cTn id="59" presetID="1" presetClass="emph" presetSubtype="2" fill="hold" nodeType="afterEffect">
                                  <p:stCondLst>
                                    <p:cond delay="0"/>
                                  </p:stCondLst>
                                  <p:childTnLst>
                                    <p:animClr clrSpc="rgb" dir="cw">
                                      <p:cBhvr>
                                        <p:cTn id="60" dur="200" fill="hold"/>
                                        <p:tgtEl>
                                          <p:spTgt spid="30"/>
                                        </p:tgtEl>
                                        <p:attrNameLst>
                                          <p:attrName>fillcolor</p:attrName>
                                        </p:attrNameLst>
                                      </p:cBhvr>
                                      <p:to>
                                        <a:srgbClr val="A7FC5A"/>
                                      </p:to>
                                    </p:animClr>
                                    <p:set>
                                      <p:cBhvr>
                                        <p:cTn id="61" dur="200" fill="hold"/>
                                        <p:tgtEl>
                                          <p:spTgt spid="30"/>
                                        </p:tgtEl>
                                        <p:attrNameLst>
                                          <p:attrName>fill.type</p:attrName>
                                        </p:attrNameLst>
                                      </p:cBhvr>
                                      <p:to>
                                        <p:strVal val="solid"/>
                                      </p:to>
                                    </p:set>
                                    <p:set>
                                      <p:cBhvr>
                                        <p:cTn id="62" dur="200" fill="hold"/>
                                        <p:tgtEl>
                                          <p:spTgt spid="30"/>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childTnLst>
                                </p:cTn>
                              </p:par>
                            </p:childTnLst>
                          </p:cTn>
                        </p:par>
                        <p:par>
                          <p:cTn id="67" fill="hold">
                            <p:stCondLst>
                              <p:cond delay="0"/>
                            </p:stCondLst>
                            <p:childTnLst>
                              <p:par>
                                <p:cTn id="68" presetID="12" presetClass="entr" presetSubtype="4"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additive="base">
                                        <p:cTn id="70" dur="200"/>
                                        <p:tgtEl>
                                          <p:spTgt spid="57"/>
                                        </p:tgtEl>
                                        <p:attrNameLst>
                                          <p:attrName>ppt_y</p:attrName>
                                        </p:attrNameLst>
                                      </p:cBhvr>
                                      <p:tavLst>
                                        <p:tav tm="0">
                                          <p:val>
                                            <p:strVal val="#ppt_y+#ppt_h*1.125000"/>
                                          </p:val>
                                        </p:tav>
                                        <p:tav tm="100000">
                                          <p:val>
                                            <p:strVal val="#ppt_y"/>
                                          </p:val>
                                        </p:tav>
                                      </p:tavLst>
                                    </p:anim>
                                    <p:animEffect transition="in" filter="wipe(up)">
                                      <p:cBhvr>
                                        <p:cTn id="71" dur="200"/>
                                        <p:tgtEl>
                                          <p:spTgt spid="57"/>
                                        </p:tgtEl>
                                      </p:cBhvr>
                                    </p:animEffect>
                                  </p:childTnLst>
                                </p:cTn>
                              </p:par>
                            </p:childTnLst>
                          </p:cTn>
                        </p:par>
                        <p:par>
                          <p:cTn id="72" fill="hold">
                            <p:stCondLst>
                              <p:cond delay="200"/>
                            </p:stCondLst>
                            <p:childTnLst>
                              <p:par>
                                <p:cTn id="73" presetID="12" presetClass="entr" presetSubtype="4"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 calcmode="lin" valueType="num">
                                      <p:cBhvr additive="base">
                                        <p:cTn id="75" dur="200"/>
                                        <p:tgtEl>
                                          <p:spTgt spid="58"/>
                                        </p:tgtEl>
                                        <p:attrNameLst>
                                          <p:attrName>ppt_y</p:attrName>
                                        </p:attrNameLst>
                                      </p:cBhvr>
                                      <p:tavLst>
                                        <p:tav tm="0">
                                          <p:val>
                                            <p:strVal val="#ppt_y+#ppt_h*1.125000"/>
                                          </p:val>
                                        </p:tav>
                                        <p:tav tm="100000">
                                          <p:val>
                                            <p:strVal val="#ppt_y"/>
                                          </p:val>
                                        </p:tav>
                                      </p:tavLst>
                                    </p:anim>
                                    <p:animEffect transition="in" filter="wipe(up)">
                                      <p:cBhvr>
                                        <p:cTn id="76" dur="200"/>
                                        <p:tgtEl>
                                          <p:spTgt spid="58"/>
                                        </p:tgtEl>
                                      </p:cBhvr>
                                    </p:animEffect>
                                  </p:childTnLst>
                                </p:cTn>
                              </p:par>
                            </p:childTnLst>
                          </p:cTn>
                        </p:par>
                        <p:par>
                          <p:cTn id="77" fill="hold">
                            <p:stCondLst>
                              <p:cond delay="400"/>
                            </p:stCondLst>
                            <p:childTnLst>
                              <p:par>
                                <p:cTn id="78" presetID="12" presetClass="entr" presetSubtype="4" fill="hold" grpId="0" nodeType="afterEffect">
                                  <p:stCondLst>
                                    <p:cond delay="0"/>
                                  </p:stCondLst>
                                  <p:childTnLst>
                                    <p:set>
                                      <p:cBhvr>
                                        <p:cTn id="79" dur="1" fill="hold">
                                          <p:stCondLst>
                                            <p:cond delay="0"/>
                                          </p:stCondLst>
                                        </p:cTn>
                                        <p:tgtEl>
                                          <p:spTgt spid="59"/>
                                        </p:tgtEl>
                                        <p:attrNameLst>
                                          <p:attrName>style.visibility</p:attrName>
                                        </p:attrNameLst>
                                      </p:cBhvr>
                                      <p:to>
                                        <p:strVal val="visible"/>
                                      </p:to>
                                    </p:set>
                                    <p:anim calcmode="lin" valueType="num">
                                      <p:cBhvr additive="base">
                                        <p:cTn id="80" dur="200"/>
                                        <p:tgtEl>
                                          <p:spTgt spid="59"/>
                                        </p:tgtEl>
                                        <p:attrNameLst>
                                          <p:attrName>ppt_y</p:attrName>
                                        </p:attrNameLst>
                                      </p:cBhvr>
                                      <p:tavLst>
                                        <p:tav tm="0">
                                          <p:val>
                                            <p:strVal val="#ppt_y+#ppt_h*1.125000"/>
                                          </p:val>
                                        </p:tav>
                                        <p:tav tm="100000">
                                          <p:val>
                                            <p:strVal val="#ppt_y"/>
                                          </p:val>
                                        </p:tav>
                                      </p:tavLst>
                                    </p:anim>
                                    <p:animEffect transition="in" filter="wipe(up)">
                                      <p:cBhvr>
                                        <p:cTn id="81" dur="200"/>
                                        <p:tgtEl>
                                          <p:spTgt spid="59"/>
                                        </p:tgtEl>
                                      </p:cBhvr>
                                    </p:animEffect>
                                  </p:childTnLst>
                                </p:cTn>
                              </p:par>
                            </p:childTnLst>
                          </p:cTn>
                        </p:par>
                        <p:par>
                          <p:cTn id="82" fill="hold">
                            <p:stCondLst>
                              <p:cond delay="600"/>
                            </p:stCondLst>
                            <p:childTnLst>
                              <p:par>
                                <p:cTn id="83" presetID="12" presetClass="entr" presetSubtype="4" fill="hold" grpId="0" nodeType="afterEffect">
                                  <p:stCondLst>
                                    <p:cond delay="0"/>
                                  </p:stCondLst>
                                  <p:childTnLst>
                                    <p:set>
                                      <p:cBhvr>
                                        <p:cTn id="84" dur="1" fill="hold">
                                          <p:stCondLst>
                                            <p:cond delay="0"/>
                                          </p:stCondLst>
                                        </p:cTn>
                                        <p:tgtEl>
                                          <p:spTgt spid="60"/>
                                        </p:tgtEl>
                                        <p:attrNameLst>
                                          <p:attrName>style.visibility</p:attrName>
                                        </p:attrNameLst>
                                      </p:cBhvr>
                                      <p:to>
                                        <p:strVal val="visible"/>
                                      </p:to>
                                    </p:set>
                                    <p:anim calcmode="lin" valueType="num">
                                      <p:cBhvr additive="base">
                                        <p:cTn id="85" dur="200"/>
                                        <p:tgtEl>
                                          <p:spTgt spid="60"/>
                                        </p:tgtEl>
                                        <p:attrNameLst>
                                          <p:attrName>ppt_y</p:attrName>
                                        </p:attrNameLst>
                                      </p:cBhvr>
                                      <p:tavLst>
                                        <p:tav tm="0">
                                          <p:val>
                                            <p:strVal val="#ppt_y+#ppt_h*1.125000"/>
                                          </p:val>
                                        </p:tav>
                                        <p:tav tm="100000">
                                          <p:val>
                                            <p:strVal val="#ppt_y"/>
                                          </p:val>
                                        </p:tav>
                                      </p:tavLst>
                                    </p:anim>
                                    <p:animEffect transition="in" filter="wipe(up)">
                                      <p:cBhvr>
                                        <p:cTn id="86" dur="200"/>
                                        <p:tgtEl>
                                          <p:spTgt spid="60"/>
                                        </p:tgtEl>
                                      </p:cBhvr>
                                    </p:animEffect>
                                  </p:childTnLst>
                                </p:cTn>
                              </p:par>
                            </p:childTnLst>
                          </p:cTn>
                        </p:par>
                        <p:par>
                          <p:cTn id="87" fill="hold">
                            <p:stCondLst>
                              <p:cond delay="800"/>
                            </p:stCondLst>
                            <p:childTnLst>
                              <p:par>
                                <p:cTn id="88" presetID="12" presetClass="entr" presetSubtype="4" fill="hold" grpId="0" nodeType="afterEffect">
                                  <p:stCondLst>
                                    <p:cond delay="0"/>
                                  </p:stCondLst>
                                  <p:childTnLst>
                                    <p:set>
                                      <p:cBhvr>
                                        <p:cTn id="89" dur="1" fill="hold">
                                          <p:stCondLst>
                                            <p:cond delay="0"/>
                                          </p:stCondLst>
                                        </p:cTn>
                                        <p:tgtEl>
                                          <p:spTgt spid="61"/>
                                        </p:tgtEl>
                                        <p:attrNameLst>
                                          <p:attrName>style.visibility</p:attrName>
                                        </p:attrNameLst>
                                      </p:cBhvr>
                                      <p:to>
                                        <p:strVal val="visible"/>
                                      </p:to>
                                    </p:set>
                                    <p:anim calcmode="lin" valueType="num">
                                      <p:cBhvr additive="base">
                                        <p:cTn id="90" dur="200"/>
                                        <p:tgtEl>
                                          <p:spTgt spid="61"/>
                                        </p:tgtEl>
                                        <p:attrNameLst>
                                          <p:attrName>ppt_y</p:attrName>
                                        </p:attrNameLst>
                                      </p:cBhvr>
                                      <p:tavLst>
                                        <p:tav tm="0">
                                          <p:val>
                                            <p:strVal val="#ppt_y+#ppt_h*1.125000"/>
                                          </p:val>
                                        </p:tav>
                                        <p:tav tm="100000">
                                          <p:val>
                                            <p:strVal val="#ppt_y"/>
                                          </p:val>
                                        </p:tav>
                                      </p:tavLst>
                                    </p:anim>
                                    <p:animEffect transition="in" filter="wipe(up)">
                                      <p:cBhvr>
                                        <p:cTn id="91" dur="200"/>
                                        <p:tgtEl>
                                          <p:spTgt spid="61"/>
                                        </p:tgtEl>
                                      </p:cBhvr>
                                    </p:animEffect>
                                  </p:childTnLst>
                                </p:cTn>
                              </p:par>
                            </p:childTnLst>
                          </p:cTn>
                        </p:par>
                        <p:par>
                          <p:cTn id="92" fill="hold">
                            <p:stCondLst>
                              <p:cond delay="1000"/>
                            </p:stCondLst>
                            <p:childTnLst>
                              <p:par>
                                <p:cTn id="93" presetID="12" presetClass="entr" presetSubtype="4" fill="hold" grpId="0" nodeType="afterEffect">
                                  <p:stCondLst>
                                    <p:cond delay="0"/>
                                  </p:stCondLst>
                                  <p:childTnLst>
                                    <p:set>
                                      <p:cBhvr>
                                        <p:cTn id="94" dur="1" fill="hold">
                                          <p:stCondLst>
                                            <p:cond delay="0"/>
                                          </p:stCondLst>
                                        </p:cTn>
                                        <p:tgtEl>
                                          <p:spTgt spid="62"/>
                                        </p:tgtEl>
                                        <p:attrNameLst>
                                          <p:attrName>style.visibility</p:attrName>
                                        </p:attrNameLst>
                                      </p:cBhvr>
                                      <p:to>
                                        <p:strVal val="visible"/>
                                      </p:to>
                                    </p:set>
                                    <p:anim calcmode="lin" valueType="num">
                                      <p:cBhvr additive="base">
                                        <p:cTn id="95" dur="200"/>
                                        <p:tgtEl>
                                          <p:spTgt spid="62"/>
                                        </p:tgtEl>
                                        <p:attrNameLst>
                                          <p:attrName>ppt_y</p:attrName>
                                        </p:attrNameLst>
                                      </p:cBhvr>
                                      <p:tavLst>
                                        <p:tav tm="0">
                                          <p:val>
                                            <p:strVal val="#ppt_y+#ppt_h*1.125000"/>
                                          </p:val>
                                        </p:tav>
                                        <p:tav tm="100000">
                                          <p:val>
                                            <p:strVal val="#ppt_y"/>
                                          </p:val>
                                        </p:tav>
                                      </p:tavLst>
                                    </p:anim>
                                    <p:animEffect transition="in" filter="wipe(up)">
                                      <p:cBhvr>
                                        <p:cTn id="96" dur="200"/>
                                        <p:tgtEl>
                                          <p:spTgt spid="62"/>
                                        </p:tgtEl>
                                      </p:cBhvr>
                                    </p:animEffect>
                                  </p:childTnLst>
                                </p:cTn>
                              </p:par>
                              <p:par>
                                <p:cTn id="97" presetID="12" presetClass="entr" presetSubtype="4" fill="hold" grpId="0" nodeType="withEffect">
                                  <p:stCondLst>
                                    <p:cond delay="0"/>
                                  </p:stCondLst>
                                  <p:childTnLst>
                                    <p:set>
                                      <p:cBhvr>
                                        <p:cTn id="98" dur="1" fill="hold">
                                          <p:stCondLst>
                                            <p:cond delay="0"/>
                                          </p:stCondLst>
                                        </p:cTn>
                                        <p:tgtEl>
                                          <p:spTgt spid="3"/>
                                        </p:tgtEl>
                                        <p:attrNameLst>
                                          <p:attrName>style.visibility</p:attrName>
                                        </p:attrNameLst>
                                      </p:cBhvr>
                                      <p:to>
                                        <p:strVal val="visible"/>
                                      </p:to>
                                    </p:set>
                                    <p:anim calcmode="lin" valueType="num">
                                      <p:cBhvr additive="base">
                                        <p:cTn id="99" dur="200"/>
                                        <p:tgtEl>
                                          <p:spTgt spid="3"/>
                                        </p:tgtEl>
                                        <p:attrNameLst>
                                          <p:attrName>ppt_y</p:attrName>
                                        </p:attrNameLst>
                                      </p:cBhvr>
                                      <p:tavLst>
                                        <p:tav tm="0">
                                          <p:val>
                                            <p:strVal val="#ppt_y+#ppt_h*1.125000"/>
                                          </p:val>
                                        </p:tav>
                                        <p:tav tm="100000">
                                          <p:val>
                                            <p:strVal val="#ppt_y"/>
                                          </p:val>
                                        </p:tav>
                                      </p:tavLst>
                                    </p:anim>
                                    <p:animEffect transition="in" filter="wipe(up)">
                                      <p:cBhvr>
                                        <p:cTn id="100" dur="200"/>
                                        <p:tgtEl>
                                          <p:spTgt spid="3"/>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
                                            <p:txEl>
                                              <p:pRg st="2" end="2"/>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P spid="57" grpId="0" animBg="1"/>
      <p:bldP spid="58" grpId="0" animBg="1"/>
      <p:bldP spid="59" grpId="0" animBg="1"/>
      <p:bldP spid="60" grpId="0" animBg="1"/>
      <p:bldP spid="61" grpId="0" animBg="1"/>
      <p:bldP spid="6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 y="290999"/>
            <a:ext cx="12191999" cy="1143000"/>
          </a:xfrm>
        </p:spPr>
        <p:txBody>
          <a:bodyPr/>
          <a:lstStyle/>
          <a:p>
            <a:pPr algn="ctr"/>
            <a:r>
              <a:rPr lang="en-US" sz="4400" dirty="0">
                <a:solidFill>
                  <a:srgbClr val="000000"/>
                </a:solidFill>
                <a:latin typeface="Calibri Light" charset="0"/>
                <a:ea typeface="Calibri Light" charset="0"/>
                <a:cs typeface="Calibri Light" charset="0"/>
              </a:rPr>
              <a:t>HACL* in Mozilla Firefox</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621" y="1185864"/>
            <a:ext cx="8341376" cy="567213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127" y="3076681"/>
            <a:ext cx="3556366" cy="36718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87663"/>
            <a:ext cx="6372225" cy="1535354"/>
          </a:xfrm>
          <a:prstGeom prst="rect">
            <a:avLst/>
          </a:prstGeom>
        </p:spPr>
      </p:pic>
      <p:sp>
        <p:nvSpPr>
          <p:cNvPr id="9" name="Rectangle 8">
            <a:extLst>
              <a:ext uri="{FF2B5EF4-FFF2-40B4-BE49-F238E27FC236}">
                <a16:creationId xmlns:a16="http://schemas.microsoft.com/office/drawing/2014/main" id="{0584C64E-EC96-407E-A551-A44C32C959E3}"/>
              </a:ext>
            </a:extLst>
          </p:cNvPr>
          <p:cNvSpPr/>
          <p:nvPr/>
        </p:nvSpPr>
        <p:spPr>
          <a:xfrm>
            <a:off x="383049" y="6538913"/>
            <a:ext cx="3528466" cy="369332"/>
          </a:xfrm>
          <a:prstGeom prst="rect">
            <a:avLst/>
          </a:prstGeom>
        </p:spPr>
        <p:txBody>
          <a:bodyPr wrap="none">
            <a:spAutoFit/>
          </a:bodyPr>
          <a:lstStyle/>
          <a:p>
            <a:r>
              <a:rPr lang="en-US" i="1" dirty="0"/>
              <a:t>From Ben </a:t>
            </a:r>
            <a:r>
              <a:rPr lang="en-US" i="1" dirty="0" err="1"/>
              <a:t>Beurdouche’s</a:t>
            </a:r>
            <a:r>
              <a:rPr lang="en-US" i="1" dirty="0"/>
              <a:t> slide deck</a:t>
            </a:r>
          </a:p>
        </p:txBody>
      </p:sp>
    </p:spTree>
    <p:extLst>
      <p:ext uri="{BB962C8B-B14F-4D97-AF65-F5344CB8AC3E}">
        <p14:creationId xmlns:p14="http://schemas.microsoft.com/office/powerpoint/2010/main" val="208292539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261" y="115605"/>
            <a:ext cx="11705439" cy="1097995"/>
          </a:xfrm>
        </p:spPr>
        <p:txBody>
          <a:bodyPr>
            <a:normAutofit/>
          </a:bodyPr>
          <a:lstStyle/>
          <a:p>
            <a:r>
              <a:rPr lang="en-IN" sz="4400" dirty="0">
                <a:solidFill>
                  <a:srgbClr val="000000"/>
                </a:solidFill>
                <a:latin typeface="Calibri Light" charset="0"/>
                <a:ea typeface="Calibri Light" charset="0"/>
                <a:cs typeface="Calibri Light" charset="0"/>
              </a:rPr>
              <a:t>Networking Security Services (NSS) library</a:t>
            </a:r>
            <a:endParaRPr lang="en-IN" dirty="0">
              <a:solidFill>
                <a:srgbClr val="00B0F0"/>
              </a:solidFill>
            </a:endParaRPr>
          </a:p>
        </p:txBody>
      </p:sp>
      <p:sp>
        <p:nvSpPr>
          <p:cNvPr id="4" name="Slide Number Placeholder 3"/>
          <p:cNvSpPr>
            <a:spLocks noGrp="1"/>
          </p:cNvSpPr>
          <p:nvPr>
            <p:ph type="sldNum" sz="quarter" idx="4294967295"/>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9"/>
          <p:cNvSpPr txBox="1"/>
          <p:nvPr/>
        </p:nvSpPr>
        <p:spPr>
          <a:xfrm>
            <a:off x="656810" y="1296733"/>
            <a:ext cx="57883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00BCF2"/>
                </a:solidFill>
                <a:effectLst/>
                <a:uLnTx/>
                <a:uFillTx/>
                <a:latin typeface="Calibri"/>
                <a:ea typeface="+mn-ea"/>
                <a:cs typeface="+mn-cs"/>
              </a:rPr>
              <a:t>Multi product security library</a:t>
            </a:r>
            <a:endParaRPr kumimoji="0" lang="en-IN"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Security Library for Firefox in C/C++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Joint effort from Mozilla, </a:t>
            </a:r>
            <a:r>
              <a:rPr kumimoji="0" lang="en-IN" sz="2400" b="0" i="0" u="none" strike="noStrike" kern="1200" cap="none" spc="0" normalizeH="0" baseline="0" noProof="0" dirty="0" err="1">
                <a:ln>
                  <a:noFill/>
                </a:ln>
                <a:solidFill>
                  <a:prstClr val="black"/>
                </a:solidFill>
                <a:effectLst/>
                <a:uLnTx/>
                <a:uFillTx/>
                <a:latin typeface="Calibri"/>
                <a:ea typeface="+mn-ea"/>
                <a:cs typeface="+mn-cs"/>
              </a:rPr>
              <a:t>RedHat</a:t>
            </a:r>
            <a:r>
              <a:rPr kumimoji="0" lang="mr-IN" sz="24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Used in RHEL, Fedora, BSDs</a:t>
            </a:r>
            <a:r>
              <a:rPr kumimoji="0" lang="mr-IN" sz="2400" b="0" i="0" u="none" strike="noStrike" kern="1200" cap="none" spc="0" normalizeH="0" baseline="0" noProof="0" dirty="0">
                <a:ln>
                  <a:noFill/>
                </a:ln>
                <a:solidFill>
                  <a:prstClr val="black"/>
                </a:solidFill>
                <a:effectLst/>
                <a:uLnTx/>
                <a:uFillTx/>
                <a:latin typeface="Calibri"/>
                <a:ea typeface="+mn-ea"/>
                <a:cs typeface="+mn-cs"/>
              </a:rPr>
              <a:t>…</a:t>
            </a:r>
            <a:endParaRPr kumimoji="0" lang="en-IN"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656810" y="2889002"/>
            <a:ext cx="661552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00BCF2"/>
                </a:solidFill>
                <a:effectLst/>
                <a:uLnTx/>
                <a:uFillTx/>
                <a:latin typeface="Calibri"/>
                <a:ea typeface="+mn-ea"/>
                <a:cs typeface="+mn-cs"/>
              </a:rPr>
              <a:t>Large number of primitives</a:t>
            </a:r>
            <a:endParaRPr kumimoji="0" lang="en-IN"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Implements multiple cryptographic primitives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Recent and legacy primitives for interoperability</a:t>
            </a:r>
          </a:p>
        </p:txBody>
      </p:sp>
      <p:sp>
        <p:nvSpPr>
          <p:cNvPr id="11" name="TextBox 10"/>
          <p:cNvSpPr txBox="1"/>
          <p:nvPr/>
        </p:nvSpPr>
        <p:spPr>
          <a:xfrm>
            <a:off x="656810" y="4458662"/>
            <a:ext cx="966030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00BCF2"/>
                </a:solidFill>
                <a:effectLst/>
                <a:uLnTx/>
                <a:uFillTx/>
                <a:latin typeface="Calibri"/>
                <a:ea typeface="+mn-ea"/>
                <a:cs typeface="+mn-cs"/>
              </a:rPr>
              <a:t>Large number of protocols</a:t>
            </a:r>
            <a:endParaRPr kumimoji="0" lang="en-IN"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Implements TLS, DTLS, QUIC</a:t>
            </a:r>
            <a:r>
              <a:rPr kumimoji="0" lang="mr-IN" sz="2400" b="0" i="0" u="none" strike="noStrike" kern="1200" cap="none" spc="0" normalizeH="0" baseline="0" noProof="0" dirty="0">
                <a:ln>
                  <a:noFill/>
                </a:ln>
                <a:solidFill>
                  <a:prstClr val="black"/>
                </a:solidFill>
                <a:effectLst/>
                <a:uLnTx/>
                <a:uFillTx/>
                <a:latin typeface="Calibri"/>
                <a:ea typeface="+mn-ea"/>
                <a:cs typeface="+mn-cs"/>
              </a:rPr>
              <a:t>…</a:t>
            </a:r>
            <a:r>
              <a:rPr kumimoji="0" lang="en-US" sz="2400" b="0" i="0" u="none" strike="noStrike" kern="1200" cap="none" spc="0" normalizeH="0" baseline="0" noProof="0" dirty="0">
                <a:ln>
                  <a:noFill/>
                </a:ln>
                <a:solidFill>
                  <a:prstClr val="black"/>
                </a:solidFill>
                <a:effectLst/>
                <a:uLnTx/>
                <a:uFillTx/>
                <a:latin typeface="Calibri"/>
                <a:ea typeface="+mn-ea"/>
                <a:cs typeface="+mn-cs"/>
              </a:rPr>
              <a:t> (HTTPS,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WebRTC</a:t>
            </a:r>
            <a:r>
              <a:rPr kumimoji="0" lang="mr-IN" sz="2400" b="0" i="0" u="none" strike="noStrike" kern="1200" cap="none" spc="0" normalizeH="0" baseline="0" noProof="0" dirty="0">
                <a:ln>
                  <a:noFill/>
                </a:ln>
                <a:solidFill>
                  <a:prstClr val="black"/>
                </a:solidFill>
                <a:effectLst/>
                <a:uLnTx/>
                <a:uFillTx/>
                <a:latin typeface="Calibri"/>
                <a:ea typeface="+mn-ea"/>
                <a:cs typeface="+mn-cs"/>
              </a:rPr>
              <a:t>…</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charset="0"/>
                <a:ea typeface="Calibri" charset="0"/>
                <a:cs typeface="Calibri" charset="0"/>
              </a:rPr>
              <a:t>PKCS #5, #7, #11, #12, S/MIME, X.509</a:t>
            </a:r>
            <a:endParaRPr kumimoji="0" lang="en-IN" sz="2400" b="0" i="0" u="none" strike="noStrike" kern="1200" cap="none" spc="0" normalizeH="0" baseline="0" noProof="0" dirty="0">
              <a:ln>
                <a:noFill/>
              </a:ln>
              <a:solidFill>
                <a:srgbClr val="000000"/>
              </a:solidFill>
              <a:effectLst/>
              <a:uLnTx/>
              <a:uFillTx/>
              <a:latin typeface="Calibri" charset="0"/>
              <a:ea typeface="Calibri" charset="0"/>
              <a:cs typeface="Calibri"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Huge amount of knowledge has been accumulated here</a:t>
            </a:r>
            <a:r>
              <a:rPr kumimoji="0" lang="mr-IN" sz="24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IN" sz="2400" b="0" i="0" u="none" strike="noStrike" kern="1200" cap="none" spc="0" normalizeH="0" baseline="0" noProof="0" dirty="0">
                <a:ln>
                  <a:noFill/>
                </a:ln>
                <a:solidFill>
                  <a:prstClr val="black"/>
                </a:solidFill>
                <a:effectLst/>
                <a:uLnTx/>
                <a:uFillTx/>
                <a:latin typeface="Calibri"/>
                <a:ea typeface="+mn-ea"/>
                <a:cs typeface="+mn-cs"/>
              </a:rPr>
              <a:t>EKR is the TLS spec. author)</a:t>
            </a:r>
          </a:p>
        </p:txBody>
      </p:sp>
      <p:pic>
        <p:nvPicPr>
          <p:cNvPr id="12" name="Picture 2" descr="ozbwAsset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5029" y="1875617"/>
            <a:ext cx="3309710" cy="9494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7CA262B-177D-49C7-BA10-35C0F0430100}"/>
              </a:ext>
            </a:extLst>
          </p:cNvPr>
          <p:cNvSpPr/>
          <p:nvPr/>
        </p:nvSpPr>
        <p:spPr>
          <a:xfrm>
            <a:off x="383049" y="6538913"/>
            <a:ext cx="3528466" cy="369332"/>
          </a:xfrm>
          <a:prstGeom prst="rect">
            <a:avLst/>
          </a:prstGeom>
        </p:spPr>
        <p:txBody>
          <a:bodyPr wrap="none">
            <a:spAutoFit/>
          </a:bodyPr>
          <a:lstStyle/>
          <a:p>
            <a:r>
              <a:rPr lang="en-US" i="1" dirty="0"/>
              <a:t>From Ben </a:t>
            </a:r>
            <a:r>
              <a:rPr lang="en-US" i="1" dirty="0" err="1"/>
              <a:t>Beurdouche’s</a:t>
            </a:r>
            <a:r>
              <a:rPr lang="en-US" i="1" dirty="0"/>
              <a:t> slide deck</a:t>
            </a:r>
          </a:p>
        </p:txBody>
      </p:sp>
    </p:spTree>
    <p:extLst>
      <p:ext uri="{BB962C8B-B14F-4D97-AF65-F5344CB8AC3E}">
        <p14:creationId xmlns:p14="http://schemas.microsoft.com/office/powerpoint/2010/main" val="1385615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561" y="271748"/>
            <a:ext cx="11705439" cy="1242069"/>
          </a:xfrm>
        </p:spPr>
        <p:txBody>
          <a:bodyPr>
            <a:normAutofit/>
          </a:bodyPr>
          <a:lstStyle/>
          <a:p>
            <a:r>
              <a:rPr lang="en-IN" sz="4400" dirty="0" err="1">
                <a:solidFill>
                  <a:srgbClr val="000000"/>
                </a:solidFill>
                <a:latin typeface="Calibri Light" charset="0"/>
                <a:ea typeface="Calibri Light" charset="0"/>
                <a:cs typeface="Calibri Light" charset="0"/>
              </a:rPr>
              <a:t>HaCl</a:t>
            </a:r>
            <a:r>
              <a:rPr lang="en-IN" sz="4400" dirty="0">
                <a:solidFill>
                  <a:srgbClr val="000000"/>
                </a:solidFill>
                <a:latin typeface="Calibri Light" charset="0"/>
                <a:ea typeface="Calibri Light" charset="0"/>
                <a:cs typeface="Calibri Light" charset="0"/>
              </a:rPr>
              <a:t>* - Formally verified Curve25519 in NSS</a:t>
            </a:r>
            <a:endParaRPr lang="en-IN" dirty="0">
              <a:solidFill>
                <a:srgbClr val="00B0F0"/>
              </a:solidFill>
            </a:endParaRPr>
          </a:p>
        </p:txBody>
      </p:sp>
      <p:sp>
        <p:nvSpPr>
          <p:cNvPr id="4" name="Slide Number Placeholder 3"/>
          <p:cNvSpPr>
            <a:spLocks noGrp="1"/>
          </p:cNvSpPr>
          <p:nvPr>
            <p:ph type="sldNum" sz="quarter" idx="4294967295"/>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8" name="TextBox 17"/>
          <p:cNvSpPr txBox="1"/>
          <p:nvPr/>
        </p:nvSpPr>
        <p:spPr>
          <a:xfrm>
            <a:off x="371561" y="1144578"/>
            <a:ext cx="8019624"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00BCF2"/>
                </a:solidFill>
                <a:effectLst/>
                <a:uLnTx/>
                <a:uFillTx/>
                <a:latin typeface="Calibri"/>
                <a:ea typeface="+mn-ea"/>
                <a:cs typeface="+mn-cs"/>
              </a:rPr>
              <a:t>Iterative development process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Generate the code for a primitive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What does not look good in the generated C code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Improve the extraction process to make the code better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Remove more computationally irrelevant code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Remove as much intermediate variable as possible</a:t>
            </a:r>
            <a:r>
              <a:rPr kumimoji="0" lang="mr-IN" sz="24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Make the code look better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Improve performance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Never ever ever edit the verified code manually !!</a:t>
            </a:r>
            <a:endParaRPr kumimoji="0" lang="en-IN"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p:cNvSpPr txBox="1"/>
          <p:nvPr/>
        </p:nvSpPr>
        <p:spPr>
          <a:xfrm>
            <a:off x="371561" y="4560898"/>
            <a:ext cx="88601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00BCF2"/>
                </a:solidFill>
                <a:effectLst/>
                <a:uLnTx/>
                <a:uFillTx/>
                <a:latin typeface="Calibri"/>
                <a:ea typeface="+mn-ea"/>
                <a:cs typeface="+mn-cs"/>
              </a:rPr>
              <a:t>Continuous integration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Make sure nobody edit the verified code when making commits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Make sure Mozilla has sovereignty and can run the verification and the code generation in the CI independently from us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6530" y="963936"/>
            <a:ext cx="6043065" cy="4004441"/>
          </a:xfrm>
          <a:prstGeom prst="rect">
            <a:avLst/>
          </a:prstGeom>
        </p:spPr>
      </p:pic>
      <p:sp>
        <p:nvSpPr>
          <p:cNvPr id="8" name="Rectangle 7">
            <a:extLst>
              <a:ext uri="{FF2B5EF4-FFF2-40B4-BE49-F238E27FC236}">
                <a16:creationId xmlns:a16="http://schemas.microsoft.com/office/drawing/2014/main" id="{D486A37A-529D-4E16-A784-1351FA2C8C99}"/>
              </a:ext>
            </a:extLst>
          </p:cNvPr>
          <p:cNvSpPr/>
          <p:nvPr/>
        </p:nvSpPr>
        <p:spPr>
          <a:xfrm>
            <a:off x="383049" y="6538913"/>
            <a:ext cx="3528466" cy="369332"/>
          </a:xfrm>
          <a:prstGeom prst="rect">
            <a:avLst/>
          </a:prstGeom>
        </p:spPr>
        <p:txBody>
          <a:bodyPr wrap="none">
            <a:spAutoFit/>
          </a:bodyPr>
          <a:lstStyle/>
          <a:p>
            <a:r>
              <a:rPr lang="en-US" i="1" dirty="0"/>
              <a:t>From Ben </a:t>
            </a:r>
            <a:r>
              <a:rPr lang="en-US" i="1" dirty="0" err="1"/>
              <a:t>Beurdouche’s</a:t>
            </a:r>
            <a:r>
              <a:rPr lang="en-US" i="1" dirty="0"/>
              <a:t> slide deck</a:t>
            </a:r>
          </a:p>
        </p:txBody>
      </p:sp>
    </p:spTree>
    <p:extLst>
      <p:ext uri="{BB962C8B-B14F-4D97-AF65-F5344CB8AC3E}">
        <p14:creationId xmlns:p14="http://schemas.microsoft.com/office/powerpoint/2010/main" val="146911381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TextBox 18"/>
          <p:cNvSpPr txBox="1"/>
          <p:nvPr/>
        </p:nvSpPr>
        <p:spPr>
          <a:xfrm>
            <a:off x="443904" y="1339610"/>
            <a:ext cx="80196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00BCF2"/>
                </a:solidFill>
                <a:effectLst/>
                <a:uLnTx/>
                <a:uFillTx/>
                <a:latin typeface="Calibri"/>
                <a:ea typeface="+mn-ea"/>
                <a:cs typeface="+mn-cs"/>
              </a:rPr>
              <a:t>The process is disruptive, implying lots of questions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Huh ! This doesn’t look as pretty as handwritten code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Yeah sure but it has a correctness proof</a:t>
            </a:r>
            <a:r>
              <a:rPr kumimoji="0" lang="mr-IN" sz="24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R="0" lvl="2"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R="0" lvl="2"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4084320" y="3261360"/>
            <a:ext cx="369397" cy="6278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err="1">
              <a:ln>
                <a:noFill/>
              </a:ln>
              <a:gradFill>
                <a:gsLst>
                  <a:gs pos="2917">
                    <a:srgbClr val="525051"/>
                  </a:gs>
                  <a:gs pos="30000">
                    <a:srgbClr val="525051"/>
                  </a:gs>
                </a:gsLst>
                <a:lin ang="5400000" scaled="0"/>
              </a:gradFill>
              <a:effectLst/>
              <a:uLnTx/>
              <a:uFillTx/>
              <a:latin typeface="Segoe UI"/>
              <a:ea typeface="+mn-ea"/>
              <a:cs typeface="+mn-cs"/>
            </a:endParaRPr>
          </a:p>
        </p:txBody>
      </p:sp>
      <p:sp>
        <p:nvSpPr>
          <p:cNvPr id="7" name="TextBox 6"/>
          <p:cNvSpPr txBox="1"/>
          <p:nvPr/>
        </p:nvSpPr>
        <p:spPr>
          <a:xfrm>
            <a:off x="857150" y="5159115"/>
            <a:ext cx="80196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00BCF2"/>
                </a:solidFill>
                <a:effectLst/>
                <a:uLnTx/>
                <a:uFillTx/>
                <a:latin typeface="Calibri"/>
                <a:ea typeface="+mn-ea"/>
                <a:cs typeface="+mn-cs"/>
              </a:rPr>
              <a:t>Lot of improvements remain on the generated code side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We will make continuous improvements to the code</a:t>
            </a:r>
          </a:p>
        </p:txBody>
      </p:sp>
      <p:sp>
        <p:nvSpPr>
          <p:cNvPr id="10" name="Title 1"/>
          <p:cNvSpPr txBox="1">
            <a:spLocks/>
          </p:cNvSpPr>
          <p:nvPr/>
        </p:nvSpPr>
        <p:spPr>
          <a:xfrm>
            <a:off x="371561" y="271748"/>
            <a:ext cx="11705439" cy="1242069"/>
          </a:xfrm>
          <a:prstGeom prst="rect">
            <a:avLst/>
          </a:prstGeom>
        </p:spPr>
        <p:txBody>
          <a:bodyPr vert="horz" wrap="square" lIns="146304" tIns="91440" rIns="146304" bIns="91440" rtlCol="0" anchor="t">
            <a:norm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IN" sz="4400" b="0" i="0" u="none" strike="noStrike" kern="1200" cap="none" spc="-100" normalizeH="0" baseline="0" noProof="0">
                <a:ln w="3175">
                  <a:noFill/>
                </a:ln>
                <a:solidFill>
                  <a:srgbClr val="000000"/>
                </a:solidFill>
                <a:effectLst/>
                <a:uLnTx/>
                <a:uFillTx/>
                <a:latin typeface="Calibri Light" charset="0"/>
                <a:ea typeface="Calibri Light" charset="0"/>
                <a:cs typeface="Calibri Light" charset="0"/>
              </a:rPr>
              <a:t>HaCl* - Formally verified Curve25519 in NSS</a:t>
            </a:r>
            <a:endParaRPr kumimoji="0" lang="en-IN" sz="5294" b="0" i="0" u="none" strike="noStrike" kern="1200" cap="none" spc="-100" normalizeH="0" baseline="0" noProof="0">
              <a:ln w="3175">
                <a:noFill/>
              </a:ln>
              <a:solidFill>
                <a:srgbClr val="00B0F0"/>
              </a:solidFill>
              <a:effectLst/>
              <a:uLnTx/>
              <a:uFillTx/>
              <a:latin typeface="Segoe UI Light"/>
              <a:ea typeface="+mn-ea"/>
              <a:cs typeface="Segoe UI" pitchFamily="34" charset="0"/>
            </a:endParaRPr>
          </a:p>
        </p:txBody>
      </p:sp>
      <p:sp>
        <p:nvSpPr>
          <p:cNvPr id="9" name="TextBox 8">
            <a:extLst>
              <a:ext uri="{FF2B5EF4-FFF2-40B4-BE49-F238E27FC236}">
                <a16:creationId xmlns:a16="http://schemas.microsoft.com/office/drawing/2014/main" id="{996B3933-9644-4338-8BB4-25DF160C1232}"/>
              </a:ext>
            </a:extLst>
          </p:cNvPr>
          <p:cNvSpPr txBox="1"/>
          <p:nvPr/>
        </p:nvSpPr>
        <p:spPr>
          <a:xfrm>
            <a:off x="443904" y="2676892"/>
            <a:ext cx="75235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00BCF2"/>
                </a:solidFill>
                <a:effectLst/>
                <a:uLnTx/>
                <a:uFillTx/>
                <a:latin typeface="Calibri"/>
                <a:ea typeface="+mn-ea"/>
                <a:cs typeface="+mn-cs"/>
              </a:rPr>
              <a:t>And, improvements in performance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+20% scalar-multiplications per sec. (19k/sec)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To our knowledge, the fastest C implementation</a:t>
            </a:r>
          </a:p>
        </p:txBody>
      </p:sp>
      <p:pic>
        <p:nvPicPr>
          <p:cNvPr id="11" name="Picture 10">
            <a:extLst>
              <a:ext uri="{FF2B5EF4-FFF2-40B4-BE49-F238E27FC236}">
                <a16:creationId xmlns:a16="http://schemas.microsoft.com/office/drawing/2014/main" id="{1894D3E8-6890-4CEB-80EA-C122BFB96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80" y="4824612"/>
            <a:ext cx="12192000" cy="1896864"/>
          </a:xfrm>
          <a:prstGeom prst="rect">
            <a:avLst/>
          </a:prstGeom>
        </p:spPr>
      </p:pic>
      <p:sp>
        <p:nvSpPr>
          <p:cNvPr id="12" name="TextBox 11">
            <a:extLst>
              <a:ext uri="{FF2B5EF4-FFF2-40B4-BE49-F238E27FC236}">
                <a16:creationId xmlns:a16="http://schemas.microsoft.com/office/drawing/2014/main" id="{0152ABE6-4665-45AA-A4C4-35F9D42D9108}"/>
              </a:ext>
            </a:extLst>
          </p:cNvPr>
          <p:cNvSpPr txBox="1"/>
          <p:nvPr/>
        </p:nvSpPr>
        <p:spPr>
          <a:xfrm>
            <a:off x="7509276" y="2605796"/>
            <a:ext cx="456772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00BCF2"/>
                </a:solidFill>
                <a:effectLst/>
                <a:uLnTx/>
                <a:uFillTx/>
                <a:latin typeface="Calibri"/>
                <a:ea typeface="+mn-ea"/>
                <a:cs typeface="+mn-cs"/>
              </a:rPr>
              <a:t>Next batch of primitives on its way</a:t>
            </a:r>
            <a:r>
              <a:rPr kumimoji="0" lang="mr-IN" sz="2400" b="0" i="0" u="none" strike="noStrike" kern="1200" cap="none" spc="0" normalizeH="0" baseline="0" noProof="0" dirty="0">
                <a:ln>
                  <a:noFill/>
                </a:ln>
                <a:solidFill>
                  <a:srgbClr val="00BCF2"/>
                </a:solidFill>
                <a:effectLst/>
                <a:uLnTx/>
                <a:uFillTx/>
                <a:latin typeface="Calibri"/>
                <a:ea typeface="+mn-ea"/>
                <a:cs typeface="+mn-cs"/>
              </a:rPr>
              <a:t>…</a:t>
            </a:r>
            <a:endParaRPr kumimoji="0" lang="en-US" sz="2400" b="0" i="0" u="none" strike="noStrike" kern="1200" cap="none" spc="0" normalizeH="0" baseline="0" noProof="0" dirty="0">
              <a:ln>
                <a:noFill/>
              </a:ln>
              <a:solidFill>
                <a:srgbClr val="00BCF2"/>
              </a:solidFill>
              <a:effectLst/>
              <a:uLnTx/>
              <a:uFillTx/>
              <a:latin typeface="Calibri"/>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Chacha20 (Firefox 58 ?) </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IN" sz="2400" b="0" i="0" u="none" strike="noStrike" kern="1200" cap="none" spc="0" normalizeH="0" baseline="0" noProof="0" dirty="0">
                <a:ln>
                  <a:noFill/>
                </a:ln>
                <a:solidFill>
                  <a:prstClr val="black"/>
                </a:solidFill>
                <a:effectLst/>
                <a:uLnTx/>
                <a:uFillTx/>
                <a:latin typeface="Calibri"/>
                <a:ea typeface="+mn-ea"/>
                <a:cs typeface="+mn-cs"/>
              </a:rPr>
              <a:t>Poly 1305 + SHA2 + HMAC + HKDF (Firefox59 ?)</a:t>
            </a:r>
            <a:endParaRPr kumimoji="0" lang="en-US" sz="2400" b="0" i="0" u="none" strike="noStrike" kern="1200" cap="none" spc="0" normalizeH="0" baseline="0" noProof="0" dirty="0">
              <a:ln>
                <a:noFill/>
              </a:ln>
              <a:solidFill>
                <a:srgbClr val="00BCF2"/>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A2DB3BB-3372-4EBF-8E22-01D65016E29C}"/>
              </a:ext>
            </a:extLst>
          </p:cNvPr>
          <p:cNvSpPr/>
          <p:nvPr/>
        </p:nvSpPr>
        <p:spPr>
          <a:xfrm>
            <a:off x="383049" y="6538913"/>
            <a:ext cx="3528466" cy="369332"/>
          </a:xfrm>
          <a:prstGeom prst="rect">
            <a:avLst/>
          </a:prstGeom>
        </p:spPr>
        <p:txBody>
          <a:bodyPr wrap="none">
            <a:spAutoFit/>
          </a:bodyPr>
          <a:lstStyle/>
          <a:p>
            <a:r>
              <a:rPr lang="en-US" i="1" dirty="0"/>
              <a:t>From Ben </a:t>
            </a:r>
            <a:r>
              <a:rPr lang="en-US" i="1" dirty="0" err="1"/>
              <a:t>Beurdouche’s</a:t>
            </a:r>
            <a:r>
              <a:rPr lang="en-US" i="1" dirty="0"/>
              <a:t> slide deck</a:t>
            </a:r>
          </a:p>
        </p:txBody>
      </p:sp>
    </p:spTree>
    <p:extLst>
      <p:ext uri="{BB962C8B-B14F-4D97-AF65-F5344CB8AC3E}">
        <p14:creationId xmlns:p14="http://schemas.microsoft.com/office/powerpoint/2010/main" val="484711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968" y="-68994"/>
            <a:ext cx="12724331" cy="8933541"/>
          </a:xfrm>
          <a:prstGeom prst="rect">
            <a:avLst/>
          </a:prstGeom>
        </p:spPr>
      </p:pic>
      <p:sp>
        <p:nvSpPr>
          <p:cNvPr id="2" name="Title 1"/>
          <p:cNvSpPr>
            <a:spLocks noGrp="1"/>
          </p:cNvSpPr>
          <p:nvPr>
            <p:ph type="title"/>
          </p:nvPr>
        </p:nvSpPr>
        <p:spPr>
          <a:xfrm>
            <a:off x="235370" y="292351"/>
            <a:ext cx="8205539" cy="2757940"/>
          </a:xfrm>
        </p:spPr>
        <p:txBody>
          <a:bodyPr>
            <a:noAutofit/>
          </a:bodyPr>
          <a:lstStyle/>
          <a:p>
            <a:r>
              <a:rPr lang="en-US" sz="4400" dirty="0">
                <a:solidFill>
                  <a:schemeClr val="bg1"/>
                </a:solidFill>
              </a:rPr>
              <a:t>Deploying a </a:t>
            </a:r>
            <a:br>
              <a:rPr lang="en-US" sz="4400" dirty="0">
                <a:solidFill>
                  <a:schemeClr val="bg1"/>
                </a:solidFill>
              </a:rPr>
            </a:br>
            <a:r>
              <a:rPr lang="en-US" sz="4400" dirty="0">
                <a:solidFill>
                  <a:schemeClr val="bg1"/>
                </a:solidFill>
              </a:rPr>
              <a:t>High-Assurance</a:t>
            </a:r>
            <a:br>
              <a:rPr lang="en-US" sz="4400" dirty="0">
                <a:solidFill>
                  <a:schemeClr val="bg1"/>
                </a:solidFill>
              </a:rPr>
            </a:br>
            <a:r>
              <a:rPr lang="en-US" sz="4400" dirty="0">
                <a:solidFill>
                  <a:schemeClr val="bg1"/>
                </a:solidFill>
              </a:rPr>
              <a:t>Crypto Library </a:t>
            </a:r>
            <a:br>
              <a:rPr lang="en-US" sz="4400" dirty="0">
                <a:solidFill>
                  <a:schemeClr val="bg1"/>
                </a:solidFill>
              </a:rPr>
            </a:br>
            <a:endParaRPr lang="en-US" sz="8000" dirty="0">
              <a:solidFill>
                <a:schemeClr val="bg1"/>
              </a:solidFill>
            </a:endParaRPr>
          </a:p>
        </p:txBody>
      </p:sp>
      <p:grpSp>
        <p:nvGrpSpPr>
          <p:cNvPr id="17" name="Group 16">
            <a:extLst>
              <a:ext uri="{FF2B5EF4-FFF2-40B4-BE49-F238E27FC236}">
                <a16:creationId xmlns:a16="http://schemas.microsoft.com/office/drawing/2014/main" id="{DF618E3C-7E97-40B0-9911-8A0B3ADD0B7A}"/>
              </a:ext>
            </a:extLst>
          </p:cNvPr>
          <p:cNvGrpSpPr/>
          <p:nvPr/>
        </p:nvGrpSpPr>
        <p:grpSpPr>
          <a:xfrm>
            <a:off x="6769484" y="2618338"/>
            <a:ext cx="2865396" cy="2926880"/>
            <a:chOff x="5300977" y="3142912"/>
            <a:chExt cx="3354472" cy="3426451"/>
          </a:xfrm>
        </p:grpSpPr>
        <p:sp>
          <p:nvSpPr>
            <p:cNvPr id="19" name="Rounded Rectangle 5">
              <a:extLst>
                <a:ext uri="{FF2B5EF4-FFF2-40B4-BE49-F238E27FC236}">
                  <a16:creationId xmlns:a16="http://schemas.microsoft.com/office/drawing/2014/main" id="{B2518157-4B40-4CDC-A4F6-364038980406}"/>
                </a:ext>
              </a:extLst>
            </p:cNvPr>
            <p:cNvSpPr/>
            <p:nvPr/>
          </p:nvSpPr>
          <p:spPr>
            <a:xfrm>
              <a:off x="5300977" y="3142912"/>
              <a:ext cx="3354472" cy="3426451"/>
            </a:xfrm>
            <a:prstGeom prst="roundRect">
              <a:avLst/>
            </a:prstGeom>
            <a:solidFill>
              <a:schemeClr val="bg1"/>
            </a:solidFill>
            <a:ln w="28575"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8BD41F4-CE42-4ADC-A819-D0AA5785EE0D}"/>
                </a:ext>
              </a:extLst>
            </p:cNvPr>
            <p:cNvSpPr/>
            <p:nvPr/>
          </p:nvSpPr>
          <p:spPr>
            <a:xfrm>
              <a:off x="5900552" y="4713775"/>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t>
              </a:r>
            </a:p>
          </p:txBody>
        </p:sp>
        <p:sp>
          <p:nvSpPr>
            <p:cNvPr id="21" name="Rectangle 20">
              <a:extLst>
                <a:ext uri="{FF2B5EF4-FFF2-40B4-BE49-F238E27FC236}">
                  <a16:creationId xmlns:a16="http://schemas.microsoft.com/office/drawing/2014/main" id="{BDDA81B7-E88E-4766-A133-B14FBA16411C}"/>
                </a:ext>
              </a:extLst>
            </p:cNvPr>
            <p:cNvSpPr/>
            <p:nvPr/>
          </p:nvSpPr>
          <p:spPr>
            <a:xfrm>
              <a:off x="6991137" y="4285735"/>
              <a:ext cx="1243914" cy="381085"/>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TLS</a:t>
              </a:r>
            </a:p>
          </p:txBody>
        </p:sp>
        <p:sp>
          <p:nvSpPr>
            <p:cNvPr id="22" name="Rectangle 21">
              <a:extLst>
                <a:ext uri="{FF2B5EF4-FFF2-40B4-BE49-F238E27FC236}">
                  <a16:creationId xmlns:a16="http://schemas.microsoft.com/office/drawing/2014/main" id="{A991B8F3-7F7E-41BD-8351-38D281A3D8B3}"/>
                </a:ext>
              </a:extLst>
            </p:cNvPr>
            <p:cNvSpPr/>
            <p:nvPr/>
          </p:nvSpPr>
          <p:spPr>
            <a:xfrm>
              <a:off x="5638706" y="3763377"/>
              <a:ext cx="716692"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X.509</a:t>
              </a:r>
            </a:p>
          </p:txBody>
        </p:sp>
        <p:sp>
          <p:nvSpPr>
            <p:cNvPr id="23" name="Rectangle 22">
              <a:extLst>
                <a:ext uri="{FF2B5EF4-FFF2-40B4-BE49-F238E27FC236}">
                  <a16:creationId xmlns:a16="http://schemas.microsoft.com/office/drawing/2014/main" id="{18B3E36E-39F1-47CD-81EC-19E03C263A45}"/>
                </a:ext>
              </a:extLst>
            </p:cNvPr>
            <p:cNvSpPr/>
            <p:nvPr/>
          </p:nvSpPr>
          <p:spPr>
            <a:xfrm>
              <a:off x="6357964" y="3224337"/>
              <a:ext cx="124391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HTTPS</a:t>
              </a:r>
            </a:p>
          </p:txBody>
        </p:sp>
        <p:sp>
          <p:nvSpPr>
            <p:cNvPr id="24" name="Rectangle 23">
              <a:extLst>
                <a:ext uri="{FF2B5EF4-FFF2-40B4-BE49-F238E27FC236}">
                  <a16:creationId xmlns:a16="http://schemas.microsoft.com/office/drawing/2014/main" id="{E8113864-5680-4F06-A86B-429EBE7731B6}"/>
                </a:ext>
              </a:extLst>
            </p:cNvPr>
            <p:cNvSpPr/>
            <p:nvPr/>
          </p:nvSpPr>
          <p:spPr>
            <a:xfrm>
              <a:off x="5546254" y="5016929"/>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RSA</a:t>
              </a:r>
            </a:p>
          </p:txBody>
        </p:sp>
        <p:sp>
          <p:nvSpPr>
            <p:cNvPr id="25" name="Rectangle 24">
              <a:extLst>
                <a:ext uri="{FF2B5EF4-FFF2-40B4-BE49-F238E27FC236}">
                  <a16:creationId xmlns:a16="http://schemas.microsoft.com/office/drawing/2014/main" id="{7D5781DD-06F6-4B21-B68C-0CBB892B74F3}"/>
                </a:ext>
              </a:extLst>
            </p:cNvPr>
            <p:cNvSpPr/>
            <p:nvPr/>
          </p:nvSpPr>
          <p:spPr>
            <a:xfrm>
              <a:off x="6318131" y="5016929"/>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SHA</a:t>
              </a:r>
            </a:p>
          </p:txBody>
        </p:sp>
        <p:sp>
          <p:nvSpPr>
            <p:cNvPr id="26" name="Rectangle 25">
              <a:extLst>
                <a:ext uri="{FF2B5EF4-FFF2-40B4-BE49-F238E27FC236}">
                  <a16:creationId xmlns:a16="http://schemas.microsoft.com/office/drawing/2014/main" id="{81354E56-E333-4B18-A7D7-AEE477AA1AC4}"/>
                </a:ext>
              </a:extLst>
            </p:cNvPr>
            <p:cNvSpPr/>
            <p:nvPr/>
          </p:nvSpPr>
          <p:spPr>
            <a:xfrm>
              <a:off x="5680968" y="5333363"/>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ECDH</a:t>
              </a:r>
            </a:p>
          </p:txBody>
        </p:sp>
        <p:sp>
          <p:nvSpPr>
            <p:cNvPr id="27" name="TextBox 26">
              <a:extLst>
                <a:ext uri="{FF2B5EF4-FFF2-40B4-BE49-F238E27FC236}">
                  <a16:creationId xmlns:a16="http://schemas.microsoft.com/office/drawing/2014/main" id="{34A71E09-38DB-4903-9C20-0D10EC9825F6}"/>
                </a:ext>
              </a:extLst>
            </p:cNvPr>
            <p:cNvSpPr txBox="1"/>
            <p:nvPr/>
          </p:nvSpPr>
          <p:spPr>
            <a:xfrm>
              <a:off x="5806552" y="6082180"/>
              <a:ext cx="2545858" cy="369332"/>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Network buffers</a:t>
              </a:r>
            </a:p>
          </p:txBody>
        </p:sp>
        <p:cxnSp>
          <p:nvCxnSpPr>
            <p:cNvPr id="28" name="Straight Arrow Connector 27">
              <a:extLst>
                <a:ext uri="{FF2B5EF4-FFF2-40B4-BE49-F238E27FC236}">
                  <a16:creationId xmlns:a16="http://schemas.microsoft.com/office/drawing/2014/main" id="{86E0F35A-4C5D-460A-A45E-A40A5DA7ED61}"/>
                </a:ext>
              </a:extLst>
            </p:cNvPr>
            <p:cNvCxnSpPr/>
            <p:nvPr/>
          </p:nvCxnSpPr>
          <p:spPr>
            <a:xfrm>
              <a:off x="7989057" y="4666820"/>
              <a:ext cx="0" cy="1415360"/>
            </a:xfrm>
            <a:prstGeom prst="straightConnector1">
              <a:avLst/>
            </a:prstGeom>
            <a:noFill/>
            <a:ln w="28575" cap="flat" cmpd="sng" algn="ctr">
              <a:solidFill>
                <a:schemeClr val="tx1"/>
              </a:solidFill>
              <a:prstDash val="solid"/>
              <a:miter lim="800000"/>
              <a:tailEnd type="triangle"/>
            </a:ln>
            <a:effectLst/>
          </p:spPr>
        </p:cxnSp>
        <p:sp>
          <p:nvSpPr>
            <p:cNvPr id="29" name="TextBox 28">
              <a:extLst>
                <a:ext uri="{FF2B5EF4-FFF2-40B4-BE49-F238E27FC236}">
                  <a16:creationId xmlns:a16="http://schemas.microsoft.com/office/drawing/2014/main" id="{03A1D991-9FA5-4231-BC2D-66C30DC5D621}"/>
                </a:ext>
              </a:extLst>
            </p:cNvPr>
            <p:cNvSpPr txBox="1"/>
            <p:nvPr/>
          </p:nvSpPr>
          <p:spPr>
            <a:xfrm>
              <a:off x="5498686" y="5671793"/>
              <a:ext cx="1874033" cy="3242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Segoe UI"/>
                  <a:ea typeface="+mn-ea"/>
                  <a:cs typeface="+mn-cs"/>
                </a:rPr>
                <a:t>Crypto Algorithms</a:t>
              </a:r>
            </a:p>
          </p:txBody>
        </p:sp>
        <p:sp>
          <p:nvSpPr>
            <p:cNvPr id="30" name="Rectangle 29">
              <a:extLst>
                <a:ext uri="{FF2B5EF4-FFF2-40B4-BE49-F238E27FC236}">
                  <a16:creationId xmlns:a16="http://schemas.microsoft.com/office/drawing/2014/main" id="{0AE00C76-4C70-4081-A160-7DF3FA165C8C}"/>
                </a:ext>
              </a:extLst>
            </p:cNvPr>
            <p:cNvSpPr/>
            <p:nvPr/>
          </p:nvSpPr>
          <p:spPr>
            <a:xfrm>
              <a:off x="6456099" y="5333363"/>
              <a:ext cx="702157" cy="418289"/>
            </a:xfrm>
            <a:prstGeom prst="rect">
              <a:avLst/>
            </a:prstGeom>
            <a:solidFill>
              <a:srgbClr val="51CD47"/>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4Q</a:t>
              </a:r>
            </a:p>
          </p:txBody>
        </p:sp>
        <p:cxnSp>
          <p:nvCxnSpPr>
            <p:cNvPr id="31" name="Elbow Connector 17">
              <a:extLst>
                <a:ext uri="{FF2B5EF4-FFF2-40B4-BE49-F238E27FC236}">
                  <a16:creationId xmlns:a16="http://schemas.microsoft.com/office/drawing/2014/main" id="{434059A9-8BE3-426F-90B5-01238A03C6C3}"/>
                </a:ext>
              </a:extLst>
            </p:cNvPr>
            <p:cNvCxnSpPr>
              <a:endCxn id="30" idx="3"/>
            </p:cNvCxnSpPr>
            <p:nvPr/>
          </p:nvCxnSpPr>
          <p:spPr>
            <a:xfrm rot="5400000">
              <a:off x="6827643" y="4997433"/>
              <a:ext cx="875688" cy="214462"/>
            </a:xfrm>
            <a:prstGeom prst="bentConnector2">
              <a:avLst/>
            </a:prstGeom>
            <a:noFill/>
            <a:ln w="28575" cap="flat" cmpd="sng" algn="ctr">
              <a:solidFill>
                <a:schemeClr val="tx1"/>
              </a:solidFill>
              <a:prstDash val="solid"/>
              <a:miter lim="800000"/>
              <a:tailEnd type="triangle"/>
            </a:ln>
            <a:effectLst/>
          </p:spPr>
        </p:cxnSp>
        <p:cxnSp>
          <p:nvCxnSpPr>
            <p:cNvPr id="32" name="Straight Arrow Connector 31">
              <a:extLst>
                <a:ext uri="{FF2B5EF4-FFF2-40B4-BE49-F238E27FC236}">
                  <a16:creationId xmlns:a16="http://schemas.microsoft.com/office/drawing/2014/main" id="{4C67414E-8F7F-4215-9C0A-C54A726F4F5D}"/>
                </a:ext>
              </a:extLst>
            </p:cNvPr>
            <p:cNvCxnSpPr>
              <a:stCxn id="25" idx="3"/>
            </p:cNvCxnSpPr>
            <p:nvPr/>
          </p:nvCxnSpPr>
          <p:spPr>
            <a:xfrm flipV="1">
              <a:off x="7020288" y="5226073"/>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33" name="Elbow Connector 19">
              <a:extLst>
                <a:ext uri="{FF2B5EF4-FFF2-40B4-BE49-F238E27FC236}">
                  <a16:creationId xmlns:a16="http://schemas.microsoft.com/office/drawing/2014/main" id="{02E6986F-5766-4BD9-8D3B-25D1513ACFCC}"/>
                </a:ext>
              </a:extLst>
            </p:cNvPr>
            <p:cNvCxnSpPr>
              <a:stCxn id="23" idx="1"/>
              <a:endCxn id="22" idx="0"/>
            </p:cNvCxnSpPr>
            <p:nvPr/>
          </p:nvCxnSpPr>
          <p:spPr>
            <a:xfrm rot="10800000" flipV="1">
              <a:off x="5997052" y="3438521"/>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34" name="Elbow Connector 20">
              <a:extLst>
                <a:ext uri="{FF2B5EF4-FFF2-40B4-BE49-F238E27FC236}">
                  <a16:creationId xmlns:a16="http://schemas.microsoft.com/office/drawing/2014/main" id="{E414C469-ACB0-4AF9-A92F-CECF547FC1A1}"/>
                </a:ext>
              </a:extLst>
            </p:cNvPr>
            <p:cNvCxnSpPr>
              <a:stCxn id="22" idx="2"/>
              <a:endCxn id="21" idx="1"/>
            </p:cNvCxnSpPr>
            <p:nvPr/>
          </p:nvCxnSpPr>
          <p:spPr>
            <a:xfrm rot="16200000" flipH="1">
              <a:off x="6351828" y="3836968"/>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35" name="Rectangle 34">
              <a:extLst>
                <a:ext uri="{FF2B5EF4-FFF2-40B4-BE49-F238E27FC236}">
                  <a16:creationId xmlns:a16="http://schemas.microsoft.com/office/drawing/2014/main" id="{31A040E0-0AD4-4017-BDA8-9C8376CDE6A5}"/>
                </a:ext>
              </a:extLst>
            </p:cNvPr>
            <p:cNvSpPr/>
            <p:nvPr/>
          </p:nvSpPr>
          <p:spPr>
            <a:xfrm>
              <a:off x="6602709" y="3758337"/>
              <a:ext cx="746774" cy="428368"/>
            </a:xfrm>
            <a:prstGeom prst="rect">
              <a:avLst/>
            </a:prstGeom>
            <a:solidFill>
              <a:schemeClr val="accent3">
                <a:lumMod val="60000"/>
                <a:lumOff val="40000"/>
              </a:schemeClr>
            </a:solidFill>
            <a:ln w="12700" cap="flat" cmpd="sng" algn="ctr">
              <a:solidFill>
                <a:schemeClr val="accent3">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ASN.1</a:t>
              </a:r>
            </a:p>
          </p:txBody>
        </p:sp>
        <p:cxnSp>
          <p:nvCxnSpPr>
            <p:cNvPr id="36" name="Straight Arrow Connector 35">
              <a:extLst>
                <a:ext uri="{FF2B5EF4-FFF2-40B4-BE49-F238E27FC236}">
                  <a16:creationId xmlns:a16="http://schemas.microsoft.com/office/drawing/2014/main" id="{C69A3A1B-5497-4E46-BFC1-300488FA6B4E}"/>
                </a:ext>
              </a:extLst>
            </p:cNvPr>
            <p:cNvCxnSpPr/>
            <p:nvPr/>
          </p:nvCxnSpPr>
          <p:spPr>
            <a:xfrm flipV="1">
              <a:off x="6355398" y="3989366"/>
              <a:ext cx="247311" cy="5040"/>
            </a:xfrm>
            <a:prstGeom prst="straightConnector1">
              <a:avLst/>
            </a:prstGeom>
            <a:noFill/>
            <a:ln w="28575" cap="flat" cmpd="sng" algn="ctr">
              <a:solidFill>
                <a:schemeClr val="tx1"/>
              </a:solidFill>
              <a:prstDash val="solid"/>
              <a:miter lim="800000"/>
              <a:tailEnd type="triangle"/>
            </a:ln>
            <a:effectLst/>
          </p:spPr>
        </p:cxnSp>
        <p:cxnSp>
          <p:nvCxnSpPr>
            <p:cNvPr id="37" name="Straight Arrow Connector 36">
              <a:extLst>
                <a:ext uri="{FF2B5EF4-FFF2-40B4-BE49-F238E27FC236}">
                  <a16:creationId xmlns:a16="http://schemas.microsoft.com/office/drawing/2014/main" id="{BEF6BA2C-80F6-46FF-A766-3DA1E263B8F7}"/>
                </a:ext>
              </a:extLst>
            </p:cNvPr>
            <p:cNvCxnSpPr/>
            <p:nvPr/>
          </p:nvCxnSpPr>
          <p:spPr>
            <a:xfrm>
              <a:off x="5806552" y="4186705"/>
              <a:ext cx="0" cy="830224"/>
            </a:xfrm>
            <a:prstGeom prst="straightConnector1">
              <a:avLst/>
            </a:prstGeom>
            <a:noFill/>
            <a:ln w="28575" cap="flat" cmpd="sng" algn="ctr">
              <a:solidFill>
                <a:schemeClr val="tx1"/>
              </a:solidFill>
              <a:prstDash val="solid"/>
              <a:miter lim="800000"/>
              <a:tailEnd type="triangle"/>
            </a:ln>
            <a:effectLst/>
          </p:spPr>
        </p:cxnSp>
        <p:cxnSp>
          <p:nvCxnSpPr>
            <p:cNvPr id="38" name="Elbow Connector 24">
              <a:extLst>
                <a:ext uri="{FF2B5EF4-FFF2-40B4-BE49-F238E27FC236}">
                  <a16:creationId xmlns:a16="http://schemas.microsoft.com/office/drawing/2014/main" id="{955E4CA9-FB99-448C-BBED-D73DD75F45BB}"/>
                </a:ext>
              </a:extLst>
            </p:cNvPr>
            <p:cNvCxnSpPr>
              <a:stCxn id="23" idx="3"/>
            </p:cNvCxnSpPr>
            <p:nvPr/>
          </p:nvCxnSpPr>
          <p:spPr>
            <a:xfrm>
              <a:off x="7601878" y="3438521"/>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grpSp>
      <p:pic>
        <p:nvPicPr>
          <p:cNvPr id="7" name="Picture 6">
            <a:extLst>
              <a:ext uri="{FF2B5EF4-FFF2-40B4-BE49-F238E27FC236}">
                <a16:creationId xmlns:a16="http://schemas.microsoft.com/office/drawing/2014/main" id="{FCF65604-84C4-7C4E-9516-B5D5D54C6233}"/>
              </a:ext>
            </a:extLst>
          </p:cNvPr>
          <p:cNvPicPr>
            <a:picLocks noChangeAspect="1"/>
          </p:cNvPicPr>
          <p:nvPr/>
        </p:nvPicPr>
        <p:blipFill>
          <a:blip r:embed="rId4"/>
          <a:stretch>
            <a:fillRect/>
          </a:stretch>
        </p:blipFill>
        <p:spPr>
          <a:xfrm>
            <a:off x="122403" y="2760486"/>
            <a:ext cx="4676931" cy="834053"/>
          </a:xfrm>
          <a:prstGeom prst="rect">
            <a:avLst/>
          </a:prstGeom>
        </p:spPr>
      </p:pic>
    </p:spTree>
    <p:extLst>
      <p:ext uri="{BB962C8B-B14F-4D97-AF65-F5344CB8AC3E}">
        <p14:creationId xmlns:p14="http://schemas.microsoft.com/office/powerpoint/2010/main" val="1590775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657DC-BA48-D546-830D-2F14C8070E0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C52E71D-6B38-4E42-8DBD-EE61CC70A5DB}"/>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345600" y="291102"/>
            <a:ext cx="9502496" cy="7120328"/>
          </a:xfrm>
        </p:spPr>
      </p:pic>
    </p:spTree>
    <p:extLst>
      <p:ext uri="{BB962C8B-B14F-4D97-AF65-F5344CB8AC3E}">
        <p14:creationId xmlns:p14="http://schemas.microsoft.com/office/powerpoint/2010/main" val="177891892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D6B32-6F14-964E-AFF9-D4C1B5D7B2C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C91ADDB-AFD3-C941-8850-72663E74D84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623253" y="291102"/>
            <a:ext cx="9134007" cy="6844216"/>
          </a:xfrm>
        </p:spPr>
      </p:pic>
    </p:spTree>
    <p:extLst>
      <p:ext uri="{BB962C8B-B14F-4D97-AF65-F5344CB8AC3E}">
        <p14:creationId xmlns:p14="http://schemas.microsoft.com/office/powerpoint/2010/main" val="147931440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3DF62-62D4-9D4A-9B18-5740A57BC37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B51D2E-ED88-874C-9505-88B7DCA319F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053627" y="291102"/>
            <a:ext cx="9934163" cy="7443782"/>
          </a:xfrm>
        </p:spPr>
      </p:pic>
    </p:spTree>
    <p:extLst>
      <p:ext uri="{BB962C8B-B14F-4D97-AF65-F5344CB8AC3E}">
        <p14:creationId xmlns:p14="http://schemas.microsoft.com/office/powerpoint/2010/main" val="355101488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84" y="-134186"/>
            <a:ext cx="12724331" cy="8933541"/>
          </a:xfrm>
          <a:prstGeom prst="rect">
            <a:avLst/>
          </a:prstGeom>
        </p:spPr>
      </p:pic>
      <p:sp>
        <p:nvSpPr>
          <p:cNvPr id="2" name="Title 1"/>
          <p:cNvSpPr>
            <a:spLocks noGrp="1"/>
          </p:cNvSpPr>
          <p:nvPr>
            <p:ph type="title"/>
          </p:nvPr>
        </p:nvSpPr>
        <p:spPr>
          <a:xfrm>
            <a:off x="332863" y="-134186"/>
            <a:ext cx="10972800" cy="4169772"/>
          </a:xfrm>
        </p:spPr>
        <p:txBody>
          <a:bodyPr>
            <a:normAutofit/>
          </a:bodyPr>
          <a:lstStyle/>
          <a:p>
            <a:br>
              <a:rPr lang="en-US" sz="5400" dirty="0">
                <a:solidFill>
                  <a:schemeClr val="bg1"/>
                </a:solidFill>
                <a:latin typeface="Segoe UI" panose="020B0502040204020203" pitchFamily="34" charset="0"/>
                <a:cs typeface="Segoe UI" panose="020B0502040204020203" pitchFamily="34" charset="0"/>
              </a:rPr>
            </a:br>
            <a:r>
              <a:rPr lang="en-US" sz="5400" dirty="0">
                <a:solidFill>
                  <a:schemeClr val="bg1"/>
                </a:solidFill>
                <a:latin typeface="Segoe UI" panose="020B0502040204020203" pitchFamily="34" charset="0"/>
                <a:cs typeface="Segoe UI" panose="020B0502040204020203" pitchFamily="34" charset="0"/>
              </a:rPr>
              <a:t>Open </a:t>
            </a:r>
            <a:br>
              <a:rPr lang="en-US" sz="5400" dirty="0">
                <a:solidFill>
                  <a:schemeClr val="bg1"/>
                </a:solidFill>
                <a:latin typeface="Segoe UI" panose="020B0502040204020203" pitchFamily="34" charset="0"/>
                <a:cs typeface="Segoe UI" panose="020B0502040204020203" pitchFamily="34" charset="0"/>
              </a:rPr>
            </a:br>
            <a:r>
              <a:rPr lang="en-US" sz="5400" dirty="0">
                <a:solidFill>
                  <a:schemeClr val="bg1"/>
                </a:solidFill>
                <a:latin typeface="Segoe UI" panose="020B0502040204020203" pitchFamily="34" charset="0"/>
              </a:rPr>
              <a:t>Questions</a:t>
            </a:r>
            <a:endParaRPr lang="en-US" sz="54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9368640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questions</a:t>
            </a:r>
          </a:p>
        </p:txBody>
      </p:sp>
      <p:sp>
        <p:nvSpPr>
          <p:cNvPr id="3" name="Content Placeholder 2"/>
          <p:cNvSpPr>
            <a:spLocks noGrp="1"/>
          </p:cNvSpPr>
          <p:nvPr>
            <p:ph sz="quarter" idx="10"/>
          </p:nvPr>
        </p:nvSpPr>
        <p:spPr>
          <a:xfrm>
            <a:off x="269239" y="1190735"/>
            <a:ext cx="11922761" cy="5253105"/>
          </a:xfrm>
        </p:spPr>
        <p:txBody>
          <a:bodyPr/>
          <a:lstStyle/>
          <a:p>
            <a:r>
              <a:rPr lang="en-US" dirty="0"/>
              <a:t>Game-based cryptography on efficient implementations</a:t>
            </a:r>
          </a:p>
          <a:p>
            <a:r>
              <a:rPr lang="en-US" dirty="0"/>
              <a:t>Proofs of side-channel resistance</a:t>
            </a:r>
          </a:p>
          <a:p>
            <a:pPr lvl="1"/>
            <a:r>
              <a:rPr lang="en-US" dirty="0">
                <a:solidFill>
                  <a:srgbClr val="0070C0"/>
                </a:solidFill>
              </a:rPr>
              <a:t>Current approach based on parametricity for constant time crypto</a:t>
            </a:r>
          </a:p>
          <a:p>
            <a:pPr lvl="1"/>
            <a:r>
              <a:rPr lang="en-US" dirty="0">
                <a:solidFill>
                  <a:srgbClr val="0070C0"/>
                </a:solidFill>
              </a:rPr>
              <a:t>But, we need more subtle techniques higher up the protocol stack</a:t>
            </a:r>
          </a:p>
          <a:p>
            <a:pPr lvl="1"/>
            <a:r>
              <a:rPr lang="en-US" dirty="0">
                <a:solidFill>
                  <a:srgbClr val="0070C0"/>
                </a:solidFill>
              </a:rPr>
              <a:t>Relational reasoning in F* (CPP 2018)</a:t>
            </a:r>
            <a:endParaRPr lang="en-US" dirty="0"/>
          </a:p>
          <a:p>
            <a:r>
              <a:rPr lang="en-US" dirty="0"/>
              <a:t>Automated, Expressive, Controllable verification tools</a:t>
            </a:r>
            <a:endParaRPr lang="en-US" dirty="0">
              <a:solidFill>
                <a:srgbClr val="0070C0"/>
              </a:solidFill>
            </a:endParaRPr>
          </a:p>
          <a:p>
            <a:pPr lvl="1"/>
            <a:r>
              <a:rPr lang="en-US" dirty="0">
                <a:solidFill>
                  <a:srgbClr val="0070C0"/>
                </a:solidFill>
              </a:rPr>
              <a:t>Balancing SMT + Tactic-based interactive proofs in F* + Lean + Z3</a:t>
            </a:r>
          </a:p>
          <a:p>
            <a:r>
              <a:rPr lang="en-US" dirty="0"/>
              <a:t>Certification</a:t>
            </a:r>
          </a:p>
          <a:p>
            <a:pPr lvl="1"/>
            <a:r>
              <a:rPr lang="en-US" dirty="0">
                <a:solidFill>
                  <a:srgbClr val="0070C0"/>
                </a:solidFill>
              </a:rPr>
              <a:t>Proving our tools trustworthy, independently checkable</a:t>
            </a:r>
          </a:p>
        </p:txBody>
      </p:sp>
    </p:spTree>
    <p:extLst>
      <p:ext uri="{BB962C8B-B14F-4D97-AF65-F5344CB8AC3E}">
        <p14:creationId xmlns:p14="http://schemas.microsoft.com/office/powerpoint/2010/main" val="246213220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2" descr="F*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806" y="2169492"/>
            <a:ext cx="1505324" cy="1505324"/>
          </a:xfrm>
          <a:prstGeom prst="rect">
            <a:avLst/>
          </a:prstGeom>
          <a:ln w="28575" cap="sq">
            <a:noFill/>
            <a:miter lim="800000"/>
          </a:ln>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58828" y="1258660"/>
            <a:ext cx="189070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a:ea typeface="+mn-ea"/>
                <a:cs typeface="+mn-cs"/>
              </a:rPr>
              <a:t>F*: A general purpose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a:ea typeface="+mn-ea"/>
                <a:cs typeface="+mn-cs"/>
              </a:rPr>
              <a:t>pro</a:t>
            </a:r>
            <a:r>
              <a:rPr kumimoji="0" lang="en-US" sz="1400" b="1" i="0" u="none" strike="noStrike" kern="0" cap="none" spc="0" normalizeH="0" baseline="0" noProof="0" dirty="0" err="1">
                <a:ln>
                  <a:noFill/>
                </a:ln>
                <a:solidFill>
                  <a:sysClr val="windowText" lastClr="000000"/>
                </a:solidFill>
                <a:effectLst/>
                <a:uLnTx/>
                <a:uFillTx/>
                <a:latin typeface="Segoe UI"/>
                <a:ea typeface="+mn-ea"/>
                <a:cs typeface="+mn-cs"/>
              </a:rPr>
              <a:t>gramming</a:t>
            </a:r>
            <a:r>
              <a:rPr kumimoji="0" lang="en-US" sz="1400" b="1" i="0" u="none" strike="noStrike" kern="0" cap="none" spc="0" normalizeH="0" baseline="0" noProof="0" dirty="0">
                <a:ln>
                  <a:noFill/>
                </a:ln>
                <a:solidFill>
                  <a:sysClr val="windowText" lastClr="000000"/>
                </a:solidFill>
                <a:effectLst/>
                <a:uLnTx/>
                <a:uFillTx/>
                <a:latin typeface="Segoe UI"/>
                <a:ea typeface="+mn-ea"/>
                <a:cs typeface="+mn-cs"/>
              </a:rPr>
              <a:t>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a:ea typeface="+mn-ea"/>
                <a:cs typeface="+mn-cs"/>
              </a:rPr>
              <a:t>and verification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a:ea typeface="+mn-ea"/>
                <a:cs typeface="+mn-cs"/>
              </a:rPr>
              <a:t>tool</a:t>
            </a:r>
          </a:p>
        </p:txBody>
      </p:sp>
      <p:grpSp>
        <p:nvGrpSpPr>
          <p:cNvPr id="25" name="Group 24">
            <a:extLst>
              <a:ext uri="{FF2B5EF4-FFF2-40B4-BE49-F238E27FC236}">
                <a16:creationId xmlns:a16="http://schemas.microsoft.com/office/drawing/2014/main" id="{E49A35CA-5427-49D2-9D63-90D4E3F76508}"/>
              </a:ext>
            </a:extLst>
          </p:cNvPr>
          <p:cNvGrpSpPr/>
          <p:nvPr/>
        </p:nvGrpSpPr>
        <p:grpSpPr>
          <a:xfrm>
            <a:off x="316095" y="3495299"/>
            <a:ext cx="2445533" cy="2405893"/>
            <a:chOff x="316095" y="3495299"/>
            <a:chExt cx="2445533" cy="2405893"/>
          </a:xfrm>
        </p:grpSpPr>
        <p:cxnSp>
          <p:nvCxnSpPr>
            <p:cNvPr id="42" name="Straight Arrow Connector 41">
              <a:extLst>
                <a:ext uri="{FF2B5EF4-FFF2-40B4-BE49-F238E27FC236}">
                  <a16:creationId xmlns:a16="http://schemas.microsoft.com/office/drawing/2014/main" id="{DFD8FA7A-BECB-40E5-8A44-0F6BA0492CD4}"/>
                </a:ext>
              </a:extLst>
            </p:cNvPr>
            <p:cNvCxnSpPr>
              <a:cxnSpLocks/>
            </p:cNvCxnSpPr>
            <p:nvPr/>
          </p:nvCxnSpPr>
          <p:spPr>
            <a:xfrm>
              <a:off x="1968468" y="4672510"/>
              <a:ext cx="7722" cy="498492"/>
            </a:xfrm>
            <a:prstGeom prst="straightConnector1">
              <a:avLst/>
            </a:prstGeom>
            <a:ln w="57150">
              <a:headEnd type="none"/>
              <a:tailEnd type="triangle"/>
            </a:ln>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1BABBFC8-7B18-4646-AAAA-395BA3CBA341}"/>
                </a:ext>
              </a:extLst>
            </p:cNvPr>
            <p:cNvSpPr/>
            <p:nvPr/>
          </p:nvSpPr>
          <p:spPr bwMode="auto">
            <a:xfrm>
              <a:off x="1175308" y="4024153"/>
              <a:ext cx="1586320" cy="648357"/>
            </a:xfrm>
            <a:prstGeom prst="rect">
              <a:avLst/>
            </a:prstGeom>
            <a:noFill/>
            <a:ln w="28575">
              <a:solidFill>
                <a:srgbClr val="C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525051"/>
                  </a:solidFill>
                  <a:effectLst/>
                  <a:uLnTx/>
                  <a:uFillTx/>
                  <a:latin typeface="Calibri" panose="020F0502020204030204"/>
                  <a:ea typeface="+mn-ea"/>
                  <a:cs typeface="+mn-cs"/>
                </a:rPr>
                <a:t>kreMLin</a:t>
              </a:r>
              <a:endParaRPr kumimoji="0" lang="en-US" sz="2800" b="1" i="0" u="none" strike="noStrike" kern="0" cap="none" spc="0" normalizeH="0" baseline="0" noProof="0" dirty="0">
                <a:ln>
                  <a:noFill/>
                </a:ln>
                <a:solidFill>
                  <a:srgbClr val="525051"/>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AAAED48-1601-482F-B6C0-361E1884DBCA}"/>
                </a:ext>
              </a:extLst>
            </p:cNvPr>
            <p:cNvSpPr/>
            <p:nvPr/>
          </p:nvSpPr>
          <p:spPr bwMode="auto">
            <a:xfrm>
              <a:off x="1281813" y="5171002"/>
              <a:ext cx="1388754" cy="73019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rPr>
                <a:t>C</a:t>
              </a:r>
            </a:p>
          </p:txBody>
        </p:sp>
        <p:cxnSp>
          <p:nvCxnSpPr>
            <p:cNvPr id="44" name="Straight Arrow Connector 43">
              <a:extLst>
                <a:ext uri="{FF2B5EF4-FFF2-40B4-BE49-F238E27FC236}">
                  <a16:creationId xmlns:a16="http://schemas.microsoft.com/office/drawing/2014/main" id="{AE4D4CAD-B1DE-4390-A16A-A68FDB439642}"/>
                </a:ext>
              </a:extLst>
            </p:cNvPr>
            <p:cNvCxnSpPr>
              <a:cxnSpLocks/>
              <a:endCxn id="38" idx="0"/>
            </p:cNvCxnSpPr>
            <p:nvPr/>
          </p:nvCxnSpPr>
          <p:spPr>
            <a:xfrm>
              <a:off x="1968468" y="3495299"/>
              <a:ext cx="0" cy="528854"/>
            </a:xfrm>
            <a:prstGeom prst="straightConnector1">
              <a:avLst/>
            </a:prstGeom>
            <a:ln w="57150">
              <a:headEnd type="none"/>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1B937AE3-5619-4EF1-B640-E75C318963A7}"/>
                </a:ext>
              </a:extLst>
            </p:cNvPr>
            <p:cNvSpPr txBox="1"/>
            <p:nvPr/>
          </p:nvSpPr>
          <p:spPr>
            <a:xfrm>
              <a:off x="316095" y="4672510"/>
              <a:ext cx="150137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a:ea typeface="+mn-ea"/>
                  <a:cs typeface="+mn-cs"/>
                </a:rPr>
                <a:t>Compiler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a:ea typeface="+mn-ea"/>
                  <a:cs typeface="+mn-cs"/>
                </a:rPr>
                <a:t>(a subset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Segoe UI"/>
                  <a:ea typeface="+mn-ea"/>
                  <a:cs typeface="+mn-cs"/>
                </a:rPr>
                <a:t> F* to C</a:t>
              </a:r>
            </a:p>
          </p:txBody>
        </p:sp>
      </p:grpSp>
      <p:sp>
        <p:nvSpPr>
          <p:cNvPr id="49" name="Rectangle 48">
            <a:extLst>
              <a:ext uri="{FF2B5EF4-FFF2-40B4-BE49-F238E27FC236}">
                <a16:creationId xmlns:a16="http://schemas.microsoft.com/office/drawing/2014/main" id="{92C562E0-7645-4040-AD97-AA985C8F4901}"/>
              </a:ext>
            </a:extLst>
          </p:cNvPr>
          <p:cNvSpPr/>
          <p:nvPr/>
        </p:nvSpPr>
        <p:spPr bwMode="auto">
          <a:xfrm>
            <a:off x="4970766" y="6000108"/>
            <a:ext cx="45719" cy="4571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32" name="TextBox 1031">
            <a:extLst>
              <a:ext uri="{FF2B5EF4-FFF2-40B4-BE49-F238E27FC236}">
                <a16:creationId xmlns:a16="http://schemas.microsoft.com/office/drawing/2014/main" id="{CCAC74A8-4228-43D1-9376-680396899E4D}"/>
              </a:ext>
            </a:extLst>
          </p:cNvPr>
          <p:cNvSpPr txBox="1"/>
          <p:nvPr/>
        </p:nvSpPr>
        <p:spPr>
          <a:xfrm>
            <a:off x="422168" y="160898"/>
            <a:ext cx="9411587" cy="7940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00BCF2"/>
                </a:solidFill>
                <a:effectLst/>
                <a:uLnTx/>
                <a:uFillTx/>
                <a:latin typeface="Segoe UI Light"/>
                <a:ea typeface="+mn-ea"/>
                <a:cs typeface="+mn-cs"/>
              </a:rPr>
              <a:t>Verification Tools and Methodology</a:t>
            </a:r>
          </a:p>
        </p:txBody>
      </p:sp>
      <p:pic>
        <p:nvPicPr>
          <p:cNvPr id="30" name="Picture 29">
            <a:extLst>
              <a:ext uri="{FF2B5EF4-FFF2-40B4-BE49-F238E27FC236}">
                <a16:creationId xmlns:a16="http://schemas.microsoft.com/office/drawing/2014/main" id="{350BE2C7-D03F-49DC-8FF2-1AD5F2DA9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42" y="2958778"/>
            <a:ext cx="747166" cy="429973"/>
          </a:xfrm>
          <a:prstGeom prst="rect">
            <a:avLst/>
          </a:prstGeom>
          <a:ln w="28575" cap="sq">
            <a:solidFill>
              <a:srgbClr val="000000"/>
            </a:solidFill>
            <a:miter lim="800000"/>
          </a:ln>
          <a:effectLst>
            <a:outerShdw blurRad="57150" dist="50800" dir="2700000" algn="tl" rotWithShape="0">
              <a:srgbClr val="000000">
                <a:alpha val="40000"/>
              </a:srgbClr>
            </a:outerShdw>
          </a:effectLst>
        </p:spPr>
      </p:pic>
      <p:cxnSp>
        <p:nvCxnSpPr>
          <p:cNvPr id="31" name="Straight Arrow Connector 30">
            <a:extLst>
              <a:ext uri="{FF2B5EF4-FFF2-40B4-BE49-F238E27FC236}">
                <a16:creationId xmlns:a16="http://schemas.microsoft.com/office/drawing/2014/main" id="{7DD034A8-898B-402A-B4AE-1F61B60BAAE7}"/>
              </a:ext>
            </a:extLst>
          </p:cNvPr>
          <p:cNvCxnSpPr>
            <a:cxnSpLocks/>
          </p:cNvCxnSpPr>
          <p:nvPr/>
        </p:nvCxnSpPr>
        <p:spPr>
          <a:xfrm>
            <a:off x="1175308" y="3111039"/>
            <a:ext cx="396146" cy="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grpSp>
        <p:nvGrpSpPr>
          <p:cNvPr id="13" name="Group 12">
            <a:extLst>
              <a:ext uri="{FF2B5EF4-FFF2-40B4-BE49-F238E27FC236}">
                <a16:creationId xmlns:a16="http://schemas.microsoft.com/office/drawing/2014/main" id="{FCE7F221-1728-4711-B8DB-3E51E45738C0}"/>
              </a:ext>
            </a:extLst>
          </p:cNvPr>
          <p:cNvGrpSpPr/>
          <p:nvPr/>
        </p:nvGrpSpPr>
        <p:grpSpPr>
          <a:xfrm>
            <a:off x="3185421" y="1453171"/>
            <a:ext cx="9006579" cy="2329489"/>
            <a:chOff x="3185421" y="1453171"/>
            <a:chExt cx="9006579" cy="2329489"/>
          </a:xfrm>
        </p:grpSpPr>
        <p:sp>
          <p:nvSpPr>
            <p:cNvPr id="32" name="Content Placeholder 2">
              <a:extLst>
                <a:ext uri="{FF2B5EF4-FFF2-40B4-BE49-F238E27FC236}">
                  <a16:creationId xmlns:a16="http://schemas.microsoft.com/office/drawing/2014/main" id="{92241D8A-4453-428F-822C-9948839AA877}"/>
                </a:ext>
              </a:extLst>
            </p:cNvPr>
            <p:cNvSpPr txBox="1">
              <a:spLocks/>
            </p:cNvSpPr>
            <p:nvPr/>
          </p:nvSpPr>
          <p:spPr>
            <a:xfrm>
              <a:off x="5486405" y="1453171"/>
              <a:ext cx="6705595" cy="2329489"/>
            </a:xfrm>
            <a:prstGeom prst="rect">
              <a:avLst/>
            </a:prstGeom>
            <a:ln>
              <a:solidFill>
                <a:schemeClr val="tx1"/>
              </a:solidFill>
            </a:ln>
          </p:spPr>
          <p:txBody>
            <a:bodyPr vert="horz" wrap="square" lIns="146304" tIns="91440" rIns="146304" bIns="91440" rtlCol="0">
              <a:normAutofit fontScale="92500" lnSpcReduction="10000"/>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buFont typeface="Arial" pitchFamily="34" charset="0"/>
                <a:buNone/>
              </a:pPr>
              <a:r>
                <a:rPr lang="en-US" sz="1400" b="1" dirty="0">
                  <a:solidFill>
                    <a:schemeClr val="tx2">
                      <a:lumMod val="60000"/>
                      <a:lumOff val="40000"/>
                    </a:schemeClr>
                  </a:solidFill>
                  <a:latin typeface="Consolas" panose="020B0609020204030204" pitchFamily="49" charset="0"/>
                </a:rPr>
                <a:t>val</a:t>
              </a:r>
              <a:r>
                <a:rPr lang="en-US" sz="1400" dirty="0">
                  <a:latin typeface="Consolas" panose="020B0609020204030204" pitchFamily="49" charset="0"/>
                </a:rPr>
                <a:t> poly1305_mac: </a:t>
              </a:r>
              <a:r>
                <a:rPr lang="en-US" sz="1400" dirty="0" err="1">
                  <a:latin typeface="Consolas" panose="020B0609020204030204" pitchFamily="49" charset="0"/>
                </a:rPr>
                <a:t>tag:</a:t>
              </a:r>
              <a:r>
                <a:rPr lang="en-US" sz="1400" dirty="0" err="1">
                  <a:solidFill>
                    <a:srgbClr val="7030A0"/>
                  </a:solidFill>
                  <a:latin typeface="Consolas" panose="020B0609020204030204" pitchFamily="49" charset="0"/>
                </a:rPr>
                <a:t>nbytes</a:t>
              </a:r>
              <a:r>
                <a:rPr lang="en-US" sz="1400" dirty="0">
                  <a:solidFill>
                    <a:srgbClr val="7030A0"/>
                  </a:solidFill>
                  <a:latin typeface="Consolas" panose="020B0609020204030204" pitchFamily="49" charset="0"/>
                </a:rPr>
                <a:t> 16 </a:t>
              </a:r>
              <a:r>
                <a:rPr lang="en-US" sz="1400" dirty="0">
                  <a:solidFill>
                    <a:schemeClr val="tx2">
                      <a:lumMod val="60000"/>
                      <a:lumOff val="40000"/>
                    </a:schemeClr>
                  </a:solidFill>
                  <a:latin typeface="Consolas" panose="020B0609020204030204" pitchFamily="49" charset="0"/>
                </a:rPr>
                <a:t>→</a:t>
              </a:r>
            </a:p>
            <a:p>
              <a:pPr marL="0" indent="0">
                <a:buFont typeface="Arial" pitchFamily="34" charset="0"/>
                <a:buNone/>
              </a:pPr>
              <a:r>
                <a:rPr lang="en-US" sz="1400" dirty="0">
                  <a:latin typeface="Consolas" panose="020B0609020204030204" pitchFamily="49" charset="0"/>
                </a:rPr>
                <a:t>  	      len:</a:t>
              </a:r>
              <a:r>
                <a:rPr lang="en-US" sz="1400" dirty="0">
                  <a:solidFill>
                    <a:srgbClr val="7030A0"/>
                  </a:solidFill>
                  <a:latin typeface="Consolas" panose="020B0609020204030204" pitchFamily="49" charset="0"/>
                </a:rPr>
                <a:t>u32</a:t>
              </a:r>
              <a:r>
                <a:rPr lang="en-US" sz="1400" dirty="0">
                  <a:latin typeface="Consolas" panose="020B0609020204030204" pitchFamily="49" charset="0"/>
                </a:rPr>
                <a:t> </a:t>
              </a:r>
              <a:r>
                <a:rPr lang="en-US" sz="1400" dirty="0">
                  <a:solidFill>
                    <a:schemeClr val="tx2">
                      <a:lumMod val="60000"/>
                      <a:lumOff val="40000"/>
                    </a:schemeClr>
                  </a:solidFill>
                  <a:latin typeface="Consolas" panose="020B0609020204030204" pitchFamily="49" charset="0"/>
                </a:rPr>
                <a:t>→</a:t>
              </a:r>
              <a:r>
                <a:rPr lang="en-US" sz="1400" dirty="0">
                  <a:latin typeface="Consolas" panose="020B0609020204030204" pitchFamily="49" charset="0"/>
                </a:rPr>
                <a:t> </a:t>
              </a:r>
            </a:p>
            <a:p>
              <a:pPr marL="0" indent="0">
                <a:buFont typeface="Arial" pitchFamily="34" charset="0"/>
                <a:buNone/>
              </a:pPr>
              <a:r>
                <a:rPr lang="en-US" sz="1400" dirty="0">
                  <a:latin typeface="Consolas" panose="020B0609020204030204" pitchFamily="49" charset="0"/>
                </a:rPr>
                <a:t>  	      </a:t>
              </a:r>
              <a:r>
                <a:rPr lang="en-US" sz="1400" dirty="0" err="1">
                  <a:latin typeface="Consolas" panose="020B0609020204030204" pitchFamily="49" charset="0"/>
                </a:rPr>
                <a:t>msg:</a:t>
              </a:r>
              <a:r>
                <a:rPr lang="en-US" sz="1400" dirty="0" err="1">
                  <a:solidFill>
                    <a:srgbClr val="7030A0"/>
                  </a:solidFill>
                  <a:latin typeface="Consolas" panose="020B0609020204030204" pitchFamily="49" charset="0"/>
                </a:rPr>
                <a:t>nbytes</a:t>
              </a:r>
              <a:r>
                <a:rPr lang="en-US" sz="1400" dirty="0">
                  <a:solidFill>
                    <a:srgbClr val="7030A0"/>
                  </a:solidFill>
                  <a:latin typeface="Consolas" panose="020B0609020204030204" pitchFamily="49" charset="0"/>
                </a:rPr>
                <a:t> </a:t>
              </a:r>
              <a:r>
                <a:rPr lang="en-US" sz="1400" dirty="0" err="1">
                  <a:solidFill>
                    <a:srgbClr val="7030A0"/>
                  </a:solidFill>
                  <a:latin typeface="Consolas" panose="020B0609020204030204" pitchFamily="49" charset="0"/>
                </a:rPr>
                <a:t>len</a:t>
              </a:r>
              <a:r>
                <a:rPr lang="en-US" sz="1400" dirty="0">
                  <a:latin typeface="Consolas" panose="020B0609020204030204" pitchFamily="49" charset="0"/>
                </a:rPr>
                <a:t>{disjoint tag msg} </a:t>
              </a:r>
              <a:r>
                <a:rPr lang="en-US" sz="1400" dirty="0">
                  <a:solidFill>
                    <a:schemeClr val="tx2">
                      <a:lumMod val="60000"/>
                      <a:lumOff val="40000"/>
                    </a:schemeClr>
                  </a:solidFill>
                  <a:latin typeface="Consolas" panose="020B0609020204030204" pitchFamily="49" charset="0"/>
                </a:rPr>
                <a:t>→</a:t>
              </a:r>
            </a:p>
            <a:p>
              <a:pPr marL="0" indent="0">
                <a:buFont typeface="Arial" pitchFamily="34" charset="0"/>
                <a:buNone/>
              </a:pPr>
              <a:r>
                <a:rPr lang="en-US" sz="1400" dirty="0">
                  <a:latin typeface="Consolas" panose="020B0609020204030204" pitchFamily="49" charset="0"/>
                </a:rPr>
                <a:t>  	      </a:t>
              </a:r>
              <a:r>
                <a:rPr lang="en-US" sz="1400" dirty="0" err="1">
                  <a:latin typeface="Consolas" panose="020B0609020204030204" pitchFamily="49" charset="0"/>
                </a:rPr>
                <a:t>key:</a:t>
              </a:r>
              <a:r>
                <a:rPr lang="en-US" sz="1400" dirty="0" err="1">
                  <a:solidFill>
                    <a:srgbClr val="7030A0"/>
                  </a:solidFill>
                  <a:latin typeface="Consolas" panose="020B0609020204030204" pitchFamily="49" charset="0"/>
                </a:rPr>
                <a:t>nbytes</a:t>
              </a:r>
              <a:r>
                <a:rPr lang="en-US" sz="1400" dirty="0">
                  <a:solidFill>
                    <a:srgbClr val="7030A0"/>
                  </a:solidFill>
                  <a:latin typeface="Consolas" panose="020B0609020204030204" pitchFamily="49" charset="0"/>
                </a:rPr>
                <a:t> 32 </a:t>
              </a:r>
              <a:r>
                <a:rPr lang="en-US" sz="1400" dirty="0">
                  <a:latin typeface="Consolas" panose="020B0609020204030204" pitchFamily="49" charset="0"/>
                </a:rPr>
                <a:t>{disjoint msg key </a:t>
              </a:r>
              <a:r>
                <a:rPr lang="en-US" sz="1400" dirty="0">
                  <a:solidFill>
                    <a:schemeClr val="tx2">
                      <a:lumMod val="60000"/>
                      <a:lumOff val="40000"/>
                    </a:schemeClr>
                  </a:solidFill>
                  <a:latin typeface="Consolas" panose="020B0609020204030204" pitchFamily="49" charset="0"/>
                </a:rPr>
                <a:t>∧</a:t>
              </a:r>
              <a:r>
                <a:rPr lang="en-US" sz="1400" dirty="0">
                  <a:latin typeface="Consolas" panose="020B0609020204030204" pitchFamily="49" charset="0"/>
                </a:rPr>
                <a:t> disjoint tag key} </a:t>
              </a:r>
              <a:r>
                <a:rPr lang="en-US" sz="1400" dirty="0">
                  <a:solidFill>
                    <a:schemeClr val="tx2">
                      <a:lumMod val="60000"/>
                      <a:lumOff val="40000"/>
                    </a:schemeClr>
                  </a:solidFill>
                  <a:latin typeface="Consolas" panose="020B0609020204030204" pitchFamily="49" charset="0"/>
                </a:rPr>
                <a:t>→</a:t>
              </a:r>
              <a:r>
                <a:rPr lang="en-US" sz="1400" dirty="0">
                  <a:latin typeface="Consolas" panose="020B0609020204030204" pitchFamily="49" charset="0"/>
                </a:rPr>
                <a:t> </a:t>
              </a:r>
            </a:p>
            <a:p>
              <a:pPr marL="0" indent="0">
                <a:buFont typeface="Arial" pitchFamily="34" charset="0"/>
                <a:buNone/>
              </a:pPr>
              <a:r>
                <a:rPr lang="en-US" sz="1400" dirty="0">
                  <a:latin typeface="Consolas" panose="020B0609020204030204" pitchFamily="49" charset="0"/>
                </a:rPr>
                <a:t>                   </a:t>
              </a:r>
              <a:r>
                <a:rPr lang="en-US" sz="1400" dirty="0">
                  <a:solidFill>
                    <a:schemeClr val="tx2">
                      <a:lumMod val="60000"/>
                      <a:lumOff val="40000"/>
                    </a:schemeClr>
                  </a:solidFill>
                  <a:latin typeface="Consolas" panose="020B0609020204030204" pitchFamily="49" charset="0"/>
                </a:rPr>
                <a:t>ST</a:t>
              </a:r>
              <a:r>
                <a:rPr lang="en-US" sz="1400" dirty="0">
                  <a:latin typeface="Consolas" panose="020B0609020204030204" pitchFamily="49" charset="0"/>
                </a:rPr>
                <a:t> </a:t>
              </a:r>
              <a:r>
                <a:rPr lang="en-US" sz="1400" dirty="0">
                  <a:solidFill>
                    <a:srgbClr val="7030A0"/>
                  </a:solidFill>
                  <a:latin typeface="Consolas" panose="020B0609020204030204" pitchFamily="49" charset="0"/>
                </a:rPr>
                <a:t>unit</a:t>
              </a:r>
            </a:p>
            <a:p>
              <a:pPr marL="400050" lvl="1" indent="0">
                <a:buFont typeface="Arial" pitchFamily="34" charset="0"/>
                <a:buNone/>
              </a:pPr>
              <a:r>
                <a:rPr lang="en-US" sz="1400" dirty="0">
                  <a:latin typeface="Consolas" panose="020B0609020204030204" pitchFamily="49" charset="0"/>
                </a:rPr>
                <a:t>  (</a:t>
              </a:r>
              <a:r>
                <a:rPr lang="en-US" sz="1400" dirty="0">
                  <a:solidFill>
                    <a:schemeClr val="tx2">
                      <a:lumMod val="60000"/>
                      <a:lumOff val="40000"/>
                    </a:schemeClr>
                  </a:solidFill>
                  <a:latin typeface="Consolas" panose="020B0609020204030204" pitchFamily="49" charset="0"/>
                </a:rPr>
                <a:t>requires</a:t>
              </a:r>
              <a:r>
                <a:rPr lang="en-US" sz="1400" dirty="0">
                  <a:latin typeface="Consolas" panose="020B0609020204030204" pitchFamily="49" charset="0"/>
                </a:rPr>
                <a:t> (</a:t>
              </a:r>
              <a:r>
                <a:rPr lang="el-GR" sz="1400" dirty="0">
                  <a:solidFill>
                    <a:srgbClr val="4F81BD"/>
                  </a:solidFill>
                  <a:latin typeface="Consolas" panose="020B0609020204030204" pitchFamily="49" charset="0"/>
                </a:rPr>
                <a:t>λ</a:t>
              </a:r>
              <a:r>
                <a:rPr lang="en-US" sz="1400" dirty="0">
                  <a:solidFill>
                    <a:srgbClr val="4F81BD"/>
                  </a:solidFill>
                  <a:latin typeface="Consolas" panose="020B0609020204030204" pitchFamily="49" charset="0"/>
                </a:rPr>
                <a:t> </a:t>
              </a:r>
              <a:r>
                <a:rPr lang="en-US" sz="1400" dirty="0">
                  <a:latin typeface="Consolas" panose="020B0609020204030204" pitchFamily="49" charset="0"/>
                </a:rPr>
                <a:t>h </a:t>
              </a:r>
              <a:r>
                <a:rPr lang="en-US" sz="1400" dirty="0">
                  <a:solidFill>
                    <a:schemeClr val="tx2">
                      <a:lumMod val="60000"/>
                      <a:lumOff val="40000"/>
                    </a:schemeClr>
                  </a:solidFill>
                  <a:latin typeface="Consolas" panose="020B0609020204030204" pitchFamily="49" charset="0"/>
                </a:rPr>
                <a:t>→</a:t>
              </a:r>
              <a:r>
                <a:rPr lang="en-US" sz="1400" dirty="0">
                  <a:latin typeface="Consolas" panose="020B0609020204030204" pitchFamily="49" charset="0"/>
                </a:rPr>
                <a:t> msg </a:t>
              </a:r>
              <a:r>
                <a:rPr lang="en-US" sz="1400" dirty="0">
                  <a:solidFill>
                    <a:schemeClr val="tx2">
                      <a:lumMod val="60000"/>
                      <a:lumOff val="40000"/>
                    </a:schemeClr>
                  </a:solidFill>
                  <a:latin typeface="Consolas" panose="020B0609020204030204" pitchFamily="49" charset="0"/>
                </a:rPr>
                <a:t>∈</a:t>
              </a:r>
              <a:r>
                <a:rPr lang="en-US" sz="1400" dirty="0">
                  <a:latin typeface="Consolas" panose="020B0609020204030204" pitchFamily="49" charset="0"/>
                </a:rPr>
                <a:t> h </a:t>
              </a:r>
              <a:r>
                <a:rPr lang="en-US" sz="1400" dirty="0">
                  <a:solidFill>
                    <a:schemeClr val="tx2">
                      <a:lumMod val="60000"/>
                      <a:lumOff val="40000"/>
                    </a:schemeClr>
                  </a:solidFill>
                  <a:latin typeface="Consolas" panose="020B0609020204030204" pitchFamily="49" charset="0"/>
                </a:rPr>
                <a:t>∧</a:t>
              </a:r>
              <a:r>
                <a:rPr lang="en-US" sz="1400" dirty="0">
                  <a:latin typeface="Consolas" panose="020B0609020204030204" pitchFamily="49" charset="0"/>
                </a:rPr>
                <a:t> key </a:t>
              </a:r>
              <a:r>
                <a:rPr lang="en-US" sz="1400" dirty="0">
                  <a:solidFill>
                    <a:schemeClr val="tx2">
                      <a:lumMod val="60000"/>
                      <a:lumOff val="40000"/>
                    </a:schemeClr>
                  </a:solidFill>
                  <a:latin typeface="Consolas" panose="020B0609020204030204" pitchFamily="49" charset="0"/>
                </a:rPr>
                <a:t>∈</a:t>
              </a:r>
              <a:r>
                <a:rPr lang="en-US" sz="1400" dirty="0">
                  <a:latin typeface="Consolas" panose="020B0609020204030204" pitchFamily="49" charset="0"/>
                </a:rPr>
                <a:t> h </a:t>
              </a:r>
              <a:r>
                <a:rPr lang="en-US" sz="1400" dirty="0">
                  <a:solidFill>
                    <a:schemeClr val="tx2">
                      <a:lumMod val="60000"/>
                      <a:lumOff val="40000"/>
                    </a:schemeClr>
                  </a:solidFill>
                  <a:latin typeface="Consolas" panose="020B0609020204030204" pitchFamily="49" charset="0"/>
                </a:rPr>
                <a:t>∧</a:t>
              </a:r>
              <a:r>
                <a:rPr lang="en-US" sz="1400" dirty="0">
                  <a:latin typeface="Consolas" panose="020B0609020204030204" pitchFamily="49" charset="0"/>
                </a:rPr>
                <a:t> tag </a:t>
              </a:r>
              <a:r>
                <a:rPr lang="en-US" sz="1400" dirty="0">
                  <a:solidFill>
                    <a:schemeClr val="tx2">
                      <a:lumMod val="60000"/>
                      <a:lumOff val="40000"/>
                    </a:schemeClr>
                  </a:solidFill>
                  <a:latin typeface="Consolas" panose="020B0609020204030204" pitchFamily="49" charset="0"/>
                </a:rPr>
                <a:t>∈</a:t>
              </a:r>
              <a:r>
                <a:rPr lang="en-US" sz="1400" dirty="0">
                  <a:latin typeface="Consolas" panose="020B0609020204030204" pitchFamily="49" charset="0"/>
                </a:rPr>
                <a:t> h))</a:t>
              </a:r>
            </a:p>
            <a:p>
              <a:pPr marL="400050" lvl="1" indent="0">
                <a:buFont typeface="Arial" pitchFamily="34" charset="0"/>
                <a:buNone/>
              </a:pPr>
              <a:r>
                <a:rPr lang="en-US" sz="1400" dirty="0">
                  <a:latin typeface="Consolas" panose="020B0609020204030204" pitchFamily="49" charset="0"/>
                </a:rPr>
                <a:t>  (</a:t>
              </a:r>
              <a:r>
                <a:rPr lang="en-US" sz="1400" dirty="0">
                  <a:solidFill>
                    <a:schemeClr val="tx2">
                      <a:lumMod val="60000"/>
                      <a:lumOff val="40000"/>
                    </a:schemeClr>
                  </a:solidFill>
                  <a:latin typeface="Consolas" panose="020B0609020204030204" pitchFamily="49" charset="0"/>
                </a:rPr>
                <a:t>ensures</a:t>
              </a:r>
              <a:r>
                <a:rPr lang="en-US" sz="1400" dirty="0">
                  <a:latin typeface="Consolas" panose="020B0609020204030204" pitchFamily="49" charset="0"/>
                </a:rPr>
                <a:t> (</a:t>
              </a:r>
              <a:r>
                <a:rPr lang="el-GR" sz="1400" dirty="0">
                  <a:solidFill>
                    <a:srgbClr val="4F81BD"/>
                  </a:solidFill>
                  <a:latin typeface="Consolas" panose="020B0609020204030204" pitchFamily="49" charset="0"/>
                </a:rPr>
                <a:t>λ</a:t>
              </a:r>
              <a:r>
                <a:rPr lang="en-US" sz="1400" dirty="0">
                  <a:solidFill>
                    <a:srgbClr val="4F81BD"/>
                  </a:solidFill>
                  <a:latin typeface="Consolas" panose="020B0609020204030204" pitchFamily="49" charset="0"/>
                </a:rPr>
                <a:t> </a:t>
              </a:r>
              <a:r>
                <a:rPr lang="en-US" sz="1400" dirty="0">
                  <a:latin typeface="Consolas" panose="020B0609020204030204" pitchFamily="49" charset="0"/>
                </a:rPr>
                <a:t>h0 _ h1 </a:t>
              </a:r>
              <a:r>
                <a:rPr lang="en-US" sz="1400" dirty="0">
                  <a:solidFill>
                    <a:schemeClr val="tx2">
                      <a:lumMod val="60000"/>
                      <a:lumOff val="40000"/>
                    </a:schemeClr>
                  </a:solidFill>
                  <a:latin typeface="Consolas" panose="020B0609020204030204" pitchFamily="49" charset="0"/>
                </a:rPr>
                <a:t>→</a:t>
              </a:r>
            </a:p>
            <a:p>
              <a:pPr marL="400050" lvl="1" indent="0">
                <a:buFont typeface="Arial" pitchFamily="34" charset="0"/>
                <a:buNone/>
              </a:pPr>
              <a:r>
                <a:rPr lang="en-US" sz="1400" dirty="0">
                  <a:latin typeface="Consolas" panose="020B0609020204030204" pitchFamily="49" charset="0"/>
                </a:rPr>
                <a:t>	</a:t>
              </a:r>
              <a:r>
                <a:rPr lang="en-US" sz="1400" dirty="0">
                  <a:solidFill>
                    <a:schemeClr val="tx2">
                      <a:lumMod val="60000"/>
                      <a:lumOff val="40000"/>
                    </a:schemeClr>
                  </a:solidFill>
                  <a:latin typeface="Consolas" panose="020B0609020204030204" pitchFamily="49" charset="0"/>
                </a:rPr>
                <a:t>let</a:t>
              </a:r>
              <a:r>
                <a:rPr lang="en-US" sz="1400" dirty="0">
                  <a:latin typeface="Consolas" panose="020B0609020204030204" pitchFamily="49" charset="0"/>
                </a:rPr>
                <a:t> r=</a:t>
              </a:r>
              <a:r>
                <a:rPr lang="en-US" sz="1400" dirty="0" err="1">
                  <a:latin typeface="Consolas" panose="020B0609020204030204" pitchFamily="49" charset="0"/>
                </a:rPr>
                <a:t>Spec.clamp</a:t>
              </a:r>
              <a:r>
                <a:rPr lang="en-US" sz="1400" dirty="0">
                  <a:latin typeface="Consolas" panose="020B0609020204030204" pitchFamily="49" charset="0"/>
                </a:rPr>
                <a:t> h0.[sub key 0 16] </a:t>
              </a:r>
              <a:r>
                <a:rPr lang="en-US" sz="1400" dirty="0">
                  <a:solidFill>
                    <a:schemeClr val="tx2">
                      <a:lumMod val="60000"/>
                      <a:lumOff val="40000"/>
                    </a:schemeClr>
                  </a:solidFill>
                  <a:latin typeface="Consolas" panose="020B0609020204030204" pitchFamily="49" charset="0"/>
                </a:rPr>
                <a:t>in</a:t>
              </a:r>
            </a:p>
            <a:p>
              <a:pPr marL="400050" lvl="1" indent="0">
                <a:buFont typeface="Arial" pitchFamily="34" charset="0"/>
                <a:buNone/>
              </a:pPr>
              <a:r>
                <a:rPr lang="en-US" sz="1400" dirty="0">
                  <a:latin typeface="Consolas" panose="020B0609020204030204" pitchFamily="49" charset="0"/>
                </a:rPr>
                <a:t>	</a:t>
              </a:r>
              <a:r>
                <a:rPr lang="en-US" sz="1400" dirty="0">
                  <a:solidFill>
                    <a:schemeClr val="tx2">
                      <a:lumMod val="60000"/>
                      <a:lumOff val="40000"/>
                    </a:schemeClr>
                  </a:solidFill>
                  <a:latin typeface="Consolas" panose="020B0609020204030204" pitchFamily="49" charset="0"/>
                </a:rPr>
                <a:t>let</a:t>
              </a:r>
              <a:r>
                <a:rPr lang="en-US" sz="1400" dirty="0">
                  <a:latin typeface="Consolas" panose="020B0609020204030204" pitchFamily="49" charset="0"/>
                </a:rPr>
                <a:t> s=h0.[sub key 16 16] </a:t>
              </a:r>
              <a:r>
                <a:rPr lang="en-US" sz="1400" dirty="0">
                  <a:solidFill>
                    <a:schemeClr val="tx2">
                      <a:lumMod val="60000"/>
                      <a:lumOff val="40000"/>
                    </a:schemeClr>
                  </a:solidFill>
                  <a:latin typeface="Consolas" panose="020B0609020204030204" pitchFamily="49" charset="0"/>
                </a:rPr>
                <a:t>in</a:t>
              </a:r>
            </a:p>
            <a:p>
              <a:pPr marL="400050" lvl="1" indent="0">
                <a:buFont typeface="Arial" pitchFamily="34" charset="0"/>
                <a:buNone/>
              </a:pPr>
              <a:r>
                <a:rPr lang="en-US" sz="1400" dirty="0">
                  <a:latin typeface="Consolas" panose="020B0609020204030204" pitchFamily="49" charset="0"/>
                </a:rPr>
                <a:t>	</a:t>
              </a:r>
              <a:r>
                <a:rPr lang="en-US" sz="1400" dirty="0">
                  <a:solidFill>
                    <a:schemeClr val="tx2">
                      <a:lumMod val="60000"/>
                      <a:lumOff val="40000"/>
                    </a:schemeClr>
                  </a:solidFill>
                  <a:latin typeface="Consolas" panose="020B0609020204030204" pitchFamily="49" charset="0"/>
                </a:rPr>
                <a:t>modifies </a:t>
              </a:r>
              <a:r>
                <a:rPr lang="en-US" sz="1400" dirty="0">
                  <a:latin typeface="Consolas" panose="020B0609020204030204" pitchFamily="49" charset="0"/>
                </a:rPr>
                <a:t>{tag} h0 h1 </a:t>
              </a:r>
              <a:r>
                <a:rPr lang="en-US" sz="1400" dirty="0">
                  <a:solidFill>
                    <a:schemeClr val="tx2">
                      <a:lumMod val="60000"/>
                      <a:lumOff val="40000"/>
                    </a:schemeClr>
                  </a:solidFill>
                  <a:latin typeface="Consolas" panose="020B0609020204030204" pitchFamily="49" charset="0"/>
                </a:rPr>
                <a:t>∧</a:t>
              </a:r>
              <a:r>
                <a:rPr lang="en-US" sz="1400" dirty="0">
                  <a:latin typeface="Consolas" panose="020B0609020204030204" pitchFamily="49" charset="0"/>
                </a:rPr>
                <a:t> </a:t>
              </a:r>
            </a:p>
            <a:p>
              <a:pPr marL="400050" lvl="1" indent="0">
                <a:buFont typeface="Arial" pitchFamily="34" charset="0"/>
                <a:buNone/>
              </a:pPr>
              <a:r>
                <a:rPr lang="en-US" sz="1400" dirty="0">
                  <a:latin typeface="Consolas" panose="020B0609020204030204" pitchFamily="49" charset="0"/>
                </a:rPr>
                <a:t>	h1.[tag] == Spec.mac_1305 (</a:t>
              </a:r>
              <a:r>
                <a:rPr lang="en-US" sz="1400" dirty="0" err="1">
                  <a:latin typeface="Consolas" panose="020B0609020204030204" pitchFamily="49" charset="0"/>
                </a:rPr>
                <a:t>encode_bytes</a:t>
              </a:r>
              <a:r>
                <a:rPr lang="en-US" sz="1400" dirty="0">
                  <a:latin typeface="Consolas" panose="020B0609020204030204" pitchFamily="49" charset="0"/>
                </a:rPr>
                <a:t> h0.[msg]) r s))</a:t>
              </a:r>
            </a:p>
            <a:p>
              <a:pPr marL="0" indent="0">
                <a:buFont typeface="Arial" pitchFamily="34" charset="0"/>
                <a:buNone/>
              </a:pPr>
              <a:endParaRPr lang="en-US" sz="1200" dirty="0">
                <a:latin typeface="Consolas" panose="020B0609020204030204" pitchFamily="49" charset="0"/>
              </a:endParaRPr>
            </a:p>
          </p:txBody>
        </p:sp>
        <p:sp>
          <p:nvSpPr>
            <p:cNvPr id="34" name="TextBox 33">
              <a:extLst>
                <a:ext uri="{FF2B5EF4-FFF2-40B4-BE49-F238E27FC236}">
                  <a16:creationId xmlns:a16="http://schemas.microsoft.com/office/drawing/2014/main" id="{95539B24-6D89-408B-8C68-5287E225A27F}"/>
                </a:ext>
              </a:extLst>
            </p:cNvPr>
            <p:cNvSpPr txBox="1"/>
            <p:nvPr/>
          </p:nvSpPr>
          <p:spPr>
            <a:xfrm>
              <a:off x="3185421" y="1817815"/>
              <a:ext cx="2825871" cy="1754326"/>
            </a:xfrm>
            <a:prstGeom prst="rect">
              <a:avLst/>
            </a:prstGeom>
            <a:solidFill>
              <a:schemeClr val="bg2">
                <a:lumMod val="20000"/>
                <a:lumOff val="80000"/>
              </a:schemeClr>
            </a:solidFill>
          </p:spPr>
          <p:txBody>
            <a:bodyPr wrap="square" rtlCol="0">
              <a:spAutoFit/>
            </a:bodyPr>
            <a:lstStyle/>
            <a:p>
              <a:r>
                <a:rPr lang="en-US" b="1" dirty="0"/>
                <a:t>Math spec in F*</a:t>
              </a:r>
            </a:p>
            <a:p>
              <a:r>
                <a:rPr lang="en-US" sz="1200" dirty="0">
                  <a:latin typeface="Consolas" panose="020B0609020204030204" pitchFamily="49" charset="0"/>
                </a:rPr>
                <a:t>poly1305_mac</a:t>
              </a:r>
              <a:r>
                <a:rPr lang="en-US" dirty="0"/>
                <a:t> computes a polynomial in GF(2</a:t>
              </a:r>
              <a:r>
                <a:rPr lang="en-US" baseline="30000" dirty="0"/>
                <a:t>130</a:t>
              </a:r>
              <a:r>
                <a:rPr lang="en-US" dirty="0"/>
                <a:t>-5), </a:t>
              </a:r>
            </a:p>
            <a:p>
              <a:r>
                <a:rPr lang="en-US" dirty="0"/>
                <a:t>storing the result in </a:t>
              </a:r>
              <a:r>
                <a:rPr lang="en-US" sz="1200" dirty="0">
                  <a:latin typeface="Consolas" panose="020B0609020204030204" pitchFamily="49" charset="0"/>
                </a:rPr>
                <a:t>tag</a:t>
              </a:r>
              <a:r>
                <a:rPr lang="en-US" dirty="0"/>
                <a:t>, </a:t>
              </a:r>
            </a:p>
            <a:p>
              <a:r>
                <a:rPr lang="en-US" dirty="0"/>
                <a:t>and not modifying anything else</a:t>
              </a:r>
            </a:p>
          </p:txBody>
        </p:sp>
      </p:grpSp>
      <p:grpSp>
        <p:nvGrpSpPr>
          <p:cNvPr id="14" name="Group 13">
            <a:extLst>
              <a:ext uri="{FF2B5EF4-FFF2-40B4-BE49-F238E27FC236}">
                <a16:creationId xmlns:a16="http://schemas.microsoft.com/office/drawing/2014/main" id="{A44D18E7-D494-48B4-9623-546E975D440A}"/>
              </a:ext>
            </a:extLst>
          </p:cNvPr>
          <p:cNvGrpSpPr/>
          <p:nvPr/>
        </p:nvGrpSpPr>
        <p:grpSpPr>
          <a:xfrm>
            <a:off x="3191679" y="4240084"/>
            <a:ext cx="9000320" cy="2329489"/>
            <a:chOff x="3191679" y="4240084"/>
            <a:chExt cx="9000320" cy="2329489"/>
          </a:xfrm>
        </p:grpSpPr>
        <p:sp>
          <p:nvSpPr>
            <p:cNvPr id="35" name="TextBox 34">
              <a:extLst>
                <a:ext uri="{FF2B5EF4-FFF2-40B4-BE49-F238E27FC236}">
                  <a16:creationId xmlns:a16="http://schemas.microsoft.com/office/drawing/2014/main" id="{C6434F71-A871-4AA6-905F-97D19BB4CCEE}"/>
                </a:ext>
              </a:extLst>
            </p:cNvPr>
            <p:cNvSpPr txBox="1"/>
            <p:nvPr/>
          </p:nvSpPr>
          <p:spPr>
            <a:xfrm>
              <a:off x="3191679" y="4658934"/>
              <a:ext cx="2738739" cy="1754326"/>
            </a:xfrm>
            <a:prstGeom prst="rect">
              <a:avLst/>
            </a:prstGeom>
            <a:solidFill>
              <a:schemeClr val="bg2">
                <a:lumMod val="20000"/>
                <a:lumOff val="80000"/>
              </a:schemeClr>
            </a:solidFill>
          </p:spPr>
          <p:txBody>
            <a:bodyPr wrap="square" rtlCol="0">
              <a:spAutoFit/>
            </a:bodyPr>
            <a:lstStyle/>
            <a:p>
              <a:r>
                <a:rPr lang="en-US" b="1" dirty="0"/>
                <a:t>Efficient C implementation</a:t>
              </a:r>
            </a:p>
            <a:p>
              <a:r>
                <a:rPr lang="en-US" dirty="0"/>
                <a:t>Verification imposes no runtime performance overhead</a:t>
              </a:r>
            </a:p>
            <a:p>
              <a:endParaRPr lang="en-US" b="1" dirty="0"/>
            </a:p>
          </p:txBody>
        </p:sp>
        <p:sp>
          <p:nvSpPr>
            <p:cNvPr id="33" name="Content Placeholder 2">
              <a:extLst>
                <a:ext uri="{FF2B5EF4-FFF2-40B4-BE49-F238E27FC236}">
                  <a16:creationId xmlns:a16="http://schemas.microsoft.com/office/drawing/2014/main" id="{474EF4C8-B82C-422C-AA9B-CD370548F07F}"/>
                </a:ext>
              </a:extLst>
            </p:cNvPr>
            <p:cNvSpPr txBox="1">
              <a:spLocks/>
            </p:cNvSpPr>
            <p:nvPr/>
          </p:nvSpPr>
          <p:spPr>
            <a:xfrm>
              <a:off x="5516874" y="4240084"/>
              <a:ext cx="6675125" cy="2329489"/>
            </a:xfrm>
            <a:prstGeom prst="rect">
              <a:avLst/>
            </a:prstGeom>
            <a:ln>
              <a:solidFill>
                <a:srgbClr val="0070C0"/>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solidFill>
                    <a:srgbClr val="68C30D"/>
                  </a:solidFill>
                  <a:latin typeface="Consolas" panose="020B0609020204030204" pitchFamily="49" charset="0"/>
                </a:rPr>
                <a:t>void</a:t>
              </a:r>
            </a:p>
            <a:p>
              <a:pPr marL="0" indent="0">
                <a:buNone/>
              </a:pPr>
              <a:r>
                <a:rPr lang="en-US" sz="1200" dirty="0">
                  <a:latin typeface="Consolas" panose="020B0609020204030204" pitchFamily="49" charset="0"/>
                </a:rPr>
                <a:t>poly1305_mac</a:t>
              </a:r>
              <a:r>
                <a:rPr lang="en-US" sz="1200" dirty="0">
                  <a:solidFill>
                    <a:schemeClr val="tx2">
                      <a:lumMod val="60000"/>
                      <a:lumOff val="40000"/>
                    </a:schemeClr>
                  </a:solidFill>
                  <a:latin typeface="Consolas" panose="020B0609020204030204" pitchFamily="49" charset="0"/>
                </a:rPr>
                <a:t>(</a:t>
              </a:r>
              <a:r>
                <a:rPr lang="en-US" sz="1200" dirty="0">
                  <a:solidFill>
                    <a:srgbClr val="68C30D"/>
                  </a:solidFill>
                  <a:latin typeface="Consolas" panose="020B0609020204030204" pitchFamily="49" charset="0"/>
                </a:rPr>
                <a:t>uint8_t</a:t>
              </a:r>
              <a:r>
                <a:rPr lang="en-US" sz="1200" dirty="0">
                  <a:solidFill>
                    <a:schemeClr val="tx2">
                      <a:lumMod val="60000"/>
                      <a:lumOff val="40000"/>
                    </a:schemeClr>
                  </a:solidFill>
                  <a:latin typeface="Consolas" panose="020B0609020204030204" pitchFamily="49" charset="0"/>
                </a:rPr>
                <a:t> *</a:t>
              </a:r>
              <a:r>
                <a:rPr lang="en-US" sz="1200" dirty="0">
                  <a:solidFill>
                    <a:schemeClr val="accent6">
                      <a:lumMod val="50000"/>
                    </a:schemeClr>
                  </a:solidFill>
                  <a:latin typeface="Consolas" panose="020B0609020204030204" pitchFamily="49" charset="0"/>
                </a:rPr>
                <a:t>tag</a:t>
              </a:r>
              <a:r>
                <a:rPr lang="en-US" sz="1200" dirty="0">
                  <a:solidFill>
                    <a:schemeClr val="tx2">
                      <a:lumMod val="60000"/>
                      <a:lumOff val="40000"/>
                    </a:schemeClr>
                  </a:solidFill>
                  <a:latin typeface="Consolas" panose="020B0609020204030204" pitchFamily="49" charset="0"/>
                </a:rPr>
                <a:t>, </a:t>
              </a:r>
              <a:r>
                <a:rPr lang="en-US" sz="1200" dirty="0">
                  <a:solidFill>
                    <a:srgbClr val="68C30D"/>
                  </a:solidFill>
                  <a:latin typeface="Consolas" panose="020B0609020204030204" pitchFamily="49" charset="0"/>
                </a:rPr>
                <a:t>uint32_t</a:t>
              </a:r>
              <a:r>
                <a:rPr lang="en-US" sz="1200" dirty="0">
                  <a:solidFill>
                    <a:schemeClr val="tx2">
                      <a:lumMod val="60000"/>
                      <a:lumOff val="40000"/>
                    </a:schemeClr>
                  </a:solidFill>
                  <a:latin typeface="Consolas" panose="020B0609020204030204" pitchFamily="49" charset="0"/>
                </a:rPr>
                <a:t> </a:t>
              </a:r>
              <a:r>
                <a:rPr lang="en-US" sz="1200" dirty="0" err="1">
                  <a:solidFill>
                    <a:schemeClr val="accent6">
                      <a:lumMod val="50000"/>
                    </a:schemeClr>
                  </a:solidFill>
                  <a:latin typeface="Consolas" panose="020B0609020204030204" pitchFamily="49" charset="0"/>
                </a:rPr>
                <a:t>len</a:t>
              </a:r>
              <a:r>
                <a:rPr lang="en-US" sz="1200" dirty="0">
                  <a:solidFill>
                    <a:schemeClr val="tx2">
                      <a:lumMod val="60000"/>
                      <a:lumOff val="40000"/>
                    </a:schemeClr>
                  </a:solidFill>
                  <a:latin typeface="Consolas" panose="020B0609020204030204" pitchFamily="49" charset="0"/>
                </a:rPr>
                <a:t>, </a:t>
              </a:r>
              <a:r>
                <a:rPr lang="en-US" sz="1200" dirty="0">
                  <a:solidFill>
                    <a:srgbClr val="68C30D"/>
                  </a:solidFill>
                  <a:latin typeface="Consolas" panose="020B0609020204030204" pitchFamily="49" charset="0"/>
                </a:rPr>
                <a:t>uint8_t</a:t>
              </a:r>
              <a:r>
                <a:rPr lang="en-US" sz="1200" dirty="0">
                  <a:solidFill>
                    <a:schemeClr val="tx2">
                      <a:lumMod val="60000"/>
                      <a:lumOff val="40000"/>
                    </a:schemeClr>
                  </a:solidFill>
                  <a:latin typeface="Consolas" panose="020B0609020204030204" pitchFamily="49" charset="0"/>
                </a:rPr>
                <a:t> *</a:t>
              </a:r>
              <a:r>
                <a:rPr lang="en-US" sz="1200" dirty="0">
                  <a:solidFill>
                    <a:schemeClr val="accent6">
                      <a:lumMod val="50000"/>
                    </a:schemeClr>
                  </a:solidFill>
                  <a:latin typeface="Consolas" panose="020B0609020204030204" pitchFamily="49" charset="0"/>
                </a:rPr>
                <a:t>msg</a:t>
              </a:r>
              <a:r>
                <a:rPr lang="en-US" sz="1200" dirty="0">
                  <a:solidFill>
                    <a:schemeClr val="tx2">
                      <a:lumMod val="60000"/>
                      <a:lumOff val="40000"/>
                    </a:schemeClr>
                  </a:solidFill>
                  <a:latin typeface="Consolas" panose="020B0609020204030204" pitchFamily="49" charset="0"/>
                </a:rPr>
                <a:t>, </a:t>
              </a:r>
              <a:r>
                <a:rPr lang="en-US" sz="1200" dirty="0">
                  <a:solidFill>
                    <a:srgbClr val="68C30D"/>
                  </a:solidFill>
                  <a:latin typeface="Consolas" panose="020B0609020204030204" pitchFamily="49" charset="0"/>
                </a:rPr>
                <a:t>uint8_t</a:t>
              </a:r>
              <a:r>
                <a:rPr lang="en-US" sz="1200" dirty="0">
                  <a:solidFill>
                    <a:schemeClr val="tx2">
                      <a:lumMod val="60000"/>
                      <a:lumOff val="40000"/>
                    </a:schemeClr>
                  </a:solidFill>
                  <a:latin typeface="Consolas" panose="020B0609020204030204" pitchFamily="49" charset="0"/>
                </a:rPr>
                <a:t> *</a:t>
              </a:r>
              <a:r>
                <a:rPr lang="en-US" sz="1200" dirty="0">
                  <a:solidFill>
                    <a:schemeClr val="accent6">
                      <a:lumMod val="50000"/>
                    </a:schemeClr>
                  </a:solidFill>
                  <a:latin typeface="Consolas" panose="020B0609020204030204" pitchFamily="49" charset="0"/>
                </a:rPr>
                <a:t>key</a:t>
              </a:r>
              <a:r>
                <a:rPr lang="en-US" sz="1200" dirty="0">
                  <a:solidFill>
                    <a:schemeClr val="tx2">
                      <a:lumMod val="60000"/>
                      <a:lumOff val="40000"/>
                    </a:schemeClr>
                  </a:solidFill>
                  <a:latin typeface="Consolas" panose="020B0609020204030204" pitchFamily="49" charset="0"/>
                </a:rPr>
                <a:t>)</a:t>
              </a:r>
            </a:p>
            <a:p>
              <a:pPr marL="0" indent="0">
                <a:buNone/>
              </a:pPr>
              <a:r>
                <a:rPr lang="en-US" sz="1200" dirty="0">
                  <a:solidFill>
                    <a:schemeClr val="tx2">
                      <a:lumMod val="60000"/>
                      <a:lumOff val="40000"/>
                    </a:schemeClr>
                  </a:solidFill>
                  <a:latin typeface="Consolas" panose="020B0609020204030204" pitchFamily="49" charset="0"/>
                </a:rPr>
                <a:t>{</a:t>
              </a:r>
            </a:p>
            <a:p>
              <a:pPr marL="0" indent="0">
                <a:buNone/>
              </a:pPr>
              <a:r>
                <a:rPr lang="en-US" sz="1200" dirty="0">
                  <a:solidFill>
                    <a:schemeClr val="tx2">
                      <a:lumMod val="60000"/>
                      <a:lumOff val="40000"/>
                    </a:schemeClr>
                  </a:solidFill>
                  <a:latin typeface="Consolas" panose="020B0609020204030204" pitchFamily="49" charset="0"/>
                </a:rPr>
                <a:t>     </a:t>
              </a:r>
              <a:r>
                <a:rPr lang="en-US" sz="1200" dirty="0">
                  <a:solidFill>
                    <a:srgbClr val="68C30D"/>
                  </a:solidFill>
                  <a:latin typeface="Consolas" panose="020B0609020204030204" pitchFamily="49" charset="0"/>
                </a:rPr>
                <a:t>uint64_t</a:t>
              </a:r>
              <a:r>
                <a:rPr lang="en-US" sz="1200" dirty="0">
                  <a:solidFill>
                    <a:schemeClr val="tx2">
                      <a:lumMod val="60000"/>
                      <a:lumOff val="40000"/>
                    </a:schemeClr>
                  </a:solidFill>
                  <a:latin typeface="Consolas" panose="020B0609020204030204" pitchFamily="49" charset="0"/>
                </a:rPr>
                <a:t> </a:t>
              </a:r>
              <a:r>
                <a:rPr lang="en-US" sz="1200" dirty="0" err="1">
                  <a:solidFill>
                    <a:schemeClr val="accent6">
                      <a:lumMod val="50000"/>
                    </a:schemeClr>
                  </a:solidFill>
                  <a:latin typeface="Consolas" panose="020B0609020204030204" pitchFamily="49" charset="0"/>
                </a:rPr>
                <a:t>tmp</a:t>
              </a:r>
              <a:r>
                <a:rPr lang="en-US" sz="1200" dirty="0">
                  <a:solidFill>
                    <a:schemeClr val="tx2">
                      <a:lumMod val="60000"/>
                      <a:lumOff val="40000"/>
                    </a:schemeClr>
                  </a:solidFill>
                  <a:latin typeface="Consolas" panose="020B0609020204030204" pitchFamily="49" charset="0"/>
                </a:rPr>
                <a:t> </a:t>
              </a:r>
              <a:r>
                <a:rPr lang="en-US" sz="1200" dirty="0">
                  <a:latin typeface="Consolas" panose="020B0609020204030204" pitchFamily="49" charset="0"/>
                </a:rPr>
                <a:t>[10] = { 0 };</a:t>
              </a:r>
            </a:p>
            <a:p>
              <a:pPr marL="0" indent="0">
                <a:buNone/>
              </a:pPr>
              <a:r>
                <a:rPr lang="en-US" sz="1200" dirty="0">
                  <a:solidFill>
                    <a:schemeClr val="tx2">
                      <a:lumMod val="60000"/>
                      <a:lumOff val="40000"/>
                    </a:schemeClr>
                  </a:solidFill>
                  <a:latin typeface="Consolas" panose="020B0609020204030204" pitchFamily="49" charset="0"/>
                </a:rPr>
                <a:t>     </a:t>
              </a:r>
              <a:r>
                <a:rPr lang="en-US" sz="1200" dirty="0">
                  <a:solidFill>
                    <a:srgbClr val="68C30D"/>
                  </a:solidFill>
                  <a:latin typeface="Consolas" panose="020B0609020204030204" pitchFamily="49" charset="0"/>
                </a:rPr>
                <a:t>uint64_t</a:t>
              </a:r>
              <a:r>
                <a:rPr lang="en-US" sz="1200" dirty="0">
                  <a:solidFill>
                    <a:schemeClr val="tx2">
                      <a:lumMod val="60000"/>
                      <a:lumOff val="40000"/>
                    </a:schemeClr>
                  </a:solidFill>
                  <a:latin typeface="Consolas" panose="020B0609020204030204" pitchFamily="49" charset="0"/>
                </a:rPr>
                <a:t> </a:t>
              </a:r>
              <a:r>
                <a:rPr lang="en-US" sz="1200" dirty="0">
                  <a:latin typeface="Consolas" panose="020B0609020204030204" pitchFamily="49" charset="0"/>
                </a:rPr>
                <a:t>*</a:t>
              </a:r>
              <a:r>
                <a:rPr lang="en-US" sz="1200" dirty="0">
                  <a:solidFill>
                    <a:schemeClr val="accent6">
                      <a:lumMod val="50000"/>
                    </a:schemeClr>
                  </a:solidFill>
                  <a:latin typeface="Consolas" panose="020B0609020204030204" pitchFamily="49" charset="0"/>
                </a:rPr>
                <a:t>acc</a:t>
              </a:r>
              <a:r>
                <a:rPr lang="en-US" sz="1200" dirty="0">
                  <a:solidFill>
                    <a:schemeClr val="tx2">
                      <a:lumMod val="60000"/>
                      <a:lumOff val="40000"/>
                    </a:schemeClr>
                  </a:solidFill>
                  <a:latin typeface="Consolas" panose="020B0609020204030204" pitchFamily="49" charset="0"/>
                </a:rPr>
                <a:t> </a:t>
              </a:r>
              <a:r>
                <a:rPr lang="en-US" sz="1200" dirty="0">
                  <a:latin typeface="Consolas" panose="020B0609020204030204" pitchFamily="49" charset="0"/>
                </a:rPr>
                <a:t>= </a:t>
              </a:r>
              <a:r>
                <a:rPr lang="en-US" sz="1200" dirty="0" err="1">
                  <a:latin typeface="Consolas" panose="020B0609020204030204" pitchFamily="49" charset="0"/>
                </a:rPr>
                <a:t>tmp</a:t>
              </a:r>
              <a:endParaRPr lang="en-US" sz="1200" dirty="0">
                <a:latin typeface="Consolas" panose="020B0609020204030204" pitchFamily="49" charset="0"/>
              </a:endParaRPr>
            </a:p>
            <a:p>
              <a:pPr marL="0" indent="0">
                <a:buNone/>
              </a:pPr>
              <a:r>
                <a:rPr lang="en-US" sz="1200" dirty="0">
                  <a:solidFill>
                    <a:srgbClr val="68C30D"/>
                  </a:solidFill>
                  <a:latin typeface="Consolas" panose="020B0609020204030204" pitchFamily="49" charset="0"/>
                </a:rPr>
                <a:t>     uint64_t</a:t>
              </a:r>
              <a:r>
                <a:rPr lang="en-US" sz="1200" dirty="0">
                  <a:solidFill>
                    <a:schemeClr val="tx2">
                      <a:lumMod val="60000"/>
                      <a:lumOff val="40000"/>
                    </a:schemeClr>
                  </a:solidFill>
                  <a:latin typeface="Consolas" panose="020B0609020204030204" pitchFamily="49" charset="0"/>
                </a:rPr>
                <a:t> </a:t>
              </a:r>
              <a:r>
                <a:rPr lang="en-US" sz="1200" dirty="0">
                  <a:latin typeface="Consolas" panose="020B0609020204030204" pitchFamily="49" charset="0"/>
                </a:rPr>
                <a:t>*</a:t>
              </a:r>
              <a:r>
                <a:rPr lang="en-US" sz="1200" dirty="0">
                  <a:solidFill>
                    <a:schemeClr val="accent6">
                      <a:lumMod val="50000"/>
                    </a:schemeClr>
                  </a:solidFill>
                  <a:latin typeface="Consolas" panose="020B0609020204030204" pitchFamily="49" charset="0"/>
                </a:rPr>
                <a:t>r</a:t>
              </a:r>
              <a:r>
                <a:rPr lang="en-US" sz="1200" dirty="0">
                  <a:solidFill>
                    <a:schemeClr val="tx2">
                      <a:lumMod val="60000"/>
                      <a:lumOff val="40000"/>
                    </a:schemeClr>
                  </a:solidFill>
                  <a:latin typeface="Consolas" panose="020B0609020204030204" pitchFamily="49" charset="0"/>
                </a:rPr>
                <a:t> </a:t>
              </a:r>
              <a:r>
                <a:rPr lang="en-US" sz="1200" dirty="0">
                  <a:latin typeface="Consolas" panose="020B0609020204030204" pitchFamily="49" charset="0"/>
                </a:rPr>
                <a:t>= </a:t>
              </a:r>
              <a:r>
                <a:rPr lang="en-US" sz="1200" dirty="0" err="1">
                  <a:latin typeface="Consolas" panose="020B0609020204030204" pitchFamily="49" charset="0"/>
                </a:rPr>
                <a:t>tmp</a:t>
              </a:r>
              <a:r>
                <a:rPr lang="en-US" sz="1200" dirty="0">
                  <a:latin typeface="Consolas" panose="020B0609020204030204" pitchFamily="49" charset="0"/>
                </a:rPr>
                <a:t> + (</a:t>
              </a:r>
              <a:r>
                <a:rPr lang="en-US" sz="1200" dirty="0">
                  <a:solidFill>
                    <a:srgbClr val="68C30D"/>
                  </a:solidFill>
                  <a:latin typeface="Consolas" panose="020B0609020204030204" pitchFamily="49" charset="0"/>
                </a:rPr>
                <a:t>uint32_t</a:t>
              </a:r>
              <a:r>
                <a:rPr lang="en-US" sz="1200" dirty="0">
                  <a:latin typeface="Consolas" panose="020B0609020204030204" pitchFamily="49" charset="0"/>
                </a:rPr>
                <a:t>)5</a:t>
              </a:r>
              <a:r>
                <a:rPr lang="en-US" sz="1200" dirty="0">
                  <a:solidFill>
                    <a:schemeClr val="tx2">
                      <a:lumMod val="60000"/>
                      <a:lumOff val="40000"/>
                    </a:schemeClr>
                  </a:solidFill>
                  <a:latin typeface="Consolas" panose="020B0609020204030204" pitchFamily="49" charset="0"/>
                </a:rPr>
                <a:t>;</a:t>
              </a:r>
            </a:p>
            <a:p>
              <a:pPr marL="0" indent="0">
                <a:buNone/>
              </a:pPr>
              <a:r>
                <a:rPr lang="en-US" sz="1200" dirty="0">
                  <a:solidFill>
                    <a:schemeClr val="tx2">
                      <a:lumMod val="60000"/>
                      <a:lumOff val="40000"/>
                    </a:schemeClr>
                  </a:solidFill>
                  <a:latin typeface="Consolas" panose="020B0609020204030204" pitchFamily="49" charset="0"/>
                </a:rPr>
                <a:t>     </a:t>
              </a:r>
              <a:r>
                <a:rPr lang="en-US" sz="1200" dirty="0">
                  <a:solidFill>
                    <a:srgbClr val="68C30D"/>
                  </a:solidFill>
                  <a:latin typeface="Consolas" panose="020B0609020204030204" pitchFamily="49" charset="0"/>
                </a:rPr>
                <a:t>uint8_t</a:t>
              </a:r>
              <a:r>
                <a:rPr lang="en-US" sz="1200" dirty="0">
                  <a:solidFill>
                    <a:schemeClr val="tx2">
                      <a:lumMod val="60000"/>
                      <a:lumOff val="40000"/>
                    </a:schemeClr>
                  </a:solidFill>
                  <a:latin typeface="Consolas" panose="020B0609020204030204" pitchFamily="49" charset="0"/>
                </a:rPr>
                <a:t> </a:t>
              </a:r>
              <a:r>
                <a:rPr lang="en-US" sz="1200" dirty="0">
                  <a:solidFill>
                    <a:schemeClr val="accent6">
                      <a:lumMod val="50000"/>
                    </a:schemeClr>
                  </a:solidFill>
                  <a:latin typeface="Consolas" panose="020B0609020204030204" pitchFamily="49" charset="0"/>
                </a:rPr>
                <a:t>s[16</a:t>
              </a:r>
              <a:r>
                <a:rPr lang="en-US" sz="1200" dirty="0">
                  <a:latin typeface="Consolas" panose="020B0609020204030204" pitchFamily="49" charset="0"/>
                </a:rPr>
                <a:t>] = { 0 };</a:t>
              </a:r>
            </a:p>
            <a:p>
              <a:pPr marL="0" indent="0">
                <a:buNone/>
              </a:pPr>
              <a:r>
                <a:rPr lang="en-US" sz="1200" dirty="0">
                  <a:solidFill>
                    <a:schemeClr val="tx2">
                      <a:lumMod val="60000"/>
                      <a:lumOff val="40000"/>
                    </a:schemeClr>
                  </a:solidFill>
                  <a:latin typeface="Consolas" panose="020B0609020204030204" pitchFamily="49" charset="0"/>
                </a:rPr>
                <a:t>     </a:t>
              </a:r>
              <a:r>
                <a:rPr lang="en-US" sz="1200" dirty="0">
                  <a:latin typeface="Consolas" panose="020B0609020204030204" pitchFamily="49" charset="0"/>
                </a:rPr>
                <a:t>Crypto_Symmetric_Poly1305_poly1305_init(r, s, key);</a:t>
              </a:r>
            </a:p>
            <a:p>
              <a:pPr marL="0" indent="0">
                <a:buNone/>
              </a:pPr>
              <a:r>
                <a:rPr lang="en-US" sz="1200" dirty="0">
                  <a:latin typeface="Consolas" panose="020B0609020204030204" pitchFamily="49" charset="0"/>
                </a:rPr>
                <a:t>     Crypto_Symmetric_Poly1305_poly1305_process(msg, </a:t>
              </a:r>
              <a:r>
                <a:rPr lang="en-US" sz="1200" dirty="0" err="1">
                  <a:latin typeface="Consolas" panose="020B0609020204030204" pitchFamily="49" charset="0"/>
                </a:rPr>
                <a:t>len</a:t>
              </a:r>
              <a:r>
                <a:rPr lang="en-US" sz="1200" dirty="0">
                  <a:latin typeface="Consolas" panose="020B0609020204030204" pitchFamily="49" charset="0"/>
                </a:rPr>
                <a:t>, acc, r);</a:t>
              </a:r>
            </a:p>
            <a:p>
              <a:pPr marL="0" indent="0">
                <a:buNone/>
              </a:pPr>
              <a:r>
                <a:rPr lang="en-US" sz="1200" dirty="0">
                  <a:latin typeface="Consolas" panose="020B0609020204030204" pitchFamily="49" charset="0"/>
                </a:rPr>
                <a:t>     Crypto_Symmetric_Poly1305_poly1305_finish(tag, acc, s);</a:t>
              </a:r>
            </a:p>
            <a:p>
              <a:pPr marL="0" indent="0">
                <a:buNone/>
              </a:pPr>
              <a:r>
                <a:rPr lang="en-US" sz="1200" dirty="0">
                  <a:solidFill>
                    <a:schemeClr val="tx2">
                      <a:lumMod val="60000"/>
                      <a:lumOff val="40000"/>
                    </a:schemeClr>
                  </a:solidFill>
                  <a:latin typeface="Consolas" panose="020B0609020204030204" pitchFamily="49" charset="0"/>
                </a:rPr>
                <a:t>}</a:t>
              </a:r>
            </a:p>
            <a:p>
              <a:pPr marL="0" indent="0">
                <a:buNone/>
              </a:pPr>
              <a:r>
                <a:rPr lang="en-US" sz="1200" dirty="0">
                  <a:latin typeface="Consolas" panose="020B0609020204030204" pitchFamily="49" charset="0"/>
                </a:rPr>
                <a:t>  </a:t>
              </a:r>
            </a:p>
          </p:txBody>
        </p:sp>
      </p:grpSp>
    </p:spTree>
    <p:extLst>
      <p:ext uri="{BB962C8B-B14F-4D97-AF65-F5344CB8AC3E}">
        <p14:creationId xmlns:p14="http://schemas.microsoft.com/office/powerpoint/2010/main" val="815821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512618" y="1579414"/>
            <a:ext cx="10245437" cy="3237809"/>
          </a:xfrm>
        </p:spPr>
        <p:txBody>
          <a:bodyPr/>
          <a:lstStyle/>
          <a:p>
            <a:r>
              <a:rPr lang="en-US" sz="3200" dirty="0">
                <a:solidFill>
                  <a:srgbClr val="C00000"/>
                </a:solidFill>
              </a:rPr>
              <a:t>Why will people risk deploying unfamiliar verified code?</a:t>
            </a:r>
          </a:p>
          <a:p>
            <a:r>
              <a:rPr lang="en-US" sz="3200" dirty="0">
                <a:solidFill>
                  <a:srgbClr val="C00000"/>
                </a:solidFill>
              </a:rPr>
              <a:t>Why choose Everest over OpenSSL?</a:t>
            </a:r>
          </a:p>
          <a:p>
            <a:r>
              <a:rPr lang="en-US" sz="3200" dirty="0">
                <a:solidFill>
                  <a:srgbClr val="C00000"/>
                </a:solidFill>
              </a:rPr>
              <a:t>Who will patch Everest overnight? </a:t>
            </a:r>
          </a:p>
          <a:p>
            <a:r>
              <a:rPr lang="en-US" sz="3200" dirty="0">
                <a:solidFill>
                  <a:srgbClr val="C00000"/>
                </a:solidFill>
              </a:rPr>
              <a:t>Who will maintain Everest 10 years from now?</a:t>
            </a:r>
          </a:p>
          <a:p>
            <a:r>
              <a:rPr lang="en-US" sz="3200" dirty="0">
                <a:solidFill>
                  <a:srgbClr val="C00000"/>
                </a:solidFill>
              </a:rPr>
              <a:t>How do we keep deployed C/C++ code</a:t>
            </a:r>
            <a:br>
              <a:rPr lang="en-US" sz="3200" dirty="0">
                <a:solidFill>
                  <a:srgbClr val="C00000"/>
                </a:solidFill>
              </a:rPr>
            </a:br>
            <a:r>
              <a:rPr lang="en-US" sz="3200" dirty="0">
                <a:solidFill>
                  <a:srgbClr val="C00000"/>
                </a:solidFill>
              </a:rPr>
              <a:t>from diverging from high-level verified code?</a:t>
            </a:r>
          </a:p>
        </p:txBody>
      </p:sp>
      <p:sp>
        <p:nvSpPr>
          <p:cNvPr id="2" name="Title 1"/>
          <p:cNvSpPr>
            <a:spLocks noGrp="1"/>
          </p:cNvSpPr>
          <p:nvPr>
            <p:ph type="title"/>
          </p:nvPr>
        </p:nvSpPr>
        <p:spPr/>
        <p:txBody>
          <a:bodyPr/>
          <a:lstStyle/>
          <a:p>
            <a:r>
              <a:rPr lang="en-US" dirty="0"/>
              <a:t>Developer acceptance and maintenance</a:t>
            </a:r>
          </a:p>
        </p:txBody>
      </p:sp>
      <p:sp>
        <p:nvSpPr>
          <p:cNvPr id="4" name="Slide Number Placeholder 3"/>
          <p:cNvSpPr>
            <a:spLocks noGrp="1"/>
          </p:cNvSpPr>
          <p:nvPr>
            <p:ph type="sldNum" sz="quarter" idx="4294967295"/>
          </p:nvPr>
        </p:nvSpPr>
        <p:spPr>
          <a:xfrm>
            <a:off x="9347200" y="6356350"/>
            <a:ext cx="2844800" cy="365125"/>
          </a:xfrm>
          <a:prstGeom prst="rect">
            <a:avLst/>
          </a:prstGeom>
        </p:spPr>
        <p:txBody>
          <a:bodyPr/>
          <a:lstStyle/>
          <a:p>
            <a:fld id="{B6F15528-21DE-4FAA-801E-634DDDAF4B2B}" type="slidenum">
              <a:rPr lang="en-US" sz="1800" kern="0">
                <a:solidFill>
                  <a:sysClr val="windowText" lastClr="000000"/>
                </a:solidFill>
              </a:rPr>
              <a:pPr/>
              <a:t>70</a:t>
            </a:fld>
            <a:endParaRPr lang="en-US" sz="1800" kern="0">
              <a:solidFill>
                <a:sysClr val="windowText" lastClr="000000"/>
              </a:solidFill>
            </a:endParaRPr>
          </a:p>
        </p:txBody>
      </p:sp>
    </p:spTree>
    <p:extLst>
      <p:ext uri="{BB962C8B-B14F-4D97-AF65-F5344CB8AC3E}">
        <p14:creationId xmlns:p14="http://schemas.microsoft.com/office/powerpoint/2010/main" val="327590160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69239" y="1189177"/>
            <a:ext cx="12098021" cy="5554213"/>
          </a:xfrm>
        </p:spPr>
        <p:txBody>
          <a:bodyPr/>
          <a:lstStyle/>
          <a:p>
            <a:r>
              <a:rPr lang="en-US" sz="3500" dirty="0"/>
              <a:t>Open-source standard-compliant transparent development</a:t>
            </a:r>
          </a:p>
          <a:p>
            <a:pPr marL="560241" lvl="2" indent="0">
              <a:buNone/>
            </a:pPr>
            <a:r>
              <a:rPr lang="en-US" dirty="0"/>
              <a:t>Early reference implementation of TLS 1.3</a:t>
            </a:r>
            <a:br>
              <a:rPr lang="en-US" dirty="0"/>
            </a:br>
            <a:r>
              <a:rPr lang="en-US" dirty="0"/>
              <a:t>IETF endorsement + interop and performance testing</a:t>
            </a:r>
          </a:p>
          <a:p>
            <a:r>
              <a:rPr lang="en-US" sz="3400" dirty="0"/>
              <a:t>Compile to clean readable commented C++ code</a:t>
            </a:r>
          </a:p>
          <a:p>
            <a:pPr marL="560241" lvl="2" indent="0">
              <a:buNone/>
            </a:pPr>
            <a:r>
              <a:rPr lang="en-US" dirty="0"/>
              <a:t>Allows developers to</a:t>
            </a:r>
          </a:p>
          <a:p>
            <a:pPr lvl="3"/>
            <a:r>
              <a:rPr lang="en-US" dirty="0"/>
              <a:t>Ignore verification machinery, if desired</a:t>
            </a:r>
          </a:p>
          <a:p>
            <a:pPr lvl="3"/>
            <a:r>
              <a:rPr lang="en-US" dirty="0"/>
              <a:t>Apply code reviews, auditing, or any other reasoning approaches</a:t>
            </a:r>
          </a:p>
          <a:p>
            <a:r>
              <a:rPr lang="en-US" sz="3400" dirty="0"/>
              <a:t>Drop-in replacements in popular software (API compatibility)</a:t>
            </a:r>
          </a:p>
          <a:p>
            <a:pPr marL="560241" lvl="2" indent="0">
              <a:buNone/>
            </a:pPr>
            <a:r>
              <a:rPr lang="en-US" dirty="0"/>
              <a:t>Also: interop &amp; security testing tools for specialists (</a:t>
            </a:r>
            <a:r>
              <a:rPr lang="en-US" dirty="0" err="1"/>
              <a:t>flexTLS</a:t>
            </a:r>
            <a:r>
              <a:rPr lang="en-US" dirty="0"/>
              <a:t>)</a:t>
            </a:r>
          </a:p>
          <a:p>
            <a:pPr marL="560241" lvl="2" indent="0">
              <a:buNone/>
            </a:pPr>
            <a:r>
              <a:rPr lang="en-US" dirty="0"/>
              <a:t>Also: lightweight deployment with minimal TCB (SGX)</a:t>
            </a:r>
          </a:p>
          <a:p>
            <a:r>
              <a:rPr lang="en-US" sz="3400" dirty="0"/>
              <a:t>Resilience to ongoing CVEs in other implementations</a:t>
            </a:r>
          </a:p>
          <a:p>
            <a:r>
              <a:rPr lang="en-US" sz="3400" dirty="0"/>
              <a:t>Time… </a:t>
            </a:r>
          </a:p>
        </p:txBody>
      </p:sp>
      <p:sp>
        <p:nvSpPr>
          <p:cNvPr id="2" name="Title 1"/>
          <p:cNvSpPr>
            <a:spLocks noGrp="1"/>
          </p:cNvSpPr>
          <p:nvPr>
            <p:ph type="title"/>
          </p:nvPr>
        </p:nvSpPr>
        <p:spPr/>
        <p:txBody>
          <a:bodyPr/>
          <a:lstStyle/>
          <a:p>
            <a:r>
              <a:rPr lang="en-US"/>
              <a:t>Developer acceptance approach</a:t>
            </a:r>
            <a:endParaRPr lang="en-US" dirty="0"/>
          </a:p>
        </p:txBody>
      </p:sp>
    </p:spTree>
    <p:extLst>
      <p:ext uri="{BB962C8B-B14F-4D97-AF65-F5344CB8AC3E}">
        <p14:creationId xmlns:p14="http://schemas.microsoft.com/office/powerpoint/2010/main" val="159420046"/>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6158494" y="2717674"/>
            <a:ext cx="3354472" cy="3426451"/>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p:cNvSpPr>
            <a:spLocks noGrp="1"/>
          </p:cNvSpPr>
          <p:nvPr>
            <p:ph idx="10"/>
          </p:nvPr>
        </p:nvSpPr>
        <p:spPr>
          <a:xfrm>
            <a:off x="269875" y="3620191"/>
            <a:ext cx="5351148" cy="3681008"/>
          </a:xfrm>
        </p:spPr>
        <p:txBody>
          <a:bodyPr/>
          <a:lstStyle/>
          <a:p>
            <a:r>
              <a:rPr lang="en-US" sz="3200" dirty="0"/>
              <a:t>Strong verified security</a:t>
            </a:r>
          </a:p>
          <a:p>
            <a:r>
              <a:rPr lang="en-US" sz="3200" dirty="0"/>
              <a:t>Widespread deployment</a:t>
            </a:r>
          </a:p>
          <a:p>
            <a:r>
              <a:rPr lang="en-US" sz="3200" dirty="0"/>
              <a:t>Trustworthy, usable tools</a:t>
            </a:r>
          </a:p>
          <a:p>
            <a:r>
              <a:rPr lang="en-US" sz="3200" dirty="0"/>
              <a:t>Growing expertise in</a:t>
            </a:r>
            <a:br>
              <a:rPr lang="en-US" sz="3200" dirty="0"/>
            </a:br>
            <a:r>
              <a:rPr lang="en-US" sz="3200" dirty="0"/>
              <a:t>high-assurance software</a:t>
            </a:r>
            <a:br>
              <a:rPr lang="en-US" sz="3200" dirty="0"/>
            </a:br>
            <a:r>
              <a:rPr lang="en-US" sz="3200" dirty="0"/>
              <a:t>development</a:t>
            </a:r>
          </a:p>
          <a:p>
            <a:pPr marL="0" indent="0">
              <a:buNone/>
            </a:pPr>
            <a:endParaRPr lang="en-US" sz="3200" dirty="0"/>
          </a:p>
        </p:txBody>
      </p:sp>
      <p:sp>
        <p:nvSpPr>
          <p:cNvPr id="17" name="Rectangle 16"/>
          <p:cNvSpPr/>
          <p:nvPr/>
        </p:nvSpPr>
        <p:spPr>
          <a:xfrm>
            <a:off x="6758070" y="4288537"/>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t>
            </a:r>
          </a:p>
        </p:txBody>
      </p:sp>
      <p:sp>
        <p:nvSpPr>
          <p:cNvPr id="18" name="Rectangle 17"/>
          <p:cNvSpPr/>
          <p:nvPr/>
        </p:nvSpPr>
        <p:spPr>
          <a:xfrm>
            <a:off x="7848654" y="3860497"/>
            <a:ext cx="1243914" cy="381085"/>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TLS</a:t>
            </a:r>
          </a:p>
        </p:txBody>
      </p:sp>
      <p:sp>
        <p:nvSpPr>
          <p:cNvPr id="19" name="Rectangle 18"/>
          <p:cNvSpPr/>
          <p:nvPr/>
        </p:nvSpPr>
        <p:spPr>
          <a:xfrm>
            <a:off x="6496223" y="3338138"/>
            <a:ext cx="716692" cy="428368"/>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X.509</a:t>
            </a:r>
          </a:p>
        </p:txBody>
      </p:sp>
      <p:sp>
        <p:nvSpPr>
          <p:cNvPr id="20" name="Rectangle 19"/>
          <p:cNvSpPr/>
          <p:nvPr/>
        </p:nvSpPr>
        <p:spPr>
          <a:xfrm>
            <a:off x="7215481" y="2799098"/>
            <a:ext cx="1243914" cy="428368"/>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HTTPS</a:t>
            </a:r>
          </a:p>
        </p:txBody>
      </p:sp>
      <p:sp>
        <p:nvSpPr>
          <p:cNvPr id="21" name="Rectangle 20"/>
          <p:cNvSpPr/>
          <p:nvPr/>
        </p:nvSpPr>
        <p:spPr>
          <a:xfrm>
            <a:off x="6403772"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RSA</a:t>
            </a:r>
          </a:p>
        </p:txBody>
      </p:sp>
      <p:sp>
        <p:nvSpPr>
          <p:cNvPr id="22" name="Rectangle 21"/>
          <p:cNvSpPr/>
          <p:nvPr/>
        </p:nvSpPr>
        <p:spPr>
          <a:xfrm>
            <a:off x="7175649" y="4591691"/>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SHA</a:t>
            </a:r>
          </a:p>
        </p:txBody>
      </p:sp>
      <p:sp>
        <p:nvSpPr>
          <p:cNvPr id="23" name="Rectangle 22"/>
          <p:cNvSpPr/>
          <p:nvPr/>
        </p:nvSpPr>
        <p:spPr>
          <a:xfrm>
            <a:off x="6538486"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ECDH</a:t>
            </a:r>
          </a:p>
        </p:txBody>
      </p:sp>
      <p:sp>
        <p:nvSpPr>
          <p:cNvPr id="24" name="TextBox 23"/>
          <p:cNvSpPr txBox="1"/>
          <p:nvPr/>
        </p:nvSpPr>
        <p:spPr>
          <a:xfrm>
            <a:off x="6664069" y="5656941"/>
            <a:ext cx="2545858" cy="369332"/>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ysClr val="windowText" lastClr="000000"/>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Network buffers</a:t>
            </a:r>
          </a:p>
        </p:txBody>
      </p:sp>
      <p:cxnSp>
        <p:nvCxnSpPr>
          <p:cNvPr id="25" name="Straight Arrow Connector 24"/>
          <p:cNvCxnSpPr/>
          <p:nvPr/>
        </p:nvCxnSpPr>
        <p:spPr>
          <a:xfrm>
            <a:off x="8846574" y="4241581"/>
            <a:ext cx="0" cy="1415360"/>
          </a:xfrm>
          <a:prstGeom prst="straightConnector1">
            <a:avLst/>
          </a:prstGeom>
          <a:noFill/>
          <a:ln w="28575" cap="flat" cmpd="sng" algn="ctr">
            <a:solidFill>
              <a:schemeClr val="tx1"/>
            </a:solidFill>
            <a:prstDash val="solid"/>
            <a:miter lim="800000"/>
            <a:tailEnd type="triangle"/>
          </a:ln>
          <a:effectLst/>
        </p:spPr>
      </p:cxnSp>
      <p:sp>
        <p:nvSpPr>
          <p:cNvPr id="26" name="TextBox 25"/>
          <p:cNvSpPr txBox="1"/>
          <p:nvPr/>
        </p:nvSpPr>
        <p:spPr>
          <a:xfrm>
            <a:off x="6158494" y="6335634"/>
            <a:ext cx="3559810" cy="369332"/>
          </a:xfrm>
          <a:prstGeom prst="rect">
            <a:avLst/>
          </a:prstGeom>
          <a:solidFill>
            <a:srgbClr val="E7E6E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a:ea typeface="+mn-ea"/>
                <a:cs typeface="+mn-cs"/>
              </a:rPr>
              <a:t>Untrusted network (TCP, UDP, …)</a:t>
            </a:r>
          </a:p>
        </p:txBody>
      </p:sp>
      <p:cxnSp>
        <p:nvCxnSpPr>
          <p:cNvPr id="27" name="Straight Arrow Connector 26"/>
          <p:cNvCxnSpPr/>
          <p:nvPr/>
        </p:nvCxnSpPr>
        <p:spPr>
          <a:xfrm>
            <a:off x="7936998" y="6021343"/>
            <a:ext cx="0" cy="299246"/>
          </a:xfrm>
          <a:prstGeom prst="straightConnector1">
            <a:avLst/>
          </a:prstGeom>
          <a:noFill/>
          <a:ln w="28575" cap="flat" cmpd="sng" algn="ctr">
            <a:solidFill>
              <a:schemeClr val="tx1"/>
            </a:solidFill>
            <a:prstDash val="solid"/>
            <a:miter lim="800000"/>
            <a:tailEnd type="triangle"/>
          </a:ln>
          <a:effectLst/>
        </p:spPr>
      </p:cxnSp>
      <p:sp>
        <p:nvSpPr>
          <p:cNvPr id="28" name="TextBox 27"/>
          <p:cNvSpPr txBox="1"/>
          <p:nvPr/>
        </p:nvSpPr>
        <p:spPr>
          <a:xfrm>
            <a:off x="6356203" y="5246554"/>
            <a:ext cx="2120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a:ea typeface="+mn-ea"/>
                <a:cs typeface="+mn-cs"/>
              </a:rPr>
              <a:t>Crypto Algorithms</a:t>
            </a:r>
          </a:p>
        </p:txBody>
      </p:sp>
      <p:sp>
        <p:nvSpPr>
          <p:cNvPr id="29" name="Rectangle 28"/>
          <p:cNvSpPr/>
          <p:nvPr/>
        </p:nvSpPr>
        <p:spPr>
          <a:xfrm>
            <a:off x="7313617" y="4908125"/>
            <a:ext cx="702157" cy="418289"/>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AES</a:t>
            </a:r>
          </a:p>
        </p:txBody>
      </p:sp>
      <p:sp>
        <p:nvSpPr>
          <p:cNvPr id="31" name="TextBox 30"/>
          <p:cNvSpPr txBox="1"/>
          <p:nvPr/>
        </p:nvSpPr>
        <p:spPr>
          <a:xfrm>
            <a:off x="6158494" y="1405424"/>
            <a:ext cx="3559810" cy="369332"/>
          </a:xfrm>
          <a:prstGeom prst="rect">
            <a:avLst/>
          </a:prstGeom>
          <a:solidFill>
            <a:srgbClr val="4472C4">
              <a:lumMod val="20000"/>
              <a:lumOff val="80000"/>
            </a:srgbClr>
          </a:solidFill>
          <a:ln w="6350" cap="flat" cmpd="sng" algn="ctr">
            <a:solidFill>
              <a:srgbClr val="5B9BD5"/>
            </a:soli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prstClr val="black"/>
                </a:solidFill>
                <a:effectLst/>
                <a:uLnTx/>
                <a:uFillTx/>
                <a:latin typeface="Calibri" panose="020F05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Services &amp; Applications</a:t>
            </a:r>
          </a:p>
        </p:txBody>
      </p:sp>
      <p:cxnSp>
        <p:nvCxnSpPr>
          <p:cNvPr id="32" name="Elbow Connector 31"/>
          <p:cNvCxnSpPr>
            <a:endCxn id="29" idx="3"/>
          </p:cNvCxnSpPr>
          <p:nvPr/>
        </p:nvCxnSpPr>
        <p:spPr>
          <a:xfrm rot="5400000">
            <a:off x="7685160" y="4572194"/>
            <a:ext cx="875688" cy="214462"/>
          </a:xfrm>
          <a:prstGeom prst="bentConnector2">
            <a:avLst/>
          </a:prstGeom>
          <a:noFill/>
          <a:ln w="28575" cap="flat" cmpd="sng" algn="ctr">
            <a:solidFill>
              <a:schemeClr val="tx1"/>
            </a:solidFill>
            <a:prstDash val="solid"/>
            <a:miter lim="800000"/>
            <a:tailEnd type="triangle"/>
          </a:ln>
          <a:effectLst/>
        </p:spPr>
      </p:cxnSp>
      <p:cxnSp>
        <p:nvCxnSpPr>
          <p:cNvPr id="33" name="Straight Arrow Connector 32"/>
          <p:cNvCxnSpPr>
            <a:stCxn id="22" idx="3"/>
          </p:cNvCxnSpPr>
          <p:nvPr/>
        </p:nvCxnSpPr>
        <p:spPr>
          <a:xfrm flipV="1">
            <a:off x="7877805" y="4800835"/>
            <a:ext cx="352430" cy="1"/>
          </a:xfrm>
          <a:prstGeom prst="straightConnector1">
            <a:avLst/>
          </a:prstGeom>
          <a:noFill/>
          <a:ln w="28575" cap="flat" cmpd="sng" algn="ctr">
            <a:solidFill>
              <a:schemeClr val="tx1"/>
            </a:solidFill>
            <a:prstDash val="solid"/>
            <a:miter lim="800000"/>
            <a:headEnd type="triangle" w="med" len="med"/>
            <a:tailEnd type="none" w="med" len="med"/>
          </a:ln>
          <a:effectLst/>
        </p:spPr>
      </p:cxnSp>
      <p:cxnSp>
        <p:nvCxnSpPr>
          <p:cNvPr id="34" name="Elbow Connector 33"/>
          <p:cNvCxnSpPr>
            <a:stCxn id="20" idx="1"/>
            <a:endCxn id="19" idx="0"/>
          </p:cNvCxnSpPr>
          <p:nvPr/>
        </p:nvCxnSpPr>
        <p:spPr>
          <a:xfrm rot="10800000" flipV="1">
            <a:off x="6854569" y="3013282"/>
            <a:ext cx="360912" cy="324856"/>
          </a:xfrm>
          <a:prstGeom prst="bentConnector2">
            <a:avLst/>
          </a:prstGeom>
          <a:noFill/>
          <a:ln w="28575" cap="flat" cmpd="sng" algn="ctr">
            <a:solidFill>
              <a:schemeClr val="tx1"/>
            </a:solidFill>
            <a:prstDash val="solid"/>
            <a:miter lim="800000"/>
            <a:headEnd type="none" w="med" len="med"/>
            <a:tailEnd type="triangle" w="med" len="med"/>
          </a:ln>
          <a:effectLst/>
        </p:spPr>
      </p:cxnSp>
      <p:cxnSp>
        <p:nvCxnSpPr>
          <p:cNvPr id="35" name="Elbow Connector 34"/>
          <p:cNvCxnSpPr>
            <a:stCxn id="19" idx="2"/>
            <a:endCxn id="18" idx="1"/>
          </p:cNvCxnSpPr>
          <p:nvPr/>
        </p:nvCxnSpPr>
        <p:spPr>
          <a:xfrm rot="16200000" flipH="1">
            <a:off x="7209346" y="3411730"/>
            <a:ext cx="284533" cy="994085"/>
          </a:xfrm>
          <a:prstGeom prst="bentConnector2">
            <a:avLst/>
          </a:prstGeom>
          <a:noFill/>
          <a:ln w="28575" cap="flat" cmpd="sng" algn="ctr">
            <a:solidFill>
              <a:schemeClr val="tx1"/>
            </a:solidFill>
            <a:prstDash val="solid"/>
            <a:miter lim="800000"/>
            <a:headEnd type="triangle" w="med" len="med"/>
            <a:tailEnd type="none" w="med" len="med"/>
          </a:ln>
          <a:effectLst/>
        </p:spPr>
      </p:cxnSp>
      <p:sp>
        <p:nvSpPr>
          <p:cNvPr id="36" name="Rectangle 35"/>
          <p:cNvSpPr/>
          <p:nvPr/>
        </p:nvSpPr>
        <p:spPr>
          <a:xfrm>
            <a:off x="7460226" y="3333098"/>
            <a:ext cx="746774" cy="428368"/>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ASN.1</a:t>
            </a:r>
          </a:p>
        </p:txBody>
      </p:sp>
      <p:cxnSp>
        <p:nvCxnSpPr>
          <p:cNvPr id="37" name="Straight Arrow Connector 36"/>
          <p:cNvCxnSpPr/>
          <p:nvPr/>
        </p:nvCxnSpPr>
        <p:spPr>
          <a:xfrm flipV="1">
            <a:off x="7212916" y="3564127"/>
            <a:ext cx="247311" cy="5040"/>
          </a:xfrm>
          <a:prstGeom prst="straightConnector1">
            <a:avLst/>
          </a:prstGeom>
          <a:noFill/>
          <a:ln w="28575" cap="flat" cmpd="sng" algn="ctr">
            <a:solidFill>
              <a:schemeClr val="tx1"/>
            </a:solidFill>
            <a:prstDash val="solid"/>
            <a:miter lim="800000"/>
            <a:tailEnd type="triangle"/>
          </a:ln>
          <a:effectLst/>
        </p:spPr>
      </p:cxnSp>
      <p:sp>
        <p:nvSpPr>
          <p:cNvPr id="38" name="TextBox 37"/>
          <p:cNvSpPr txBox="1"/>
          <p:nvPr/>
        </p:nvSpPr>
        <p:spPr>
          <a:xfrm>
            <a:off x="4807657" y="3294082"/>
            <a:ext cx="1246480" cy="523220"/>
          </a:xfrm>
          <a:prstGeom prst="rect">
            <a:avLst/>
          </a:prstGeom>
          <a:noFill/>
          <a:ln w="1270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a:ea typeface="+mn-ea"/>
                <a:cs typeface="+mn-cs"/>
              </a:rPr>
              <a:t>Certification Authority</a:t>
            </a:r>
          </a:p>
        </p:txBody>
      </p:sp>
      <p:cxnSp>
        <p:nvCxnSpPr>
          <p:cNvPr id="39" name="Straight Arrow Connector 38"/>
          <p:cNvCxnSpPr>
            <a:stCxn id="38" idx="3"/>
            <a:endCxn id="19" idx="1"/>
          </p:cNvCxnSpPr>
          <p:nvPr/>
        </p:nvCxnSpPr>
        <p:spPr>
          <a:xfrm flipV="1">
            <a:off x="6054137" y="3552322"/>
            <a:ext cx="442086" cy="3370"/>
          </a:xfrm>
          <a:prstGeom prst="straightConnector1">
            <a:avLst/>
          </a:prstGeom>
          <a:noFill/>
          <a:ln w="28575" cap="flat" cmpd="sng" algn="ctr">
            <a:solidFill>
              <a:sysClr val="windowText" lastClr="000000"/>
            </a:solidFill>
            <a:prstDash val="sysDot"/>
            <a:miter lim="800000"/>
            <a:tailEnd type="triangle"/>
          </a:ln>
          <a:effectLst/>
        </p:spPr>
      </p:cxnSp>
      <p:cxnSp>
        <p:nvCxnSpPr>
          <p:cNvPr id="40" name="Straight Arrow Connector 39"/>
          <p:cNvCxnSpPr/>
          <p:nvPr/>
        </p:nvCxnSpPr>
        <p:spPr>
          <a:xfrm>
            <a:off x="6664069" y="3761466"/>
            <a:ext cx="0" cy="830224"/>
          </a:xfrm>
          <a:prstGeom prst="straightConnector1">
            <a:avLst/>
          </a:prstGeom>
          <a:noFill/>
          <a:ln w="28575" cap="flat" cmpd="sng" algn="ctr">
            <a:solidFill>
              <a:schemeClr val="tx1"/>
            </a:solidFill>
            <a:prstDash val="solid"/>
            <a:miter lim="800000"/>
            <a:tailEnd type="triangle"/>
          </a:ln>
          <a:effectLst/>
        </p:spPr>
      </p:cxnSp>
      <p:sp>
        <p:nvSpPr>
          <p:cNvPr id="41" name="Oval 40"/>
          <p:cNvSpPr/>
          <p:nvPr/>
        </p:nvSpPr>
        <p:spPr>
          <a:xfrm>
            <a:off x="8461890"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Servers</a:t>
            </a:r>
          </a:p>
        </p:txBody>
      </p:sp>
      <p:sp>
        <p:nvSpPr>
          <p:cNvPr id="42" name="Oval 41"/>
          <p:cNvSpPr/>
          <p:nvPr/>
        </p:nvSpPr>
        <p:spPr>
          <a:xfrm>
            <a:off x="5338184" y="2057796"/>
            <a:ext cx="2142351" cy="770582"/>
          </a:xfrm>
          <a:prstGeom prst="ellipse">
            <a:avLst/>
          </a:prstGeom>
          <a:solidFill>
            <a:srgbClr val="4472C4">
              <a:lumMod val="20000"/>
              <a:lumOff val="80000"/>
            </a:srgbClr>
          </a:solidFill>
          <a:ln w="635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panose="020F0502020204030204"/>
                <a:ea typeface="+mn-ea"/>
                <a:cs typeface="+mn-cs"/>
              </a:rPr>
              <a:t>Clients</a:t>
            </a:r>
          </a:p>
        </p:txBody>
      </p:sp>
      <p:sp>
        <p:nvSpPr>
          <p:cNvPr id="43" name="TextBox 42"/>
          <p:cNvSpPr txBox="1"/>
          <p:nvPr/>
        </p:nvSpPr>
        <p:spPr>
          <a:xfrm>
            <a:off x="5969303" y="1912611"/>
            <a:ext cx="651753"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Segoe UI"/>
                <a:ea typeface="+mn-ea"/>
                <a:cs typeface="+mn-cs"/>
              </a:rPr>
              <a:t>cURL</a:t>
            </a:r>
            <a:endParaRPr kumimoji="0" lang="en-US" sz="1600" b="0" i="0" u="none" strike="noStrike" kern="0" cap="none" spc="0" normalizeH="0" baseline="0" noProof="0" dirty="0">
              <a:ln>
                <a:noFill/>
              </a:ln>
              <a:solidFill>
                <a:prstClr val="black"/>
              </a:solidFill>
              <a:effectLst/>
              <a:uLnTx/>
              <a:uFillTx/>
              <a:latin typeface="Segoe UI"/>
              <a:ea typeface="+mn-ea"/>
              <a:cs typeface="+mn-cs"/>
            </a:endParaRPr>
          </a:p>
        </p:txBody>
      </p:sp>
      <p:sp>
        <p:nvSpPr>
          <p:cNvPr id="44" name="TextBox 43"/>
          <p:cNvSpPr txBox="1"/>
          <p:nvPr/>
        </p:nvSpPr>
        <p:spPr>
          <a:xfrm>
            <a:off x="6661251" y="1918745"/>
            <a:ext cx="873748"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latin typeface="Segoe UI"/>
                <a:ea typeface="+mn-ea"/>
                <a:cs typeface="+mn-cs"/>
              </a:rPr>
              <a:t>WebKit</a:t>
            </a:r>
            <a:endParaRPr kumimoji="0" lang="en-US" sz="1600" b="0" i="0" u="none" strike="noStrike" kern="0" cap="none" spc="0" normalizeH="0" baseline="0" noProof="0" dirty="0">
              <a:ln>
                <a:noFill/>
              </a:ln>
              <a:solidFill>
                <a:prstClr val="black"/>
              </a:solidFill>
              <a:effectLst/>
              <a:uLnTx/>
              <a:uFillTx/>
              <a:latin typeface="Segoe UI"/>
              <a:ea typeface="+mn-ea"/>
              <a:cs typeface="+mn-cs"/>
            </a:endParaRPr>
          </a:p>
        </p:txBody>
      </p:sp>
      <p:sp>
        <p:nvSpPr>
          <p:cNvPr id="45" name="TextBox 44"/>
          <p:cNvSpPr txBox="1"/>
          <p:nvPr/>
        </p:nvSpPr>
        <p:spPr>
          <a:xfrm>
            <a:off x="8424570" y="1922694"/>
            <a:ext cx="461663"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IIS</a:t>
            </a:r>
          </a:p>
        </p:txBody>
      </p:sp>
      <p:sp>
        <p:nvSpPr>
          <p:cNvPr id="46" name="TextBox 45"/>
          <p:cNvSpPr txBox="1"/>
          <p:nvPr/>
        </p:nvSpPr>
        <p:spPr>
          <a:xfrm>
            <a:off x="8926429" y="1915946"/>
            <a:ext cx="905721"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Apache</a:t>
            </a:r>
          </a:p>
        </p:txBody>
      </p:sp>
      <p:sp>
        <p:nvSpPr>
          <p:cNvPr id="47" name="TextBox 46"/>
          <p:cNvSpPr txBox="1"/>
          <p:nvPr/>
        </p:nvSpPr>
        <p:spPr>
          <a:xfrm>
            <a:off x="7614291" y="1914918"/>
            <a:ext cx="732295"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Skype</a:t>
            </a:r>
          </a:p>
        </p:txBody>
      </p:sp>
      <p:sp>
        <p:nvSpPr>
          <p:cNvPr id="48" name="TextBox 47"/>
          <p:cNvSpPr txBox="1"/>
          <p:nvPr/>
        </p:nvSpPr>
        <p:spPr>
          <a:xfrm>
            <a:off x="9870542" y="1915946"/>
            <a:ext cx="765372"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Nginx</a:t>
            </a:r>
          </a:p>
        </p:txBody>
      </p:sp>
      <p:sp>
        <p:nvSpPr>
          <p:cNvPr id="49" name="TextBox 48"/>
          <p:cNvSpPr txBox="1"/>
          <p:nvPr/>
        </p:nvSpPr>
        <p:spPr>
          <a:xfrm>
            <a:off x="5283434" y="1912611"/>
            <a:ext cx="651753" cy="338554"/>
          </a:xfrm>
          <a:prstGeom prst="rect">
            <a:avLst/>
          </a:prstGeom>
          <a:solidFill>
            <a:schemeClr val="bg1"/>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Segoe UI"/>
                <a:ea typeface="+mn-ea"/>
                <a:cs typeface="+mn-cs"/>
              </a:rPr>
              <a:t>Edge</a:t>
            </a:r>
          </a:p>
        </p:txBody>
      </p:sp>
      <p:cxnSp>
        <p:nvCxnSpPr>
          <p:cNvPr id="50" name="Elbow Connector 49"/>
          <p:cNvCxnSpPr>
            <a:stCxn id="20" idx="3"/>
          </p:cNvCxnSpPr>
          <p:nvPr/>
        </p:nvCxnSpPr>
        <p:spPr>
          <a:xfrm>
            <a:off x="8459395" y="3013282"/>
            <a:ext cx="383344" cy="847214"/>
          </a:xfrm>
          <a:prstGeom prst="bentConnector2">
            <a:avLst/>
          </a:prstGeom>
          <a:noFill/>
          <a:ln w="28575" cap="flat" cmpd="sng" algn="ctr">
            <a:solidFill>
              <a:schemeClr val="tx1"/>
            </a:solidFill>
            <a:prstDash val="solid"/>
            <a:miter lim="800000"/>
            <a:headEnd type="none" w="med" len="med"/>
            <a:tailEnd type="triangle" w="med" len="med"/>
          </a:ln>
          <a:effectLst/>
        </p:spPr>
      </p:cxnSp>
      <p:sp>
        <p:nvSpPr>
          <p:cNvPr id="3" name="Rounded Rectangle 2"/>
          <p:cNvSpPr/>
          <p:nvPr/>
        </p:nvSpPr>
        <p:spPr>
          <a:xfrm>
            <a:off x="5325283"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7" name="Rounded Rectangle 56"/>
          <p:cNvSpPr/>
          <p:nvPr/>
        </p:nvSpPr>
        <p:spPr>
          <a:xfrm>
            <a:off x="6014191"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8" name="Rounded Rectangle 57"/>
          <p:cNvSpPr/>
          <p:nvPr/>
        </p:nvSpPr>
        <p:spPr>
          <a:xfrm>
            <a:off x="6804622"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59" name="Rounded Rectangle 58"/>
          <p:cNvSpPr/>
          <p:nvPr/>
        </p:nvSpPr>
        <p:spPr>
          <a:xfrm>
            <a:off x="7699451"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0" name="Rounded Rectangle 59"/>
          <p:cNvSpPr/>
          <p:nvPr/>
        </p:nvSpPr>
        <p:spPr>
          <a:xfrm>
            <a:off x="8477160" y="2236499"/>
            <a:ext cx="356480"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1" name="Rounded Rectangle 60"/>
          <p:cNvSpPr/>
          <p:nvPr/>
        </p:nvSpPr>
        <p:spPr>
          <a:xfrm>
            <a:off x="9098302"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62" name="Rounded Rectangle 61"/>
          <p:cNvSpPr/>
          <p:nvPr/>
        </p:nvSpPr>
        <p:spPr>
          <a:xfrm>
            <a:off x="9972242" y="2236499"/>
            <a:ext cx="561975" cy="140353"/>
          </a:xfrm>
          <a:prstGeom prst="roundRect">
            <a:avLst/>
          </a:prstGeom>
          <a:solidFill>
            <a:srgbClr val="51CD47"/>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nvGrpSpPr>
          <p:cNvPr id="4" name="Group 3"/>
          <p:cNvGrpSpPr/>
          <p:nvPr/>
        </p:nvGrpSpPr>
        <p:grpSpPr>
          <a:xfrm>
            <a:off x="10050437" y="3007081"/>
            <a:ext cx="1965570" cy="3005360"/>
            <a:chOff x="2225749" y="3342990"/>
            <a:chExt cx="1965570" cy="3005360"/>
          </a:xfrm>
        </p:grpSpPr>
        <p:sp>
          <p:nvSpPr>
            <p:cNvPr id="69" name="Rectangle 68"/>
            <p:cNvSpPr/>
            <p:nvPr/>
          </p:nvSpPr>
          <p:spPr>
            <a:xfrm>
              <a:off x="2225749" y="3342990"/>
              <a:ext cx="1965570" cy="3005360"/>
            </a:xfrm>
            <a:prstGeom prst="rect">
              <a:avLst/>
            </a:prstGeom>
            <a:solidFill>
              <a:schemeClr val="bg1"/>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275" y="4752710"/>
              <a:ext cx="994478" cy="572294"/>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73" name="Picture 2" descr="F*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3028" y="3467617"/>
              <a:ext cx="1130972" cy="1130972"/>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a:blip r:embed="rId5"/>
            <a:stretch>
              <a:fillRect/>
            </a:stretch>
          </p:blipFill>
          <p:spPr>
            <a:xfrm>
              <a:off x="2485096" y="5488384"/>
              <a:ext cx="1366837" cy="705845"/>
            </a:xfrm>
            <a:prstGeom prst="rect">
              <a:avLst/>
            </a:prstGeom>
            <a:ln w="28575" cap="sq">
              <a:solidFill>
                <a:srgbClr val="000000"/>
              </a:solidFill>
              <a:miter lim="800000"/>
            </a:ln>
            <a:effectLst>
              <a:outerShdw blurRad="57150" dist="50800" dir="2700000" algn="tl" rotWithShape="0">
                <a:srgbClr val="000000">
                  <a:alpha val="40000"/>
                </a:srgbClr>
              </a:outerShdw>
            </a:effectLst>
          </p:spPr>
        </p:pic>
      </p:grpSp>
      <p:sp>
        <p:nvSpPr>
          <p:cNvPr id="51" name="Title 1"/>
          <p:cNvSpPr txBox="1">
            <a:spLocks/>
          </p:cNvSpPr>
          <p:nvPr/>
        </p:nvSpPr>
        <p:spPr>
          <a:xfrm>
            <a:off x="268928" y="291102"/>
            <a:ext cx="11655840" cy="2757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525051"/>
                </a:solidFill>
                <a:effectLst/>
                <a:uLnTx/>
                <a:uFillTx/>
                <a:latin typeface="Segoe UI Light"/>
                <a:ea typeface="+mj-ea"/>
                <a:cs typeface="+mj-cs"/>
              </a:rPr>
              <a:t>Everest 2016—2021: </a:t>
            </a:r>
            <a:br>
              <a:rPr kumimoji="0" lang="en-US" sz="3300" b="0" i="0" u="none" strike="noStrike" kern="1200" cap="none" spc="0" normalizeH="0" baseline="0" noProof="0" dirty="0">
                <a:ln>
                  <a:noFill/>
                </a:ln>
                <a:solidFill>
                  <a:srgbClr val="525051"/>
                </a:solidFill>
                <a:effectLst/>
                <a:uLnTx/>
                <a:uFillTx/>
                <a:latin typeface="Segoe UI Light"/>
                <a:ea typeface="+mj-ea"/>
                <a:cs typeface="+mj-cs"/>
              </a:rPr>
            </a:br>
            <a:r>
              <a:rPr kumimoji="0" lang="en-US" sz="4400" b="0" i="0" u="none" strike="noStrike" kern="1200" cap="none" spc="0" normalizeH="0" baseline="0" noProof="0" dirty="0">
                <a:ln>
                  <a:noFill/>
                </a:ln>
                <a:solidFill>
                  <a:srgbClr val="525051"/>
                </a:solidFill>
                <a:effectLst/>
                <a:uLnTx/>
                <a:uFillTx/>
                <a:latin typeface="Segoe UI Light"/>
                <a:ea typeface="+mj-ea"/>
                <a:cs typeface="+mj-cs"/>
              </a:rPr>
              <a:t>Verified Components</a:t>
            </a:r>
            <a:br>
              <a:rPr kumimoji="0" lang="en-US" sz="4400" b="0" i="0" u="none" strike="noStrike" kern="1200" cap="none" spc="0" normalizeH="0" baseline="0" noProof="0" dirty="0">
                <a:ln>
                  <a:noFill/>
                </a:ln>
                <a:solidFill>
                  <a:srgbClr val="525051"/>
                </a:solidFill>
                <a:effectLst/>
                <a:uLnTx/>
                <a:uFillTx/>
                <a:latin typeface="Segoe UI Light"/>
                <a:ea typeface="+mj-ea"/>
                <a:cs typeface="+mj-cs"/>
              </a:rPr>
            </a:br>
            <a:r>
              <a:rPr kumimoji="0" lang="en-US" sz="4400" b="0" i="0" u="none" strike="noStrike" kern="1200" cap="none" spc="0" normalizeH="0" baseline="0" noProof="0" dirty="0">
                <a:ln>
                  <a:noFill/>
                </a:ln>
                <a:solidFill>
                  <a:srgbClr val="525051"/>
                </a:solidFill>
                <a:effectLst/>
                <a:uLnTx/>
                <a:uFillTx/>
                <a:latin typeface="Segoe UI Light"/>
                <a:ea typeface="+mj-ea"/>
                <a:cs typeface="+mj-cs"/>
              </a:rPr>
              <a:t>for the HTTPS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25051"/>
                </a:solidFill>
                <a:effectLst/>
                <a:uLnTx/>
                <a:uFillTx/>
                <a:latin typeface="Segoe UI Light"/>
                <a:ea typeface="+mj-ea"/>
                <a:cs typeface="+mj-cs"/>
              </a:rPr>
              <a:t>Ecosystem</a:t>
            </a:r>
          </a:p>
        </p:txBody>
      </p:sp>
    </p:spTree>
    <p:extLst>
      <p:ext uri="{BB962C8B-B14F-4D97-AF65-F5344CB8AC3E}">
        <p14:creationId xmlns:p14="http://schemas.microsoft.com/office/powerpoint/2010/main" val="38245827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Maintenance approach</a:t>
            </a:r>
          </a:p>
        </p:txBody>
      </p:sp>
      <p:sp>
        <p:nvSpPr>
          <p:cNvPr id="4" name="Content Placeholder 2"/>
          <p:cNvSpPr txBox="1">
            <a:spLocks/>
          </p:cNvSpPr>
          <p:nvPr/>
        </p:nvSpPr>
        <p:spPr>
          <a:xfrm>
            <a:off x="419602" y="1733821"/>
            <a:ext cx="11653523" cy="2154436"/>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2"/>
                    </a:gs>
                    <a:gs pos="99000">
                      <a:schemeClr val="tx2"/>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sz="3200" dirty="0"/>
              <a:t>Improve usability of verification tools to the point where outsiders can adapt, improve, recompile our code</a:t>
            </a:r>
          </a:p>
          <a:p>
            <a:r>
              <a:rPr lang="en-US" sz="3200" dirty="0"/>
              <a:t>Build a thriving open-source community</a:t>
            </a:r>
          </a:p>
          <a:p>
            <a:r>
              <a:rPr lang="en-US" sz="3200" dirty="0"/>
              <a:t>Buy-in from Microsoft and others? See OpenSSL</a:t>
            </a:r>
          </a:p>
        </p:txBody>
      </p:sp>
    </p:spTree>
    <p:extLst>
      <p:ext uri="{BB962C8B-B14F-4D97-AF65-F5344CB8AC3E}">
        <p14:creationId xmlns:p14="http://schemas.microsoft.com/office/powerpoint/2010/main" val="30328942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875-50A6-4BD3-B785-4B725EDE511B}"/>
              </a:ext>
            </a:extLst>
          </p:cNvPr>
          <p:cNvSpPr>
            <a:spLocks noGrp="1"/>
          </p:cNvSpPr>
          <p:nvPr>
            <p:ph type="title"/>
          </p:nvPr>
        </p:nvSpPr>
        <p:spPr/>
        <p:txBody>
          <a:bodyPr/>
          <a:lstStyle/>
          <a:p>
            <a:r>
              <a:rPr lang="en-US"/>
              <a:t>Secure components: Where we are today</a:t>
            </a:r>
            <a:endParaRPr lang="en-US" dirty="0"/>
          </a:p>
        </p:txBody>
      </p:sp>
      <p:sp>
        <p:nvSpPr>
          <p:cNvPr id="3" name="Content Placeholder 2">
            <a:extLst>
              <a:ext uri="{FF2B5EF4-FFF2-40B4-BE49-F238E27FC236}">
                <a16:creationId xmlns:a16="http://schemas.microsoft.com/office/drawing/2014/main" id="{07EA90BB-A4BE-4CE3-ACCF-4C01B1D15CB3}"/>
              </a:ext>
            </a:extLst>
          </p:cNvPr>
          <p:cNvSpPr>
            <a:spLocks noGrp="1"/>
          </p:cNvSpPr>
          <p:nvPr>
            <p:ph type="body" sz="quarter" idx="10"/>
          </p:nvPr>
        </p:nvSpPr>
        <p:spPr>
          <a:xfrm>
            <a:off x="269240" y="1189175"/>
            <a:ext cx="6572993" cy="5369279"/>
          </a:xfrm>
        </p:spPr>
        <p:txBody>
          <a:bodyPr>
            <a:normAutofit/>
          </a:bodyPr>
          <a:lstStyle/>
          <a:p>
            <a:pPr marL="0" indent="0">
              <a:buNone/>
            </a:pPr>
            <a:r>
              <a:rPr lang="en-US" b="1" dirty="0">
                <a:solidFill>
                  <a:srgbClr val="00B0F0"/>
                </a:solidFill>
              </a:rPr>
              <a:t>Close to production quality</a:t>
            </a:r>
          </a:p>
          <a:p>
            <a:r>
              <a:rPr lang="en-US" sz="3200" dirty="0"/>
              <a:t>HACL*: </a:t>
            </a:r>
            <a:r>
              <a:rPr lang="en-US" sz="2800" dirty="0"/>
              <a:t>High-assurance Crypto Library</a:t>
            </a:r>
            <a:endParaRPr lang="en-US" sz="3200" dirty="0"/>
          </a:p>
          <a:p>
            <a:pPr lvl="1"/>
            <a:r>
              <a:rPr lang="en-US" sz="2000" dirty="0"/>
              <a:t>Verified implementations of crypto algorithms</a:t>
            </a:r>
          </a:p>
          <a:p>
            <a:pPr lvl="1"/>
            <a:r>
              <a:rPr lang="en-US" sz="2000" dirty="0"/>
              <a:t>Performance comparable to hand-written C</a:t>
            </a:r>
          </a:p>
          <a:p>
            <a:pPr lvl="1"/>
            <a:r>
              <a:rPr lang="en-US" sz="2000" dirty="0"/>
              <a:t>Functionally correct, cryptographically secure, </a:t>
            </a:r>
            <a:br>
              <a:rPr lang="en-US" sz="2000" dirty="0"/>
            </a:br>
            <a:r>
              <a:rPr lang="en-US" sz="2000" dirty="0"/>
              <a:t>side-channel resistant, </a:t>
            </a:r>
            <a:r>
              <a:rPr lang="en-US" sz="2000" dirty="0">
                <a:solidFill>
                  <a:srgbClr val="FF0000"/>
                </a:solidFill>
              </a:rPr>
              <a:t>in Firefox Quantum</a:t>
            </a:r>
          </a:p>
          <a:p>
            <a:r>
              <a:rPr lang="en-US" sz="3200" dirty="0"/>
              <a:t>VALE: Verified Assembly for Everest</a:t>
            </a:r>
            <a:endParaRPr lang="en-US" sz="2800" dirty="0"/>
          </a:p>
          <a:p>
            <a:pPr lvl="1"/>
            <a:r>
              <a:rPr lang="en-US" sz="2000" dirty="0"/>
              <a:t>Assembly level crypto, with performance comparable to OpenSSL assembly</a:t>
            </a:r>
            <a:endParaRPr lang="en-US" sz="2800" dirty="0"/>
          </a:p>
          <a:p>
            <a:r>
              <a:rPr lang="en-US" sz="3200" dirty="0"/>
              <a:t>TLS</a:t>
            </a:r>
            <a:r>
              <a:rPr lang="en-US" sz="2800" dirty="0"/>
              <a:t> Record Layer Protection:</a:t>
            </a:r>
          </a:p>
          <a:p>
            <a:pPr lvl="1"/>
            <a:r>
              <a:rPr lang="en-US" sz="2000" dirty="0"/>
              <a:t>Verified, efficient code compiled to C</a:t>
            </a:r>
          </a:p>
          <a:p>
            <a:pPr lvl="1"/>
            <a:r>
              <a:rPr lang="en-US" sz="2000" dirty="0"/>
              <a:t>Functionally correct, cryptographically secure,</a:t>
            </a:r>
            <a:br>
              <a:rPr lang="en-US" sz="2000" dirty="0"/>
            </a:br>
            <a:r>
              <a:rPr lang="en-US" sz="2000" dirty="0"/>
              <a:t>reasonably fast [used in Windows prototype]</a:t>
            </a:r>
          </a:p>
          <a:p>
            <a:pPr lvl="1"/>
            <a:endParaRPr lang="en-US" sz="2000" dirty="0"/>
          </a:p>
          <a:p>
            <a:endParaRPr lang="en-US" sz="2800" dirty="0"/>
          </a:p>
          <a:p>
            <a:pPr lvl="1"/>
            <a:endParaRPr lang="en-US" dirty="0"/>
          </a:p>
        </p:txBody>
      </p:sp>
      <p:sp>
        <p:nvSpPr>
          <p:cNvPr id="12" name="Text Placeholder 11"/>
          <p:cNvSpPr>
            <a:spLocks noGrp="1"/>
          </p:cNvSpPr>
          <p:nvPr>
            <p:ph type="body" sz="quarter" idx="11"/>
          </p:nvPr>
        </p:nvSpPr>
        <p:spPr>
          <a:xfrm>
            <a:off x="7226912" y="1189176"/>
            <a:ext cx="4817943" cy="4052841"/>
          </a:xfrm>
        </p:spPr>
        <p:txBody>
          <a:bodyPr/>
          <a:lstStyle/>
          <a:p>
            <a:pPr marL="0" indent="0">
              <a:buFont typeface="Arial"/>
              <a:buNone/>
            </a:pPr>
            <a:r>
              <a:rPr lang="en-US" b="1" dirty="0">
                <a:solidFill>
                  <a:srgbClr val="00B0F0"/>
                </a:solidFill>
              </a:rPr>
              <a:t>Research prototypes</a:t>
            </a:r>
          </a:p>
          <a:p>
            <a:r>
              <a:rPr lang="en-US" sz="3200" dirty="0"/>
              <a:t>TLS 1.3 full protocol</a:t>
            </a:r>
          </a:p>
          <a:p>
            <a:pPr lvl="1"/>
            <a:r>
              <a:rPr lang="en-US" sz="2000" dirty="0"/>
              <a:t>1 year of interop with</a:t>
            </a:r>
            <a:br>
              <a:rPr lang="en-US" sz="2000" dirty="0"/>
            </a:br>
            <a:r>
              <a:rPr lang="en-US" sz="2000" dirty="0"/>
              <a:t>other early implementations</a:t>
            </a:r>
          </a:p>
          <a:p>
            <a:pPr lvl="1"/>
            <a:r>
              <a:rPr lang="en-US" sz="2000" dirty="0"/>
              <a:t>Deployments within existing</a:t>
            </a:r>
            <a:br>
              <a:rPr lang="en-US" sz="2000" dirty="0"/>
            </a:br>
            <a:r>
              <a:rPr lang="en-US" sz="2000" dirty="0"/>
              <a:t>clients (IE, Curl) and servers (</a:t>
            </a:r>
            <a:r>
              <a:rPr lang="en-US" sz="2000" dirty="0" err="1"/>
              <a:t>nginx</a:t>
            </a:r>
            <a:r>
              <a:rPr lang="en-US" sz="2000" dirty="0"/>
              <a:t>)</a:t>
            </a:r>
          </a:p>
          <a:p>
            <a:pPr lvl="1"/>
            <a:r>
              <a:rPr lang="en-US" sz="2000" dirty="0"/>
              <a:t>Partial verification (in progress)</a:t>
            </a:r>
          </a:p>
          <a:p>
            <a:r>
              <a:rPr lang="en-US" sz="3200" dirty="0"/>
              <a:t>QUIC library</a:t>
            </a:r>
          </a:p>
          <a:p>
            <a:pPr lvl="1"/>
            <a:r>
              <a:rPr lang="en-US" sz="2000" dirty="0"/>
              <a:t>A TLS handshake library suitable for use from QUIC</a:t>
            </a:r>
          </a:p>
        </p:txBody>
      </p:sp>
      <p:sp>
        <p:nvSpPr>
          <p:cNvPr id="4" name="Content Placeholder 2">
            <a:extLst>
              <a:ext uri="{FF2B5EF4-FFF2-40B4-BE49-F238E27FC236}">
                <a16:creationId xmlns:a16="http://schemas.microsoft.com/office/drawing/2014/main" id="{F2832A37-29E5-4739-B5DD-52E9C8FE7569}"/>
              </a:ext>
            </a:extLst>
          </p:cNvPr>
          <p:cNvSpPr txBox="1">
            <a:spLocks/>
          </p:cNvSpPr>
          <p:nvPr/>
        </p:nvSpPr>
        <p:spPr>
          <a:xfrm>
            <a:off x="6222559" y="1825625"/>
            <a:ext cx="44931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525051"/>
              </a:solidFill>
              <a:effectLst/>
              <a:uLnTx/>
              <a:uFillTx/>
              <a:latin typeface="Segoe UI"/>
              <a:ea typeface="+mn-ea"/>
              <a:cs typeface="+mn-cs"/>
            </a:endParaRPr>
          </a:p>
        </p:txBody>
      </p:sp>
    </p:spTree>
    <p:extLst>
      <p:ext uri="{BB962C8B-B14F-4D97-AF65-F5344CB8AC3E}">
        <p14:creationId xmlns:p14="http://schemas.microsoft.com/office/powerpoint/2010/main" val="1728969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windows logo">
            <a:extLst>
              <a:ext uri="{FF2B5EF4-FFF2-40B4-BE49-F238E27FC236}">
                <a16:creationId xmlns:a16="http://schemas.microsoft.com/office/drawing/2014/main" id="{4C9EFD9A-3E6D-43E8-A7B4-2336AD3D8A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928" y="1296385"/>
            <a:ext cx="2019771" cy="1264676"/>
          </a:xfrm>
          <a:prstGeom prst="rect">
            <a:avLst/>
          </a:prstGeom>
          <a:noFill/>
          <a:extLst>
            <a:ext uri="{909E8E84-426E-40DD-AFC4-6F175D3DCCD1}">
              <a14:hiddenFill xmlns:a14="http://schemas.microsoft.com/office/drawing/2010/main">
                <a:solidFill>
                  <a:srgbClr val="FFFFFF"/>
                </a:solidFill>
              </a14:hiddenFill>
            </a:ext>
          </a:extLst>
        </p:spPr>
      </p:pic>
      <p:sp>
        <p:nvSpPr>
          <p:cNvPr id="51" name="Title 1"/>
          <p:cNvSpPr txBox="1">
            <a:spLocks/>
          </p:cNvSpPr>
          <p:nvPr/>
        </p:nvSpPr>
        <p:spPr>
          <a:xfrm>
            <a:off x="268928" y="291103"/>
            <a:ext cx="10548714" cy="129266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BCF2"/>
                </a:solidFill>
                <a:effectLst/>
                <a:uLnTx/>
                <a:uFillTx/>
                <a:latin typeface="Segoe UI Light"/>
                <a:ea typeface="+mj-ea"/>
                <a:cs typeface="+mj-cs"/>
              </a:rPr>
              <a:t>Everest in Action, so far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BCF2"/>
              </a:solidFill>
              <a:effectLst/>
              <a:uLnTx/>
              <a:uFillTx/>
              <a:latin typeface="Segoe UI Light"/>
              <a:ea typeface="+mj-ea"/>
              <a:cs typeface="+mj-cs"/>
            </a:endParaRPr>
          </a:p>
          <a:p>
            <a:pPr lvl="0">
              <a:spcBef>
                <a:spcPts val="0"/>
              </a:spcBef>
              <a:spcAft>
                <a:spcPts val="600"/>
              </a:spcAft>
              <a:defRPr/>
            </a:pPr>
            <a:r>
              <a:rPr lang="en-US" sz="4000" b="1" dirty="0">
                <a:solidFill>
                  <a:srgbClr val="525051"/>
                </a:solidFill>
                <a:latin typeface="Segoe UI"/>
              </a:rPr>
              <a:t>Production deployments of Everest Verified Cryptography</a:t>
            </a:r>
          </a:p>
        </p:txBody>
      </p:sp>
      <p:sp>
        <p:nvSpPr>
          <p:cNvPr id="74" name="AutoShape 2" descr="Image result for windows logo">
            <a:extLst>
              <a:ext uri="{FF2B5EF4-FFF2-40B4-BE49-F238E27FC236}">
                <a16:creationId xmlns:a16="http://schemas.microsoft.com/office/drawing/2014/main" id="{243F4E48-6129-4CDE-B7A3-3F0B07805EC1}"/>
              </a:ext>
            </a:extLst>
          </p:cNvPr>
          <p:cNvSpPr>
            <a:spLocks noChangeAspect="1" noChangeArrowheads="1"/>
          </p:cNvSpPr>
          <p:nvPr/>
        </p:nvSpPr>
        <p:spPr bwMode="auto">
          <a:xfrm>
            <a:off x="4780707" y="-86315"/>
            <a:ext cx="64516" cy="645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5051"/>
              </a:solidFill>
              <a:effectLst/>
              <a:uLnTx/>
              <a:uFillTx/>
              <a:latin typeface="Segoe UI"/>
              <a:ea typeface="+mn-ea"/>
              <a:cs typeface="+mn-cs"/>
            </a:endParaRPr>
          </a:p>
        </p:txBody>
      </p:sp>
      <p:sp>
        <p:nvSpPr>
          <p:cNvPr id="75" name="TextBox 74">
            <a:extLst>
              <a:ext uri="{FF2B5EF4-FFF2-40B4-BE49-F238E27FC236}">
                <a16:creationId xmlns:a16="http://schemas.microsoft.com/office/drawing/2014/main" id="{03D418F3-C262-4AAC-BFD5-A8ABF9E3E1E9}"/>
              </a:ext>
            </a:extLst>
          </p:cNvPr>
          <p:cNvSpPr txBox="1"/>
          <p:nvPr/>
        </p:nvSpPr>
        <p:spPr>
          <a:xfrm>
            <a:off x="356734" y="2148603"/>
            <a:ext cx="9680662"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err="1">
                <a:ln>
                  <a:noFill/>
                </a:ln>
                <a:gradFill>
                  <a:gsLst>
                    <a:gs pos="2917">
                      <a:srgbClr val="525051"/>
                    </a:gs>
                    <a:gs pos="30000">
                      <a:srgbClr val="525051"/>
                    </a:gs>
                  </a:gsLst>
                  <a:lin ang="5400000" scaled="0"/>
                </a:gradFill>
                <a:effectLst/>
                <a:uLnTx/>
                <a:uFillTx/>
                <a:latin typeface="Segoe UI"/>
                <a:ea typeface="+mn-ea"/>
                <a:cs typeface="+mn-cs"/>
              </a:rPr>
              <a:t>WinQUIC</a:t>
            </a:r>
            <a:r>
              <a:rPr kumimoji="0" lang="en-US" sz="2400"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 Delivered Everest TLS 1.3 and crypto stack to Windows Networking, in the latest Windows developer previews</a:t>
            </a:r>
          </a:p>
        </p:txBody>
      </p:sp>
      <p:grpSp>
        <p:nvGrpSpPr>
          <p:cNvPr id="80" name="Group 79">
            <a:extLst>
              <a:ext uri="{FF2B5EF4-FFF2-40B4-BE49-F238E27FC236}">
                <a16:creationId xmlns:a16="http://schemas.microsoft.com/office/drawing/2014/main" id="{27A775B2-3C41-4C20-AE7F-12187040CF2E}"/>
              </a:ext>
            </a:extLst>
          </p:cNvPr>
          <p:cNvGrpSpPr/>
          <p:nvPr/>
        </p:nvGrpSpPr>
        <p:grpSpPr>
          <a:xfrm>
            <a:off x="363265" y="3287699"/>
            <a:ext cx="9531849" cy="1288537"/>
            <a:chOff x="449420" y="4220671"/>
            <a:chExt cx="9531849" cy="1288537"/>
          </a:xfrm>
        </p:grpSpPr>
        <p:pic>
          <p:nvPicPr>
            <p:cNvPr id="79" name="Picture 78">
              <a:extLst>
                <a:ext uri="{FF2B5EF4-FFF2-40B4-BE49-F238E27FC236}">
                  <a16:creationId xmlns:a16="http://schemas.microsoft.com/office/drawing/2014/main" id="{87B03481-2D23-4D9C-B7EB-0852C9BFB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765" y="4220671"/>
              <a:ext cx="639643" cy="660422"/>
            </a:xfrm>
            <a:prstGeom prst="rect">
              <a:avLst/>
            </a:prstGeom>
          </p:spPr>
        </p:pic>
        <p:sp>
          <p:nvSpPr>
            <p:cNvPr id="78" name="TextBox 77">
              <a:extLst>
                <a:ext uri="{FF2B5EF4-FFF2-40B4-BE49-F238E27FC236}">
                  <a16:creationId xmlns:a16="http://schemas.microsoft.com/office/drawing/2014/main" id="{19F1660C-DEA0-4E88-A455-66FEED499D0F}"/>
                </a:ext>
              </a:extLst>
            </p:cNvPr>
            <p:cNvSpPr txBox="1"/>
            <p:nvPr/>
          </p:nvSpPr>
          <p:spPr>
            <a:xfrm>
              <a:off x="449420" y="4881344"/>
              <a:ext cx="9531849"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Mozilla NSS runs Everest verified crypto for several core algorithms</a:t>
              </a:r>
            </a:p>
          </p:txBody>
        </p:sp>
      </p:grpSp>
      <p:sp>
        <p:nvSpPr>
          <p:cNvPr id="6" name="AutoShape 4" descr="Image result for linux">
            <a:extLst>
              <a:ext uri="{FF2B5EF4-FFF2-40B4-BE49-F238E27FC236}">
                <a16:creationId xmlns:a16="http://schemas.microsoft.com/office/drawing/2014/main" id="{82828992-AFDB-4909-9282-356088B29F0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5051"/>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F6208368-B7DF-47A0-B822-B85A997BA7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928" y="4947773"/>
            <a:ext cx="1180272" cy="723900"/>
          </a:xfrm>
          <a:prstGeom prst="rect">
            <a:avLst/>
          </a:prstGeom>
        </p:spPr>
      </p:pic>
      <p:sp>
        <p:nvSpPr>
          <p:cNvPr id="67" name="TextBox 66">
            <a:extLst>
              <a:ext uri="{FF2B5EF4-FFF2-40B4-BE49-F238E27FC236}">
                <a16:creationId xmlns:a16="http://schemas.microsoft.com/office/drawing/2014/main" id="{E10D5972-B737-4127-8B54-749719ED4437}"/>
              </a:ext>
            </a:extLst>
          </p:cNvPr>
          <p:cNvSpPr txBox="1"/>
          <p:nvPr/>
        </p:nvSpPr>
        <p:spPr>
          <a:xfrm>
            <a:off x="374419" y="5583781"/>
            <a:ext cx="11138361"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Everest verified crypto in the </a:t>
            </a:r>
            <a:r>
              <a:rPr lang="en-US" sz="2400" dirty="0">
                <a:gradFill>
                  <a:gsLst>
                    <a:gs pos="2917">
                      <a:srgbClr val="525051"/>
                    </a:gs>
                    <a:gs pos="30000">
                      <a:srgbClr val="525051"/>
                    </a:gs>
                  </a:gsLst>
                  <a:lin ang="5400000" scaled="0"/>
                </a:gradFill>
                <a:latin typeface="Segoe UI"/>
              </a:rPr>
              <a:t>L</a:t>
            </a:r>
            <a:r>
              <a:rPr kumimoji="0" lang="en-US" sz="2400" b="0" i="0" u="none" strike="noStrike" kern="1200" cap="none" spc="0" normalizeH="0" baseline="0" noProof="0" dirty="0" err="1">
                <a:ln>
                  <a:noFill/>
                </a:ln>
                <a:gradFill>
                  <a:gsLst>
                    <a:gs pos="2917">
                      <a:srgbClr val="525051"/>
                    </a:gs>
                    <a:gs pos="30000">
                      <a:srgbClr val="525051"/>
                    </a:gs>
                  </a:gsLst>
                  <a:lin ang="5400000" scaled="0"/>
                </a:gradFill>
                <a:effectLst/>
                <a:uLnTx/>
                <a:uFillTx/>
                <a:latin typeface="Segoe UI"/>
                <a:ea typeface="+mn-ea"/>
                <a:cs typeface="+mn-cs"/>
              </a:rPr>
              <a:t>inux</a:t>
            </a:r>
            <a:r>
              <a:rPr kumimoji="0" lang="en-US" sz="2400"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 kernel via </a:t>
            </a:r>
            <a:r>
              <a:rPr kumimoji="0" lang="en-US" sz="2400" b="0" i="0" u="none" strike="noStrike" kern="1200" cap="none" spc="0" normalizeH="0" baseline="0" noProof="0" dirty="0" err="1">
                <a:ln>
                  <a:noFill/>
                </a:ln>
                <a:gradFill>
                  <a:gsLst>
                    <a:gs pos="2917">
                      <a:srgbClr val="525051"/>
                    </a:gs>
                    <a:gs pos="30000">
                      <a:srgbClr val="525051"/>
                    </a:gs>
                  </a:gsLst>
                  <a:lin ang="5400000" scaled="0"/>
                </a:gradFill>
                <a:effectLst/>
                <a:uLnTx/>
                <a:uFillTx/>
                <a:latin typeface="Segoe UI"/>
                <a:ea typeface="+mn-ea"/>
                <a:cs typeface="+mn-cs"/>
              </a:rPr>
              <a:t>WireGuard</a:t>
            </a:r>
            <a:r>
              <a:rPr kumimoji="0" lang="en-US" sz="2400" b="0" i="0" u="none" strike="noStrike" kern="1200" cap="none" spc="0" normalizeH="0" baseline="0" noProof="0" dirty="0">
                <a:ln>
                  <a:noFill/>
                </a:ln>
                <a:gradFill>
                  <a:gsLst>
                    <a:gs pos="2917">
                      <a:srgbClr val="525051"/>
                    </a:gs>
                    <a:gs pos="30000">
                      <a:srgbClr val="525051"/>
                    </a:gs>
                  </a:gsLst>
                  <a:lin ang="5400000" scaled="0"/>
                </a:gradFill>
                <a:effectLst/>
                <a:uLnTx/>
                <a:uFillTx/>
                <a:latin typeface="Segoe UI"/>
                <a:ea typeface="+mn-ea"/>
                <a:cs typeface="+mn-cs"/>
              </a:rPr>
              <a:t> secure VPN</a:t>
            </a:r>
          </a:p>
        </p:txBody>
      </p:sp>
    </p:spTree>
    <p:extLst>
      <p:ext uri="{BB962C8B-B14F-4D97-AF65-F5344CB8AC3E}">
        <p14:creationId xmlns:p14="http://schemas.microsoft.com/office/powerpoint/2010/main" val="298206398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28.7|17.6|15.1"/>
</p:tagLst>
</file>

<file path=ppt/tags/tag2.xml><?xml version="1.0" encoding="utf-8"?>
<p:tagLst xmlns:a="http://schemas.openxmlformats.org/drawingml/2006/main" xmlns:r="http://schemas.openxmlformats.org/officeDocument/2006/relationships" xmlns:p="http://schemas.openxmlformats.org/presentationml/2006/main">
  <p:tag name="TIMING" val="|24.9|11.6|5.6"/>
</p:tagLst>
</file>

<file path=ppt/tags/tag3.xml><?xml version="1.0" encoding="utf-8"?>
<p:tagLst xmlns:a="http://schemas.openxmlformats.org/drawingml/2006/main" xmlns:r="http://schemas.openxmlformats.org/officeDocument/2006/relationships" xmlns:p="http://schemas.openxmlformats.org/presentationml/2006/main">
  <p:tag name="TIMING" val="|52.4"/>
</p:tagLst>
</file>

<file path=ppt/theme/theme1.xml><?xml version="1.0" encoding="utf-8"?>
<a:theme xmlns:a="http://schemas.openxmlformats.org/drawingml/2006/main" name="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10.xml><?xml version="1.0" encoding="utf-8"?>
<a:theme xmlns:a="http://schemas.openxmlformats.org/drawingml/2006/main" name="3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3.xml><?xml version="1.0" encoding="utf-8"?>
<a:theme xmlns:a="http://schemas.openxmlformats.org/drawingml/2006/main" name="2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4.xml><?xml version="1.0" encoding="utf-8"?>
<a:theme xmlns:a="http://schemas.openxmlformats.org/drawingml/2006/main" name="5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5.xml><?xml version="1.0" encoding="utf-8"?>
<a:theme xmlns:a="http://schemas.openxmlformats.org/drawingml/2006/main" name="6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6.xml><?xml version="1.0" encoding="utf-8"?>
<a:theme xmlns:a="http://schemas.openxmlformats.org/drawingml/2006/main" name="7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7.xml><?xml version="1.0" encoding="utf-8"?>
<a:theme xmlns:a="http://schemas.openxmlformats.org/drawingml/2006/main" name="13_TFTemplate16X9">
  <a:themeElements>
    <a:clrScheme name="Custom 128">
      <a:dk1>
        <a:srgbClr val="525051"/>
      </a:dk1>
      <a:lt1>
        <a:srgbClr val="FFFFFF"/>
      </a:lt1>
      <a:dk2>
        <a:srgbClr val="00BCF2"/>
      </a:dk2>
      <a:lt2>
        <a:srgbClr val="A1A1A1"/>
      </a:lt2>
      <a:accent1>
        <a:srgbClr val="00B294"/>
      </a:accent1>
      <a:accent2>
        <a:srgbClr val="009E49"/>
      </a:accent2>
      <a:accent3>
        <a:srgbClr val="BAD80A"/>
      </a:accent3>
      <a:accent4>
        <a:srgbClr val="FFF100"/>
      </a:accent4>
      <a:accent5>
        <a:srgbClr val="FF8C00"/>
      </a:accent5>
      <a:accent6>
        <a:srgbClr val="EC008C"/>
      </a:accent6>
      <a:hlink>
        <a:srgbClr val="A1A1A1"/>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R_Template_16x9" id="{09D7E618-0FA4-493D-B290-7A2E6215D746}" vid="{074D2BD1-8FEF-4AE1-A019-47AFC44A1372}"/>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46558</TotalTime>
  <Words>5487</Words>
  <Application>Microsoft Macintosh PowerPoint</Application>
  <PresentationFormat>Widescreen</PresentationFormat>
  <Paragraphs>1180</Paragraphs>
  <Slides>73</Slides>
  <Notes>51</Notes>
  <HiddenSlides>2</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73</vt:i4>
      </vt:variant>
    </vt:vector>
  </HeadingPairs>
  <TitlesOfParts>
    <vt:vector size="95" baseType="lpstr">
      <vt:lpstr>Arial</vt:lpstr>
      <vt:lpstr>Calibri</vt:lpstr>
      <vt:lpstr>Calibri Light</vt:lpstr>
      <vt:lpstr>Cambria Math</vt:lpstr>
      <vt:lpstr>Consolas</vt:lpstr>
      <vt:lpstr>Courier New</vt:lpstr>
      <vt:lpstr>Segoe UI</vt:lpstr>
      <vt:lpstr>Segoe UI Light</vt:lpstr>
      <vt:lpstr>Wingdings</vt:lpstr>
      <vt:lpstr>TFTemplate16X9</vt:lpstr>
      <vt:lpstr>1_TFTemplate16X9</vt:lpstr>
      <vt:lpstr>2_TFTemplate16X9</vt:lpstr>
      <vt:lpstr>5_TFTemplate16X9</vt:lpstr>
      <vt:lpstr>6_TFTemplate16X9</vt:lpstr>
      <vt:lpstr>7_TFTemplate16X9</vt:lpstr>
      <vt:lpstr>13_TFTemplate16X9</vt:lpstr>
      <vt:lpstr>2_Office Theme</vt:lpstr>
      <vt:lpstr>4_Office Theme</vt:lpstr>
      <vt:lpstr>3_TFTemplate16X9</vt:lpstr>
      <vt:lpstr>5_Office Theme</vt:lpstr>
      <vt:lpstr>3_Office Theme</vt:lpstr>
      <vt:lpstr>6_Office Theme</vt:lpstr>
      <vt:lpstr>Building and Deploying  Verified Components in the HTTPS Ecosystem </vt:lpstr>
      <vt:lpstr>PowerPoint Presentation</vt:lpstr>
      <vt:lpstr>The HTTPS Ecosystem is critical</vt:lpstr>
      <vt:lpstr>The HTTPS Ecosystem is complex</vt:lpstr>
      <vt:lpstr>The HTTPS Ecosystem is broken</vt:lpstr>
      <vt:lpstr>PowerPoint Presentation</vt:lpstr>
      <vt:lpstr>PowerPoint Presentation</vt:lpstr>
      <vt:lpstr>Secure components: Where we are today</vt:lpstr>
      <vt:lpstr>PowerPoint Presentation</vt:lpstr>
      <vt:lpstr>Team Members </vt:lpstr>
      <vt:lpstr>What is actually verified?</vt:lpstr>
      <vt:lpstr>Goal: High-assurance security components</vt:lpstr>
      <vt:lpstr>What do we verify?</vt:lpstr>
      <vt:lpstr>Will Everest be perfectly secure?  No.</vt:lpstr>
      <vt:lpstr>TLS: The main protocol</vt:lpstr>
      <vt:lpstr>Cryptographic protocol: TLS</vt:lpstr>
      <vt:lpstr>PowerPoint Presentation</vt:lpstr>
      <vt:lpstr>TLS 1.3: a new hope</vt:lpstr>
      <vt:lpstr>Save roundtrips to lower latency</vt:lpstr>
      <vt:lpstr>TLS Verification Goal: Secure Channel</vt:lpstr>
      <vt:lpstr>Modelling  Cryptographic Security</vt:lpstr>
      <vt:lpstr>Modelling Secure Data Streams</vt:lpstr>
      <vt:lpstr>A key technical problem  Separation and monotonicity</vt:lpstr>
      <vt:lpstr>A key technical problem  Separation and monotonicity</vt:lpstr>
      <vt:lpstr>A key technical problem  Separation and monotonicity</vt:lpstr>
      <vt:lpstr>PowerPoint Presentation</vt:lpstr>
      <vt:lpstr>A word about QUIC</vt:lpstr>
      <vt:lpstr>Quick UDP Internet Connections</vt:lpstr>
      <vt:lpstr>Saving roundtrips for new connections (2)</vt:lpstr>
      <vt:lpstr>Early Deployments</vt:lpstr>
      <vt:lpstr>Building a  High-Assurance Crypto Library in C (KreMLin, Hacl*)</vt:lpstr>
      <vt:lpstr>Efficient crypto requires a lot of customizations</vt:lpstr>
      <vt:lpstr>Many bugs in Curve25519 implementations (C and assembly)</vt:lpstr>
      <vt:lpstr>3 Bugs in OpenSSL implementation of Poly1305 last year</vt:lpstr>
      <vt:lpstr>OpenSSL SHA</vt:lpstr>
      <vt:lpstr>Our general methodology High-level proofs for low-level code</vt:lpstr>
      <vt:lpstr>PowerPoint Presentation</vt:lpstr>
      <vt:lpstr>Low*, a subset of F*  for verified C-style programming</vt:lpstr>
      <vt:lpstr>PowerPoint Presentation</vt:lpstr>
      <vt:lpstr>PowerPoint Presentation</vt:lpstr>
      <vt:lpstr>PowerPoint Presentation</vt:lpstr>
      <vt:lpstr>PowerPoint Presentation</vt:lpstr>
      <vt:lpstr>PowerPoint Presentation</vt:lpstr>
      <vt:lpstr>Performance: High Assurance Crypto Library in Low* (aka HACL*)</vt:lpstr>
      <vt:lpstr>PowerPoint Presentation</vt:lpstr>
      <vt:lpstr>PowerPoint Presentation</vt:lpstr>
      <vt:lpstr>OpenSSL SHA and Vale SHA</vt:lpstr>
      <vt:lpstr>Vale: extensible, assembly language verification</vt:lpstr>
      <vt:lpstr>Crypto performance: OpenSSL vs. Vale</vt:lpstr>
      <vt:lpstr>Reconciling HACL* and Vale: EverCrypt</vt:lpstr>
      <vt:lpstr>A word about the KreMLin tool</vt:lpstr>
      <vt:lpstr>PowerPoint Presentation</vt:lpstr>
      <vt:lpstr>PowerPoint Presentation</vt:lpstr>
      <vt:lpstr>PowerPoint Presentation</vt:lpstr>
      <vt:lpstr>PowerPoint Presentation</vt:lpstr>
      <vt:lpstr>PowerPoint Presentation</vt:lpstr>
      <vt:lpstr>PowerPoint Presentation</vt:lpstr>
      <vt:lpstr>Deploying a  High-Assurance Crypto Library  </vt:lpstr>
      <vt:lpstr>PowerPoint Presentation</vt:lpstr>
      <vt:lpstr>HACL* in Mozilla Firefox</vt:lpstr>
      <vt:lpstr>Networking Security Services (NSS) library</vt:lpstr>
      <vt:lpstr>HaCl* - Formally verified Curve25519 in NSS</vt:lpstr>
      <vt:lpstr>PowerPoint Presentation</vt:lpstr>
      <vt:lpstr>Deploying a  High-Assurance Crypto Library  </vt:lpstr>
      <vt:lpstr>PowerPoint Presentation</vt:lpstr>
      <vt:lpstr>PowerPoint Presentation</vt:lpstr>
      <vt:lpstr>PowerPoint Presentation</vt:lpstr>
      <vt:lpstr> Open  Questions</vt:lpstr>
      <vt:lpstr>Research questions</vt:lpstr>
      <vt:lpstr>Developer acceptance and maintenance</vt:lpstr>
      <vt:lpstr>Developer acceptance approach</vt:lpstr>
      <vt:lpstr>PowerPoint Presentation</vt:lpstr>
      <vt:lpstr>Maintenance approach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Markulf Kohlweiss;Cedric Fournet</dc:creator>
  <cp:lastModifiedBy>Jonathan Protzenko</cp:lastModifiedBy>
  <cp:revision>740</cp:revision>
  <cp:lastPrinted>2016-04-03T20:07:15Z</cp:lastPrinted>
  <dcterms:created xsi:type="dcterms:W3CDTF">2014-11-13T13:26:30Z</dcterms:created>
  <dcterms:modified xsi:type="dcterms:W3CDTF">2018-11-30T17:45:07Z</dcterms:modified>
</cp:coreProperties>
</file>